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5.xml" ContentType="application/vnd.openxmlformats-officedocument.presentationml.notesSlide+xml"/>
  <Override PartName="/ppt/tags/tag57.xml" ContentType="application/vnd.openxmlformats-officedocument.presentationml.tags+xml"/>
  <Override PartName="/ppt/notesSlides/notesSlide6.xml" ContentType="application/vnd.openxmlformats-officedocument.presentationml.notesSlide+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15.xml" ContentType="application/vnd.openxmlformats-officedocument.presentationml.notesSlide+xml"/>
  <Override PartName="/ppt/tags/tag71.xml" ContentType="application/vnd.openxmlformats-officedocument.presentationml.tags+xml"/>
  <Override PartName="/ppt/notesSlides/notesSlide16.xml" ContentType="application/vnd.openxmlformats-officedocument.presentationml.notesSlide+xml"/>
  <Override PartName="/ppt/tags/tag72.xml" ContentType="application/vnd.openxmlformats-officedocument.presentationml.tags+xml"/>
  <Override PartName="/ppt/notesSlides/notesSlide17.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18.xml" ContentType="application/vnd.openxmlformats-officedocument.presentationml.notesSlide+xml"/>
  <Override PartName="/ppt/tags/tag75.xml" ContentType="application/vnd.openxmlformats-officedocument.presentationml.tags+xml"/>
  <Override PartName="/ppt/notesSlides/notesSlide19.xml" ContentType="application/vnd.openxmlformats-officedocument.presentationml.notesSlide+xml"/>
  <Override PartName="/ppt/tags/tag76.xml" ContentType="application/vnd.openxmlformats-officedocument.presentationml.tags+xml"/>
  <Override PartName="/ppt/notesSlides/notesSlide20.xml" ContentType="application/vnd.openxmlformats-officedocument.presentationml.notesSlide+xml"/>
  <Override PartName="/ppt/tags/tag77.xml" ContentType="application/vnd.openxmlformats-officedocument.presentationml.tags+xml"/>
  <Override PartName="/ppt/notesSlides/notesSlide21.xml" ContentType="application/vnd.openxmlformats-officedocument.presentationml.notesSlide+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23.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24.xml" ContentType="application/vnd.openxmlformats-officedocument.presentationml.notesSlide+xml"/>
  <Override PartName="/ppt/tags/tag83.xml" ContentType="application/vnd.openxmlformats-officedocument.presentationml.tags+xml"/>
  <Override PartName="/ppt/notesSlides/notesSlide2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26.xml" ContentType="application/vnd.openxmlformats-officedocument.presentationml.notesSlide+xml"/>
  <Override PartName="/ppt/tags/tag86.xml" ContentType="application/vnd.openxmlformats-officedocument.presentationml.tags+xml"/>
  <Override PartName="/ppt/notesSlides/notesSlide27.xml" ContentType="application/vnd.openxmlformats-officedocument.presentationml.notesSlide+xml"/>
  <Override PartName="/ppt/tags/tag87.xml" ContentType="application/vnd.openxmlformats-officedocument.presentationml.tags+xml"/>
  <Override PartName="/ppt/notesSlides/notesSlide28.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9.xml" ContentType="application/vnd.openxmlformats-officedocument.presentationml.notesSlide+xml"/>
  <Override PartName="/ppt/tags/tag90.xml" ContentType="application/vnd.openxmlformats-officedocument.presentationml.tags+xml"/>
  <Override PartName="/ppt/notesSlides/notesSlide3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1.xml" ContentType="application/vnd.openxmlformats-officedocument.presentationml.notesSlide+xml"/>
  <Override PartName="/ppt/tags/tag93.xml" ContentType="application/vnd.openxmlformats-officedocument.presentationml.tags+xml"/>
  <Override PartName="/ppt/notesSlides/notesSlide32.xml" ContentType="application/vnd.openxmlformats-officedocument.presentationml.notesSlide+xml"/>
  <Override PartName="/ppt/tags/tag94.xml" ContentType="application/vnd.openxmlformats-officedocument.presentationml.tags+xml"/>
  <Override PartName="/ppt/notesSlides/notesSlide3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4.xml" ContentType="application/vnd.openxmlformats-officedocument.presentationml.notesSlide+xml"/>
  <Override PartName="/ppt/tags/tag97.xml" ContentType="application/vnd.openxmlformats-officedocument.presentationml.tags+xml"/>
  <Override PartName="/ppt/notesSlides/notesSlide3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6.xml" ContentType="application/vnd.openxmlformats-officedocument.presentationml.notesSlide+xml"/>
  <Override PartName="/ppt/tags/tag101.xml" ContentType="application/vnd.openxmlformats-officedocument.presentationml.tags+xml"/>
  <Override PartName="/ppt/notesSlides/notesSlide37.xml" ContentType="application/vnd.openxmlformats-officedocument.presentationml.notesSlide+xml"/>
  <Override PartName="/ppt/tags/tag102.xml" ContentType="application/vnd.openxmlformats-officedocument.presentationml.tags+xml"/>
  <Override PartName="/ppt/notesSlides/notesSlide38.xml" ContentType="application/vnd.openxmlformats-officedocument.presentationml.notesSlide+xml"/>
  <Override PartName="/ppt/tags/tag103.xml" ContentType="application/vnd.openxmlformats-officedocument.presentationml.tags+xml"/>
  <Override PartName="/ppt/notesSlides/notesSlide39.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0.xml" ContentType="application/vnd.openxmlformats-officedocument.presentationml.notesSlide+xml"/>
  <Override PartName="/ppt/tags/tag106.xml" ContentType="application/vnd.openxmlformats-officedocument.presentationml.tags+xml"/>
  <Override PartName="/ppt/notesSlides/notesSlide41.xml" ContentType="application/vnd.openxmlformats-officedocument.presentationml.notesSlide+xml"/>
  <Override PartName="/ppt/tags/tag107.xml" ContentType="application/vnd.openxmlformats-officedocument.presentationml.tags+xml"/>
  <Override PartName="/ppt/notesSlides/notesSlide42.xml" ContentType="application/vnd.openxmlformats-officedocument.presentationml.notesSlide+xml"/>
  <Override PartName="/ppt/tags/tag108.xml" ContentType="application/vnd.openxmlformats-officedocument.presentationml.tags+xml"/>
  <Override PartName="/ppt/notesSlides/notesSlide43.xml" ContentType="application/vnd.openxmlformats-officedocument.presentationml.notesSlide+xml"/>
  <Override PartName="/ppt/tags/tag109.xml" ContentType="application/vnd.openxmlformats-officedocument.presentationml.tags+xml"/>
  <Override PartName="/ppt/notesSlides/notesSlide44.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45.xml" ContentType="application/vnd.openxmlformats-officedocument.presentationml.notesSlide+xml"/>
  <Override PartName="/ppt/tags/tag112.xml" ContentType="application/vnd.openxmlformats-officedocument.presentationml.tags+xml"/>
  <Override PartName="/ppt/notesSlides/notesSlide46.xml" ContentType="application/vnd.openxmlformats-officedocument.presentationml.notesSlide+xml"/>
  <Override PartName="/ppt/tags/tag113.xml" ContentType="application/vnd.openxmlformats-officedocument.presentationml.tags+xml"/>
  <Override PartName="/ppt/notesSlides/notesSlide47.xml" ContentType="application/vnd.openxmlformats-officedocument.presentationml.notesSlide+xml"/>
  <Override PartName="/ppt/tags/tag114.xml" ContentType="application/vnd.openxmlformats-officedocument.presentationml.tags+xml"/>
  <Override PartName="/ppt/notesSlides/notesSlide48.xml" ContentType="application/vnd.openxmlformats-officedocument.presentationml.notesSlide+xml"/>
  <Override PartName="/ppt/tags/tag115.xml" ContentType="application/vnd.openxmlformats-officedocument.presentationml.tags+xml"/>
  <Override PartName="/ppt/notesSlides/notesSlide49.xml" ContentType="application/vnd.openxmlformats-officedocument.presentationml.notesSlide+xml"/>
  <Override PartName="/ppt/tags/tag116.xml" ContentType="application/vnd.openxmlformats-officedocument.presentationml.tags+xml"/>
  <Override PartName="/ppt/notesSlides/notesSlide50.xml" ContentType="application/vnd.openxmlformats-officedocument.presentationml.notesSlide+xml"/>
  <Override PartName="/ppt/tags/tag117.xml" ContentType="application/vnd.openxmlformats-officedocument.presentationml.tags+xml"/>
  <Override PartName="/ppt/notesSlides/notesSlide51.xml" ContentType="application/vnd.openxmlformats-officedocument.presentationml.notesSlide+xml"/>
  <Override PartName="/ppt/tags/tag118.xml" ContentType="application/vnd.openxmlformats-officedocument.presentationml.tags+xml"/>
  <Override PartName="/ppt/notesSlides/notesSlide52.xml" ContentType="application/vnd.openxmlformats-officedocument.presentationml.notesSlide+xml"/>
  <Override PartName="/ppt/tags/tag119.xml" ContentType="application/vnd.openxmlformats-officedocument.presentationml.tags+xml"/>
  <Override PartName="/ppt/notesSlides/notesSlide53.xml" ContentType="application/vnd.openxmlformats-officedocument.presentationml.notesSlide+xml"/>
  <Override PartName="/ppt/tags/tag120.xml" ContentType="application/vnd.openxmlformats-officedocument.presentationml.tags+xml"/>
  <Override PartName="/ppt/notesSlides/notesSlide54.xml" ContentType="application/vnd.openxmlformats-officedocument.presentationml.notesSlide+xml"/>
  <Override PartName="/ppt/tags/tag121.xml" ContentType="application/vnd.openxmlformats-officedocument.presentationml.tags+xml"/>
  <Override PartName="/ppt/notesSlides/notesSlide55.xml" ContentType="application/vnd.openxmlformats-officedocument.presentationml.notesSlide+xml"/>
  <Override PartName="/ppt/tags/tag122.xml" ContentType="application/vnd.openxmlformats-officedocument.presentationml.tags+xml"/>
  <Override PartName="/ppt/notesSlides/notesSlide56.xml" ContentType="application/vnd.openxmlformats-officedocument.presentationml.notesSlide+xml"/>
  <Override PartName="/ppt/tags/tag123.xml" ContentType="application/vnd.openxmlformats-officedocument.presentationml.tags+xml"/>
  <Override PartName="/ppt/notesSlides/notesSlide57.xml" ContentType="application/vnd.openxmlformats-officedocument.presentationml.notesSlide+xml"/>
  <Override PartName="/ppt/tags/tag124.xml" ContentType="application/vnd.openxmlformats-officedocument.presentationml.tags+xml"/>
  <Override PartName="/ppt/notesSlides/notesSlide58.xml" ContentType="application/vnd.openxmlformats-officedocument.presentationml.notesSlide+xml"/>
  <Override PartName="/ppt/tags/tag125.xml" ContentType="application/vnd.openxmlformats-officedocument.presentationml.tags+xml"/>
  <Override PartName="/ppt/notesSlides/notesSlide59.xml" ContentType="application/vnd.openxmlformats-officedocument.presentationml.notesSlide+xml"/>
  <Override PartName="/ppt/tags/tag126.xml" ContentType="application/vnd.openxmlformats-officedocument.presentationml.tags+xml"/>
  <Override PartName="/ppt/notesSlides/notesSlide60.xml" ContentType="application/vnd.openxmlformats-officedocument.presentationml.notesSlide+xml"/>
  <Override PartName="/ppt/tags/tag127.xml" ContentType="application/vnd.openxmlformats-officedocument.presentationml.tags+xml"/>
  <Override PartName="/ppt/notesSlides/notesSlide61.xml" ContentType="application/vnd.openxmlformats-officedocument.presentationml.notesSlide+xml"/>
  <Override PartName="/ppt/tags/tag128.xml" ContentType="application/vnd.openxmlformats-officedocument.presentationml.tags+xml"/>
  <Override PartName="/ppt/notesSlides/notesSlide62.xml" ContentType="application/vnd.openxmlformats-officedocument.presentationml.notesSlide+xml"/>
  <Override PartName="/ppt/tags/tag129.xml" ContentType="application/vnd.openxmlformats-officedocument.presentationml.tags+xml"/>
  <Override PartName="/ppt/notesSlides/notesSlide63.xml" ContentType="application/vnd.openxmlformats-officedocument.presentationml.notesSlide+xml"/>
  <Override PartName="/ppt/tags/tag130.xml" ContentType="application/vnd.openxmlformats-officedocument.presentationml.tags+xml"/>
  <Override PartName="/ppt/notesSlides/notesSlide64.xml" ContentType="application/vnd.openxmlformats-officedocument.presentationml.notesSlide+xml"/>
  <Override PartName="/ppt/tags/tag131.xml" ContentType="application/vnd.openxmlformats-officedocument.presentationml.tags+xml"/>
  <Override PartName="/ppt/notesSlides/notesSlide65.xml" ContentType="application/vnd.openxmlformats-officedocument.presentationml.notesSlide+xml"/>
  <Override PartName="/ppt/tags/tag132.xml" ContentType="application/vnd.openxmlformats-officedocument.presentationml.tags+xml"/>
  <Override PartName="/ppt/notesSlides/notesSlide66.xml" ContentType="application/vnd.openxmlformats-officedocument.presentationml.notesSlide+xml"/>
  <Override PartName="/ppt/tags/tag133.xml" ContentType="application/vnd.openxmlformats-officedocument.presentationml.tags+xml"/>
  <Override PartName="/ppt/notesSlides/notesSlide67.xml" ContentType="application/vnd.openxmlformats-officedocument.presentationml.notesSlide+xml"/>
  <Override PartName="/ppt/tags/tag134.xml" ContentType="application/vnd.openxmlformats-officedocument.presentationml.tags+xml"/>
  <Override PartName="/ppt/notesSlides/notesSlide68.xml" ContentType="application/vnd.openxmlformats-officedocument.presentationml.notesSlide+xml"/>
  <Override PartName="/ppt/tags/tag135.xml" ContentType="application/vnd.openxmlformats-officedocument.presentationml.tags+xml"/>
  <Override PartName="/ppt/notesSlides/notesSlide69.xml" ContentType="application/vnd.openxmlformats-officedocument.presentationml.notesSlide+xml"/>
  <Override PartName="/ppt/tags/tag136.xml" ContentType="application/vnd.openxmlformats-officedocument.presentationml.tags+xml"/>
  <Override PartName="/ppt/notesSlides/notesSlide70.xml" ContentType="application/vnd.openxmlformats-officedocument.presentationml.notesSlide+xml"/>
  <Override PartName="/ppt/tags/tag137.xml" ContentType="application/vnd.openxmlformats-officedocument.presentationml.tags+xml"/>
  <Override PartName="/ppt/notesSlides/notesSlide71.xml" ContentType="application/vnd.openxmlformats-officedocument.presentationml.notesSlide+xml"/>
  <Override PartName="/ppt/tags/tag138.xml" ContentType="application/vnd.openxmlformats-officedocument.presentationml.tags+xml"/>
  <Override PartName="/ppt/notesSlides/notesSlide72.xml" ContentType="application/vnd.openxmlformats-officedocument.presentationml.notesSlide+xml"/>
  <Override PartName="/ppt/tags/tag139.xml" ContentType="application/vnd.openxmlformats-officedocument.presentationml.tags+xml"/>
  <Override PartName="/ppt/notesSlides/notesSlide73.xml" ContentType="application/vnd.openxmlformats-officedocument.presentationml.notesSlide+xml"/>
  <Override PartName="/ppt/tags/tag140.xml" ContentType="application/vnd.openxmlformats-officedocument.presentationml.tags+xml"/>
  <Override PartName="/ppt/notesSlides/notesSlide74.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75.xml" ContentType="application/vnd.openxmlformats-officedocument.presentationml.notesSlide+xml"/>
  <Override PartName="/ppt/tags/tag143.xml" ContentType="application/vnd.openxmlformats-officedocument.presentationml.tags+xml"/>
  <Override PartName="/ppt/notesSlides/notesSlide76.xml" ContentType="application/vnd.openxmlformats-officedocument.presentationml.notesSlide+xml"/>
  <Override PartName="/ppt/tags/tag144.xml" ContentType="application/vnd.openxmlformats-officedocument.presentationml.tags+xml"/>
  <Override PartName="/ppt/notesSlides/notesSlide77.xml" ContentType="application/vnd.openxmlformats-officedocument.presentationml.notesSlide+xml"/>
  <Override PartName="/ppt/tags/tag145.xml" ContentType="application/vnd.openxmlformats-officedocument.presentationml.tags+xml"/>
  <Override PartName="/ppt/notesSlides/notesSlide78.xml" ContentType="application/vnd.openxmlformats-officedocument.presentationml.notesSlide+xml"/>
  <Override PartName="/ppt/tags/tag146.xml" ContentType="application/vnd.openxmlformats-officedocument.presentationml.tags+xml"/>
  <Override PartName="/ppt/notesSlides/notesSlide79.xml" ContentType="application/vnd.openxmlformats-officedocument.presentationml.notesSlide+xml"/>
  <Override PartName="/ppt/tags/tag147.xml" ContentType="application/vnd.openxmlformats-officedocument.presentationml.tags+xml"/>
  <Override PartName="/ppt/notesSlides/notesSlide80.xml" ContentType="application/vnd.openxmlformats-officedocument.presentationml.notesSlide+xml"/>
  <Override PartName="/ppt/tags/tag148.xml" ContentType="application/vnd.openxmlformats-officedocument.presentationml.tags+xml"/>
  <Override PartName="/ppt/notesSlides/notesSlide81.xml" ContentType="application/vnd.openxmlformats-officedocument.presentationml.notesSlide+xml"/>
  <Override PartName="/ppt/tags/tag149.xml" ContentType="application/vnd.openxmlformats-officedocument.presentationml.tags+xml"/>
  <Override PartName="/ppt/notesSlides/notesSlide82.xml" ContentType="application/vnd.openxmlformats-officedocument.presentationml.notesSlide+xml"/>
  <Override PartName="/ppt/tags/tag150.xml" ContentType="application/vnd.openxmlformats-officedocument.presentationml.tags+xml"/>
  <Override PartName="/ppt/notesSlides/notesSlide83.xml" ContentType="application/vnd.openxmlformats-officedocument.presentationml.notesSlide+xml"/>
  <Override PartName="/ppt/tags/tag151.xml" ContentType="application/vnd.openxmlformats-officedocument.presentationml.tags+xml"/>
  <Override PartName="/ppt/notesSlides/notesSlide8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85.xml" ContentType="application/vnd.openxmlformats-officedocument.presentationml.notesSlide+xml"/>
  <Override PartName="/ppt/tags/tag154.xml" ContentType="application/vnd.openxmlformats-officedocument.presentationml.tags+xml"/>
  <Override PartName="/ppt/notesSlides/notesSlide86.xml" ContentType="application/vnd.openxmlformats-officedocument.presentationml.notesSlide+xml"/>
  <Override PartName="/ppt/tags/tag155.xml" ContentType="application/vnd.openxmlformats-officedocument.presentationml.tags+xml"/>
  <Override PartName="/ppt/notesSlides/notesSlide87.xml" ContentType="application/vnd.openxmlformats-officedocument.presentationml.notesSlide+xml"/>
  <Override PartName="/ppt/tags/tag156.xml" ContentType="application/vnd.openxmlformats-officedocument.presentationml.tags+xml"/>
  <Override PartName="/ppt/notesSlides/notesSlide88.xml" ContentType="application/vnd.openxmlformats-officedocument.presentationml.notesSlide+xml"/>
  <Override PartName="/ppt/tags/tag157.xml" ContentType="application/vnd.openxmlformats-officedocument.presentationml.tags+xml"/>
  <Override PartName="/ppt/notesSlides/notesSlide89.xml" ContentType="application/vnd.openxmlformats-officedocument.presentationml.notesSlide+xml"/>
  <Override PartName="/ppt/tags/tag158.xml" ContentType="application/vnd.openxmlformats-officedocument.presentationml.tags+xml"/>
  <Override PartName="/ppt/notesSlides/notesSlide9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91.xml" ContentType="application/vnd.openxmlformats-officedocument.presentationml.notesSlide+xml"/>
  <Override PartName="/ppt/tags/tag161.xml" ContentType="application/vnd.openxmlformats-officedocument.presentationml.tags+xml"/>
  <Override PartName="/ppt/notesSlides/notesSlide92.xml" ContentType="application/vnd.openxmlformats-officedocument.presentationml.notesSlide+xml"/>
  <Override PartName="/ppt/tags/tag162.xml" ContentType="application/vnd.openxmlformats-officedocument.presentationml.tags+xml"/>
  <Override PartName="/ppt/notesSlides/notesSlide93.xml" ContentType="application/vnd.openxmlformats-officedocument.presentationml.notesSlide+xml"/>
  <Override PartName="/ppt/tags/tag163.xml" ContentType="application/vnd.openxmlformats-officedocument.presentationml.tags+xml"/>
  <Override PartName="/ppt/notesSlides/notesSlide94.xml" ContentType="application/vnd.openxmlformats-officedocument.presentationml.notesSlide+xml"/>
  <Override PartName="/ppt/tags/tag164.xml" ContentType="application/vnd.openxmlformats-officedocument.presentationml.tags+xml"/>
  <Override PartName="/ppt/notesSlides/notesSlide95.xml" ContentType="application/vnd.openxmlformats-officedocument.presentationml.notesSlide+xml"/>
  <Override PartName="/ppt/tags/tag165.xml" ContentType="application/vnd.openxmlformats-officedocument.presentationml.tags+xml"/>
  <Override PartName="/ppt/notesSlides/notesSlide96.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97.xml" ContentType="application/vnd.openxmlformats-officedocument.presentationml.notesSlide+xml"/>
  <Override PartName="/ppt/tags/tag168.xml" ContentType="application/vnd.openxmlformats-officedocument.presentationml.tags+xml"/>
  <Override PartName="/ppt/notesSlides/notesSlide98.xml" ContentType="application/vnd.openxmlformats-officedocument.presentationml.notesSlide+xml"/>
  <Override PartName="/ppt/tags/tag169.xml" ContentType="application/vnd.openxmlformats-officedocument.presentationml.tags+xml"/>
  <Override PartName="/ppt/notesSlides/notesSlide99.xml" ContentType="application/vnd.openxmlformats-officedocument.presentationml.notesSlide+xml"/>
  <Override PartName="/ppt/tags/tag170.xml" ContentType="application/vnd.openxmlformats-officedocument.presentationml.tags+xml"/>
  <Override PartName="/ppt/notesSlides/notesSlide100.xml" ContentType="application/vnd.openxmlformats-officedocument.presentationml.notesSlide+xml"/>
  <Override PartName="/ppt/tags/tag171.xml" ContentType="application/vnd.openxmlformats-officedocument.presentationml.tags+xml"/>
  <Override PartName="/ppt/notesSlides/notesSlide101.xml" ContentType="application/vnd.openxmlformats-officedocument.presentationml.notesSlide+xml"/>
  <Override PartName="/ppt/tags/tag172.xml" ContentType="application/vnd.openxmlformats-officedocument.presentationml.tags+xml"/>
  <Override PartName="/ppt/notesSlides/notesSlide10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44"/>
  </p:notesMasterIdLst>
  <p:handoutMasterIdLst>
    <p:handoutMasterId r:id="rId145"/>
  </p:handoutMasterIdLst>
  <p:sldIdLst>
    <p:sldId id="1944" r:id="rId2"/>
    <p:sldId id="361" r:id="rId3"/>
    <p:sldId id="2012" r:id="rId4"/>
    <p:sldId id="2015" r:id="rId5"/>
    <p:sldId id="2032" r:id="rId6"/>
    <p:sldId id="2017" r:id="rId7"/>
    <p:sldId id="2034" r:id="rId8"/>
    <p:sldId id="2035" r:id="rId9"/>
    <p:sldId id="2036" r:id="rId10"/>
    <p:sldId id="2091" r:id="rId11"/>
    <p:sldId id="2107" r:id="rId12"/>
    <p:sldId id="2108" r:id="rId13"/>
    <p:sldId id="2109" r:id="rId14"/>
    <p:sldId id="2110" r:id="rId15"/>
    <p:sldId id="2111" r:id="rId16"/>
    <p:sldId id="2112" r:id="rId17"/>
    <p:sldId id="2113" r:id="rId18"/>
    <p:sldId id="2114" r:id="rId19"/>
    <p:sldId id="2115" r:id="rId20"/>
    <p:sldId id="2116" r:id="rId21"/>
    <p:sldId id="2117" r:id="rId22"/>
    <p:sldId id="2118" r:id="rId23"/>
    <p:sldId id="2119" r:id="rId24"/>
    <p:sldId id="2120" r:id="rId25"/>
    <p:sldId id="2038" r:id="rId26"/>
    <p:sldId id="2039" r:id="rId27"/>
    <p:sldId id="2040" r:id="rId28"/>
    <p:sldId id="2041" r:id="rId29"/>
    <p:sldId id="2042" r:id="rId30"/>
    <p:sldId id="2101" r:id="rId31"/>
    <p:sldId id="2043" r:id="rId32"/>
    <p:sldId id="2121" r:id="rId33"/>
    <p:sldId id="2044" r:id="rId34"/>
    <p:sldId id="2122" r:id="rId35"/>
    <p:sldId id="2123" r:id="rId36"/>
    <p:sldId id="2124" r:id="rId37"/>
    <p:sldId id="2045" r:id="rId38"/>
    <p:sldId id="2125" r:id="rId39"/>
    <p:sldId id="2126" r:id="rId40"/>
    <p:sldId id="2127" r:id="rId41"/>
    <p:sldId id="2046" r:id="rId42"/>
    <p:sldId id="2128" r:id="rId43"/>
    <p:sldId id="2129" r:id="rId44"/>
    <p:sldId id="2130" r:id="rId45"/>
    <p:sldId id="2131" r:id="rId46"/>
    <p:sldId id="2047" r:id="rId47"/>
    <p:sldId id="2132" r:id="rId48"/>
    <p:sldId id="2133" r:id="rId49"/>
    <p:sldId id="2134" r:id="rId50"/>
    <p:sldId id="2135" r:id="rId51"/>
    <p:sldId id="2102" r:id="rId52"/>
    <p:sldId id="2048" r:id="rId53"/>
    <p:sldId id="2136" r:id="rId54"/>
    <p:sldId id="2137" r:id="rId55"/>
    <p:sldId id="2138" r:id="rId56"/>
    <p:sldId id="2049" r:id="rId57"/>
    <p:sldId id="2139" r:id="rId58"/>
    <p:sldId id="2140" r:id="rId59"/>
    <p:sldId id="2050" r:id="rId60"/>
    <p:sldId id="2141" r:id="rId61"/>
    <p:sldId id="2142" r:id="rId62"/>
    <p:sldId id="2143" r:id="rId63"/>
    <p:sldId id="2051" r:id="rId64"/>
    <p:sldId id="2144" r:id="rId65"/>
    <p:sldId id="2145" r:id="rId66"/>
    <p:sldId id="2052" r:id="rId67"/>
    <p:sldId id="2146" r:id="rId68"/>
    <p:sldId id="2147" r:id="rId69"/>
    <p:sldId id="2148" r:id="rId70"/>
    <p:sldId id="2149" r:id="rId71"/>
    <p:sldId id="2053" r:id="rId72"/>
    <p:sldId id="2151" r:id="rId73"/>
    <p:sldId id="2150" r:id="rId74"/>
    <p:sldId id="2152" r:id="rId75"/>
    <p:sldId id="2054" r:id="rId76"/>
    <p:sldId id="2153" r:id="rId77"/>
    <p:sldId id="2154" r:id="rId78"/>
    <p:sldId id="2155" r:id="rId79"/>
    <p:sldId id="2156" r:id="rId80"/>
    <p:sldId id="2103" r:id="rId81"/>
    <p:sldId id="2055" r:id="rId82"/>
    <p:sldId id="2157" r:id="rId83"/>
    <p:sldId id="2158" r:id="rId84"/>
    <p:sldId id="2056" r:id="rId85"/>
    <p:sldId id="2159" r:id="rId86"/>
    <p:sldId id="2160" r:id="rId87"/>
    <p:sldId id="2057" r:id="rId88"/>
    <p:sldId id="2058" r:id="rId89"/>
    <p:sldId id="2059" r:id="rId90"/>
    <p:sldId id="2161" r:id="rId91"/>
    <p:sldId id="2162" r:id="rId92"/>
    <p:sldId id="2163" r:id="rId93"/>
    <p:sldId id="2060" r:id="rId94"/>
    <p:sldId id="2164" r:id="rId95"/>
    <p:sldId id="2061" r:id="rId96"/>
    <p:sldId id="2165" r:id="rId97"/>
    <p:sldId id="2166" r:id="rId98"/>
    <p:sldId id="2062" r:id="rId99"/>
    <p:sldId id="2167" r:id="rId100"/>
    <p:sldId id="2168" r:id="rId101"/>
    <p:sldId id="2063" r:id="rId102"/>
    <p:sldId id="2169" r:id="rId103"/>
    <p:sldId id="2170" r:id="rId104"/>
    <p:sldId id="2064" r:id="rId105"/>
    <p:sldId id="2171" r:id="rId106"/>
    <p:sldId id="2172" r:id="rId107"/>
    <p:sldId id="2173" r:id="rId108"/>
    <p:sldId id="2065" r:id="rId109"/>
    <p:sldId id="2174" r:id="rId110"/>
    <p:sldId id="2175" r:id="rId111"/>
    <p:sldId id="2066" r:id="rId112"/>
    <p:sldId id="2067" r:id="rId113"/>
    <p:sldId id="2068" r:id="rId114"/>
    <p:sldId id="2069" r:id="rId115"/>
    <p:sldId id="2070" r:id="rId116"/>
    <p:sldId id="2071" r:id="rId117"/>
    <p:sldId id="2072" r:id="rId118"/>
    <p:sldId id="2104" r:id="rId119"/>
    <p:sldId id="2073" r:id="rId120"/>
    <p:sldId id="2074" r:id="rId121"/>
    <p:sldId id="2093" r:id="rId122"/>
    <p:sldId id="2075" r:id="rId123"/>
    <p:sldId id="2105" r:id="rId124"/>
    <p:sldId id="2076" r:id="rId125"/>
    <p:sldId id="2077" r:id="rId126"/>
    <p:sldId id="2106" r:id="rId127"/>
    <p:sldId id="2079" r:id="rId128"/>
    <p:sldId id="2080" r:id="rId129"/>
    <p:sldId id="2081" r:id="rId130"/>
    <p:sldId id="2082" r:id="rId131"/>
    <p:sldId id="2094" r:id="rId132"/>
    <p:sldId id="2083" r:id="rId133"/>
    <p:sldId id="2084" r:id="rId134"/>
    <p:sldId id="2095" r:id="rId135"/>
    <p:sldId id="2085" r:id="rId136"/>
    <p:sldId id="2087" r:id="rId137"/>
    <p:sldId id="2086" r:id="rId138"/>
    <p:sldId id="2096" r:id="rId139"/>
    <p:sldId id="2088" r:id="rId140"/>
    <p:sldId id="2097" r:id="rId141"/>
    <p:sldId id="2089" r:id="rId142"/>
    <p:sldId id="2098" r:id="rId143"/>
  </p:sldIdLst>
  <p:sldSz cx="16256000" cy="9144000"/>
  <p:notesSz cx="6858000" cy="9144000"/>
  <p:custDataLst>
    <p:tags r:id="rId1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5120">
          <p15:clr>
            <a:srgbClr val="A4A3A4"/>
          </p15:clr>
        </p15:guide>
        <p15:guide id="8" orient="horz" pos="504" userDrawn="1">
          <p15:clr>
            <a:srgbClr val="A4A3A4"/>
          </p15:clr>
        </p15:guide>
        <p15:guide id="9" orient="horz" pos="17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F93"/>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7" autoAdjust="0"/>
    <p:restoredTop sz="85731" autoAdjust="0"/>
  </p:normalViewPr>
  <p:slideViewPr>
    <p:cSldViewPr snapToGrid="0">
      <p:cViewPr varScale="1">
        <p:scale>
          <a:sx n="41" d="100"/>
          <a:sy n="41" d="100"/>
        </p:scale>
        <p:origin x="1008" y="24"/>
      </p:cViewPr>
      <p:guideLst>
        <p:guide pos="5120"/>
        <p:guide orient="horz" pos="504"/>
        <p:guide orient="horz" pos="1752"/>
      </p:guideLst>
    </p:cSldViewPr>
  </p:slideViewPr>
  <p:notesTextViewPr>
    <p:cViewPr>
      <p:scale>
        <a:sx n="1" d="1"/>
        <a:sy n="1" d="1"/>
      </p:scale>
      <p:origin x="0" y="0"/>
    </p:cViewPr>
  </p:notesTextViewPr>
  <p:notesViewPr>
    <p:cSldViewPr snapToGrid="0" showGuides="1">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jendra MS" userId="2fac9be5-0aaf-4a4e-81e3-665d10c1ffa5" providerId="ADAL" clId="{89FBFE96-C149-4396-879E-52A2A5DC0122}"/>
    <pc:docChg chg="custSel modSld modMainMaster replTag delTag">
      <pc:chgData name="Gajendra MS" userId="2fac9be5-0aaf-4a4e-81e3-665d10c1ffa5" providerId="ADAL" clId="{89FBFE96-C149-4396-879E-52A2A5DC0122}" dt="2024-09-10T09:44:45.158" v="20" actId="6264"/>
      <pc:docMkLst>
        <pc:docMk/>
      </pc:docMkLst>
      <pc:sldChg chg="replTag delTag">
        <pc:chgData name="Gajendra MS" userId="2fac9be5-0aaf-4a4e-81e3-665d10c1ffa5" providerId="ADAL" clId="{89FBFE96-C149-4396-879E-52A2A5DC0122}" dt="2024-09-10T09:44:17.647" v="5"/>
        <pc:sldMkLst>
          <pc:docMk/>
          <pc:sldMk cId="1329226900" sldId="1944"/>
        </pc:sldMkLst>
      </pc:sldChg>
      <pc:sldChg chg="addSp delSp modSp mod replTag delTag chgLayout">
        <pc:chgData name="Gajendra MS" userId="2fac9be5-0aaf-4a4e-81e3-665d10c1ffa5" providerId="ADAL" clId="{89FBFE96-C149-4396-879E-52A2A5DC0122}" dt="2024-09-10T09:44:45.158" v="20" actId="6264"/>
        <pc:sldMkLst>
          <pc:docMk/>
          <pc:sldMk cId="2245295133" sldId="2033"/>
        </pc:sldMkLst>
        <pc:spChg chg="del">
          <ac:chgData name="Gajendra MS" userId="2fac9be5-0aaf-4a4e-81e3-665d10c1ffa5" providerId="ADAL" clId="{89FBFE96-C149-4396-879E-52A2A5DC0122}" dt="2024-09-10T09:44:26.845" v="12" actId="6264"/>
          <ac:spMkLst>
            <pc:docMk/>
            <pc:sldMk cId="2245295133" sldId="2033"/>
            <ac:spMk id="2" creationId="{F252A2A9-EA19-E629-42C8-47BD2B9C0F57}"/>
          </ac:spMkLst>
        </pc:spChg>
        <pc:spChg chg="del">
          <ac:chgData name="Gajendra MS" userId="2fac9be5-0aaf-4a4e-81e3-665d10c1ffa5" providerId="ADAL" clId="{89FBFE96-C149-4396-879E-52A2A5DC0122}" dt="2024-09-10T09:44:26.845" v="12" actId="6264"/>
          <ac:spMkLst>
            <pc:docMk/>
            <pc:sldMk cId="2245295133" sldId="2033"/>
            <ac:spMk id="3" creationId="{C3D8E956-17AC-4EBF-F68F-5AE79EF3CEEF}"/>
          </ac:spMkLst>
        </pc:spChg>
        <pc:spChg chg="add del mod ord">
          <ac:chgData name="Gajendra MS" userId="2fac9be5-0aaf-4a4e-81e3-665d10c1ffa5" providerId="ADAL" clId="{89FBFE96-C149-4396-879E-52A2A5DC0122}" dt="2024-09-10T09:44:45.158" v="20" actId="6264"/>
          <ac:spMkLst>
            <pc:docMk/>
            <pc:sldMk cId="2245295133" sldId="2033"/>
            <ac:spMk id="4" creationId="{36282D5C-6591-0980-699D-ECB841AFDBEF}"/>
          </ac:spMkLst>
        </pc:spChg>
        <pc:spChg chg="add del mod ord">
          <ac:chgData name="Gajendra MS" userId="2fac9be5-0aaf-4a4e-81e3-665d10c1ffa5" providerId="ADAL" clId="{89FBFE96-C149-4396-879E-52A2A5DC0122}" dt="2024-09-10T09:44:45.158" v="20" actId="6264"/>
          <ac:spMkLst>
            <pc:docMk/>
            <pc:sldMk cId="2245295133" sldId="2033"/>
            <ac:spMk id="5" creationId="{2D1E3C56-C082-E5B9-81BD-5A2613E15AC1}"/>
          </ac:spMkLst>
        </pc:spChg>
        <pc:spChg chg="add mod ord">
          <ac:chgData name="Gajendra MS" userId="2fac9be5-0aaf-4a4e-81e3-665d10c1ffa5" providerId="ADAL" clId="{89FBFE96-C149-4396-879E-52A2A5DC0122}" dt="2024-09-10T09:44:45.158" v="20" actId="6264"/>
          <ac:spMkLst>
            <pc:docMk/>
            <pc:sldMk cId="2245295133" sldId="2033"/>
            <ac:spMk id="6" creationId="{0DC0B418-FDA3-56EF-2C42-BEA137D2DA9A}"/>
          </ac:spMkLst>
        </pc:spChg>
        <pc:spChg chg="add mod ord">
          <ac:chgData name="Gajendra MS" userId="2fac9be5-0aaf-4a4e-81e3-665d10c1ffa5" providerId="ADAL" clId="{89FBFE96-C149-4396-879E-52A2A5DC0122}" dt="2024-09-10T09:44:45.158" v="20" actId="6264"/>
          <ac:spMkLst>
            <pc:docMk/>
            <pc:sldMk cId="2245295133" sldId="2033"/>
            <ac:spMk id="7" creationId="{A732CBEC-4E46-73BA-3BEB-9479CBC47B22}"/>
          </ac:spMkLst>
        </pc:spChg>
      </pc:sldChg>
      <pc:sldMasterChg chg="modSldLayout">
        <pc:chgData name="Gajendra MS" userId="2fac9be5-0aaf-4a4e-81e3-665d10c1ffa5" providerId="ADAL" clId="{89FBFE96-C149-4396-879E-52A2A5DC0122}" dt="2024-09-10T09:44:39.336" v="15" actId="3064"/>
        <pc:sldMasterMkLst>
          <pc:docMk/>
          <pc:sldMasterMk cId="3368593342" sldId="2147483673"/>
        </pc:sldMasterMkLst>
        <pc:sldLayoutChg chg="modSp mod replTag delTag">
          <pc:chgData name="Gajendra MS" userId="2fac9be5-0aaf-4a4e-81e3-665d10c1ffa5" providerId="ADAL" clId="{89FBFE96-C149-4396-879E-52A2A5DC0122}" dt="2024-09-10T09:44:39.336" v="15" actId="3064"/>
          <pc:sldLayoutMkLst>
            <pc:docMk/>
            <pc:sldMasterMk cId="3368593342" sldId="2147483673"/>
            <pc:sldLayoutMk cId="2849712185" sldId="2147483720"/>
          </pc:sldLayoutMkLst>
          <pc:spChg chg="mod">
            <ac:chgData name="Gajendra MS" userId="2fac9be5-0aaf-4a4e-81e3-665d10c1ffa5" providerId="ADAL" clId="{89FBFE96-C149-4396-879E-52A2A5DC0122}" dt="2024-09-10T09:44:39.336" v="15" actId="3064"/>
            <ac:spMkLst>
              <pc:docMk/>
              <pc:sldMasterMk cId="3368593342" sldId="2147483673"/>
              <pc:sldLayoutMk cId="2849712185" sldId="2147483720"/>
              <ac:spMk id="7" creationId="{E800E953-2F91-EE49-61CC-4E1B4968EAD6}"/>
            </ac:spMkLst>
          </pc:spChg>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30.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96AD65-83B8-AE98-F742-22AC25835B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0C50B-D147-6FE7-015C-854942FF32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B3D77F-F8E1-4724-B787-889ECD113C42}" type="datetimeFigureOut">
              <a:rPr lang="en-US" smtClean="0"/>
              <a:t>11/4/2024</a:t>
            </a:fld>
            <a:endParaRPr lang="en-US"/>
          </a:p>
        </p:txBody>
      </p:sp>
      <p:sp>
        <p:nvSpPr>
          <p:cNvPr id="4" name="Footer Placeholder 3">
            <a:extLst>
              <a:ext uri="{FF2B5EF4-FFF2-40B4-BE49-F238E27FC236}">
                <a16:creationId xmlns:a16="http://schemas.microsoft.com/office/drawing/2014/main" id="{6FF8F2F8-DE5E-5510-F538-2359FF9AFC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6349E8F-DED3-873C-858B-F526641E74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20EF94-76F9-4445-9936-DE55BC446D62}" type="slidenum">
              <a:rPr lang="en-US" smtClean="0"/>
              <a:t>‹#›</a:t>
            </a:fld>
            <a:endParaRPr lang="en-US"/>
          </a:p>
        </p:txBody>
      </p:sp>
    </p:spTree>
    <p:custDataLst>
      <p:tags r:id="rId2"/>
    </p:custDataLst>
    <p:extLst>
      <p:ext uri="{BB962C8B-B14F-4D97-AF65-F5344CB8AC3E}">
        <p14:creationId xmlns:p14="http://schemas.microsoft.com/office/powerpoint/2010/main" val="302293039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1a2f8746d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e1a2f8746d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7" name="Google Shape;287;ge1a2f8746d_0_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dirty="0"/>
          </a:p>
        </p:txBody>
      </p:sp>
    </p:spTree>
    <p:extLst>
      <p:ext uri="{BB962C8B-B14F-4D97-AF65-F5344CB8AC3E}">
        <p14:creationId xmlns:p14="http://schemas.microsoft.com/office/powerpoint/2010/main" val="3078408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CD37A-13D1-483F-6047-0F08547CA6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740A4-2841-3370-50F5-16C3D33C80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C0D6A-BBCE-807A-672D-38DD0A94F06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98F3D9F-2337-F31F-2472-141CB5C22341}"/>
              </a:ext>
            </a:extLst>
          </p:cNvPr>
          <p:cNvSpPr>
            <a:spLocks noGrp="1"/>
          </p:cNvSpPr>
          <p:nvPr>
            <p:ph type="sldNum" sz="quarter" idx="5"/>
          </p:nvPr>
        </p:nvSpPr>
        <p:spPr/>
        <p:txBody>
          <a:bodyPr/>
          <a:lstStyle/>
          <a:p>
            <a:fld id="{0AC900C1-7326-4B4D-9C4E-22E7230B62CC}" type="slidenum">
              <a:rPr lang="en-US" smtClean="0"/>
              <a:t>33</a:t>
            </a:fld>
            <a:endParaRPr lang="en-US"/>
          </a:p>
        </p:txBody>
      </p:sp>
    </p:spTree>
    <p:extLst>
      <p:ext uri="{BB962C8B-B14F-4D97-AF65-F5344CB8AC3E}">
        <p14:creationId xmlns:p14="http://schemas.microsoft.com/office/powerpoint/2010/main" val="10888605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375A9-7C16-024F-9ECD-C43CC1DF7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A33E1-5B3E-5DC1-0609-26CC0D218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87A5F-3891-55BB-99B8-3350E5154258}"/>
              </a:ext>
            </a:extLst>
          </p:cNvPr>
          <p:cNvSpPr>
            <a:spLocks noGrp="1"/>
          </p:cNvSpPr>
          <p:nvPr>
            <p:ph type="body" idx="1"/>
          </p:nvPr>
        </p:nvSpPr>
        <p:spPr/>
        <p:txBody>
          <a:bodyPr/>
          <a:lstStyle/>
          <a:p>
            <a:r>
              <a:rPr lang="en-IN" b="1" dirty="0"/>
              <a:t>Service Discovery</a:t>
            </a:r>
            <a:r>
              <a:rPr lang="en-IN" dirty="0"/>
              <a:t> is a key pattern in microservices architecture that allows services to locate each other dynamically. This is particularly important in distributed systems, where instances of services may come and go due to scaling or failure, making static IP addresses impractical.</a:t>
            </a:r>
          </a:p>
          <a:p>
            <a:r>
              <a:rPr lang="en-IN" dirty="0"/>
              <a:t>In the Spring ecosystem, service discovery is achieved primarily through </a:t>
            </a:r>
            <a:r>
              <a:rPr lang="en-IN" b="1" dirty="0"/>
              <a:t>Spring Cloud</a:t>
            </a:r>
            <a:r>
              <a:rPr lang="en-IN" dirty="0"/>
              <a:t> with tools like </a:t>
            </a:r>
            <a:r>
              <a:rPr lang="en-IN" b="1" dirty="0"/>
              <a:t>Eureka</a:t>
            </a:r>
            <a:r>
              <a:rPr lang="en-IN" dirty="0"/>
              <a:t> (Netflix OSS) or </a:t>
            </a:r>
            <a:r>
              <a:rPr lang="en-IN" b="1" dirty="0"/>
              <a:t>Consul</a:t>
            </a:r>
            <a:r>
              <a:rPr lang="en-IN" dirty="0"/>
              <a:t>. These tools allow services to register themselves at runtime and provide information needed by other services to discover and interact with them.</a:t>
            </a:r>
          </a:p>
          <a:p>
            <a:r>
              <a:rPr lang="en-IN" b="1" dirty="0"/>
              <a:t>Key Components of Service Discovery in Spring</a:t>
            </a:r>
          </a:p>
          <a:p>
            <a:pPr>
              <a:buFont typeface="+mj-lt"/>
              <a:buAutoNum type="arabicPeriod"/>
            </a:pPr>
            <a:r>
              <a:rPr lang="en-IN" b="1" dirty="0"/>
              <a:t>Service Registry</a:t>
            </a:r>
            <a:r>
              <a:rPr lang="en-IN" dirty="0"/>
              <a:t>: Central server where each service registers its location (IP and port) upon starting. The registry then maintains a list of active services.</a:t>
            </a:r>
          </a:p>
          <a:p>
            <a:pPr>
              <a:buFont typeface="+mj-lt"/>
              <a:buAutoNum type="arabicPeriod"/>
            </a:pPr>
            <a:r>
              <a:rPr lang="en-IN" b="1" dirty="0"/>
              <a:t>Service Provider</a:t>
            </a:r>
            <a:r>
              <a:rPr lang="en-IN" dirty="0"/>
              <a:t>: Service that registers itself with the registry so that other services can discover it.</a:t>
            </a:r>
          </a:p>
          <a:p>
            <a:pPr>
              <a:buFont typeface="+mj-lt"/>
              <a:buAutoNum type="arabicPeriod"/>
            </a:pPr>
            <a:r>
              <a:rPr lang="en-IN" b="1" dirty="0"/>
              <a:t>Service Consumer</a:t>
            </a:r>
            <a:r>
              <a:rPr lang="en-IN" dirty="0"/>
              <a:t>: Service that queries the registry to find the location of another service and establishes communication with it.</a:t>
            </a:r>
          </a:p>
          <a:p>
            <a:r>
              <a:rPr lang="en-IN" b="1" dirty="0"/>
              <a:t>Implementing Service Discovery with Spring Cloud Netflix Eureka</a:t>
            </a:r>
          </a:p>
          <a:p>
            <a:r>
              <a:rPr lang="en-IN" dirty="0"/>
              <a:t>Here’s how you can set up Service Discovery using Spring Cloud with </a:t>
            </a:r>
            <a:r>
              <a:rPr lang="en-IN" b="1" dirty="0"/>
              <a:t>Eureka</a:t>
            </a:r>
            <a:r>
              <a:rPr lang="en-IN" dirty="0"/>
              <a:t>.</a:t>
            </a:r>
          </a:p>
          <a:p>
            <a:r>
              <a:rPr lang="en-IN" b="1" dirty="0"/>
              <a:t>Step 1: Set Up the Eureka Server</a:t>
            </a:r>
          </a:p>
          <a:p>
            <a:r>
              <a:rPr lang="en-IN" dirty="0"/>
              <a:t>The Eureka server acts as a service registry. Start by creating a Spring Boot project for the Eureka server.</a:t>
            </a:r>
          </a:p>
          <a:p>
            <a:pPr>
              <a:buFont typeface="+mj-lt"/>
              <a:buAutoNum type="arabicPeriod"/>
            </a:pPr>
            <a:r>
              <a:rPr lang="en-IN" dirty="0"/>
              <a:t>Add dependencies for Eureka Server in your pom.xml or </a:t>
            </a:r>
            <a:r>
              <a:rPr lang="en-IN" dirty="0" err="1"/>
              <a:t>build.gradle</a:t>
            </a:r>
            <a:r>
              <a:rPr lang="en-IN" dirty="0"/>
              <a:t>.</a:t>
            </a:r>
          </a:p>
          <a:p>
            <a:pPr>
              <a:buFont typeface="+mj-lt"/>
              <a:buAutoNum type="arabicPeriod"/>
            </a:pPr>
            <a:r>
              <a:rPr lang="en-IN" dirty="0"/>
              <a:t>xml</a:t>
            </a:r>
          </a:p>
          <a:p>
            <a:pPr>
              <a:buFont typeface="+mj-lt"/>
              <a:buAutoNum type="arabicPeriod"/>
            </a:pPr>
            <a:r>
              <a:rPr lang="en-IN" dirty="0"/>
              <a:t>Copy code</a:t>
            </a:r>
          </a:p>
          <a:p>
            <a:pPr rtl="0">
              <a:buFont typeface="+mj-lt"/>
              <a:buAutoNum type="arabicPeriod"/>
            </a:pPr>
            <a:r>
              <a:rPr lang="en-IN" dirty="0"/>
              <a:t>&lt;dependency&gt; &lt;</a:t>
            </a:r>
            <a:r>
              <a:rPr lang="en-IN" dirty="0" err="1"/>
              <a:t>groupId</a:t>
            </a:r>
            <a:r>
              <a:rPr lang="en-IN" dirty="0"/>
              <a:t>&gt;</a:t>
            </a:r>
            <a:r>
              <a:rPr lang="en-IN" dirty="0" err="1"/>
              <a:t>org.springframework.cloud</a:t>
            </a:r>
            <a:r>
              <a:rPr lang="en-IN" dirty="0"/>
              <a:t>&lt;/</a:t>
            </a:r>
            <a:r>
              <a:rPr lang="en-IN" dirty="0" err="1"/>
              <a:t>groupId</a:t>
            </a:r>
            <a:r>
              <a:rPr lang="en-IN" dirty="0"/>
              <a:t>&gt; &lt;</a:t>
            </a:r>
            <a:r>
              <a:rPr lang="en-IN" dirty="0" err="1"/>
              <a:t>artifactId</a:t>
            </a:r>
            <a:r>
              <a:rPr lang="en-IN" dirty="0"/>
              <a:t>&gt;spring-cloud-starter-</a:t>
            </a:r>
            <a:r>
              <a:rPr lang="en-IN" dirty="0" err="1"/>
              <a:t>netflix</a:t>
            </a:r>
            <a:r>
              <a:rPr lang="en-IN" dirty="0"/>
              <a:t>-eureka-server&lt;/</a:t>
            </a:r>
            <a:r>
              <a:rPr lang="en-IN" dirty="0" err="1"/>
              <a:t>artifactId</a:t>
            </a:r>
            <a:r>
              <a:rPr lang="en-IN" dirty="0"/>
              <a:t>&gt; &lt;/dependency&gt; </a:t>
            </a:r>
          </a:p>
          <a:p>
            <a:pPr>
              <a:buFont typeface="+mj-lt"/>
              <a:buAutoNum type="arabicPeriod"/>
            </a:pPr>
            <a:r>
              <a:rPr lang="en-IN" dirty="0"/>
              <a:t>Enable the Eureka server in the main application class by annotating it with @EnableEurekaServer.</a:t>
            </a:r>
          </a:p>
          <a:p>
            <a:pPr>
              <a:buFont typeface="+mj-lt"/>
              <a:buAutoNum type="arabicPeriod"/>
            </a:pPr>
            <a:r>
              <a:rPr lang="en-IN" dirty="0"/>
              <a:t>java</a:t>
            </a:r>
          </a:p>
          <a:p>
            <a:pPr>
              <a:buFont typeface="+mj-lt"/>
              <a:buAutoNum type="arabicPeriod"/>
            </a:pPr>
            <a:r>
              <a:rPr lang="en-IN" dirty="0"/>
              <a:t>Copy code</a:t>
            </a:r>
          </a:p>
          <a:p>
            <a:pPr rtl="0">
              <a:buFont typeface="+mj-lt"/>
              <a:buAutoNum type="arabicPeriod"/>
            </a:pPr>
            <a:r>
              <a:rPr lang="en-IN" dirty="0"/>
              <a:t>import </a:t>
            </a:r>
            <a:r>
              <a:rPr lang="en-IN" dirty="0" err="1"/>
              <a:t>org.springframework.boot.SpringApplication</a:t>
            </a:r>
            <a:r>
              <a:rPr lang="en-IN" dirty="0"/>
              <a:t>; import </a:t>
            </a:r>
            <a:r>
              <a:rPr lang="en-IN" dirty="0" err="1"/>
              <a:t>org.springframework.boot.autoconfigure.SpringBootApplication</a:t>
            </a:r>
            <a:r>
              <a:rPr lang="en-IN" dirty="0"/>
              <a:t>; import org.springframework.cloud.netflix.eureka.server.EnableEurekaServer; @SpringBootApplication @EnableEurekaServer public class </a:t>
            </a:r>
            <a:r>
              <a:rPr lang="en-IN" dirty="0" err="1"/>
              <a:t>EurekaServerApplication</a:t>
            </a:r>
            <a:r>
              <a:rPr lang="en-IN" dirty="0"/>
              <a:t> { public static void main(String[] </a:t>
            </a:r>
            <a:r>
              <a:rPr lang="en-IN" dirty="0" err="1"/>
              <a:t>args</a:t>
            </a:r>
            <a:r>
              <a:rPr lang="en-IN" dirty="0"/>
              <a:t>) { </a:t>
            </a:r>
            <a:r>
              <a:rPr lang="en-IN" dirty="0" err="1"/>
              <a:t>SpringApplication.run</a:t>
            </a:r>
            <a:r>
              <a:rPr lang="en-IN" dirty="0"/>
              <a:t>(</a:t>
            </a:r>
            <a:r>
              <a:rPr lang="en-IN" dirty="0" err="1"/>
              <a:t>EurekaServerApplication.class</a:t>
            </a:r>
            <a:r>
              <a:rPr lang="en-IN" dirty="0"/>
              <a:t>, </a:t>
            </a:r>
            <a:r>
              <a:rPr lang="en-IN" dirty="0" err="1"/>
              <a:t>args</a:t>
            </a:r>
            <a:r>
              <a:rPr lang="en-IN" dirty="0"/>
              <a:t>); } } </a:t>
            </a:r>
          </a:p>
          <a:p>
            <a:pPr>
              <a:buFont typeface="+mj-lt"/>
              <a:buAutoNum type="arabicPeriod"/>
            </a:pPr>
            <a:r>
              <a:rPr lang="en-IN" dirty="0"/>
              <a:t>Configure </a:t>
            </a:r>
            <a:r>
              <a:rPr lang="en-IN" dirty="0" err="1"/>
              <a:t>application.yml</a:t>
            </a:r>
            <a:r>
              <a:rPr lang="en-IN" dirty="0"/>
              <a:t> or </a:t>
            </a:r>
            <a:r>
              <a:rPr lang="en-IN" dirty="0" err="1"/>
              <a:t>application.properties</a:t>
            </a:r>
            <a:r>
              <a:rPr lang="en-IN" dirty="0"/>
              <a:t> for the Eureka server.</a:t>
            </a:r>
          </a:p>
          <a:p>
            <a:pPr>
              <a:buFont typeface="+mj-lt"/>
              <a:buAutoNum type="arabicPeriod"/>
            </a:pPr>
            <a:r>
              <a:rPr lang="en-IN" dirty="0" err="1"/>
              <a:t>yaml</a:t>
            </a:r>
            <a:endParaRPr lang="en-IN" dirty="0"/>
          </a:p>
          <a:p>
            <a:pPr>
              <a:buFont typeface="+mj-lt"/>
              <a:buAutoNum type="arabicPeriod"/>
            </a:pPr>
            <a:r>
              <a:rPr lang="en-IN" dirty="0"/>
              <a:t>Copy code</a:t>
            </a:r>
          </a:p>
          <a:p>
            <a:pPr rtl="0">
              <a:buFont typeface="+mj-lt"/>
              <a:buAutoNum type="arabicPeriod"/>
            </a:pPr>
            <a:r>
              <a:rPr lang="en-IN" dirty="0"/>
              <a:t>server: port: 8761 eureka: client: register-with-eureka: false fetch-registry: false </a:t>
            </a:r>
          </a:p>
          <a:p>
            <a:pPr>
              <a:buFont typeface="+mj-lt"/>
              <a:buAutoNum type="arabicPeriod"/>
            </a:pPr>
            <a:r>
              <a:rPr lang="en-IN" dirty="0"/>
              <a:t>Run the Eureka server, which will be accessible at http://localhost:8761. The dashboard displays registered services and their statuses.</a:t>
            </a:r>
          </a:p>
          <a:p>
            <a:r>
              <a:rPr lang="en-IN" b="1" dirty="0"/>
              <a:t>Step 2: Register a Service with Eureka</a:t>
            </a:r>
          </a:p>
          <a:p>
            <a:r>
              <a:rPr lang="en-IN" dirty="0"/>
              <a:t>Next, create a microservice (e.g., a User Service) and register it with the Eureka server.</a:t>
            </a:r>
          </a:p>
          <a:p>
            <a:pPr>
              <a:buFont typeface="+mj-lt"/>
              <a:buAutoNum type="arabicPeriod"/>
            </a:pPr>
            <a:r>
              <a:rPr lang="en-IN" dirty="0"/>
              <a:t>Add the Eureka client dependency in the pom.xml or </a:t>
            </a:r>
            <a:r>
              <a:rPr lang="en-IN" dirty="0" err="1"/>
              <a:t>build.gradle</a:t>
            </a:r>
            <a:r>
              <a:rPr lang="en-IN" dirty="0"/>
              <a:t>:</a:t>
            </a:r>
          </a:p>
          <a:p>
            <a:pPr>
              <a:buFont typeface="+mj-lt"/>
              <a:buAutoNum type="arabicPeriod"/>
            </a:pPr>
            <a:r>
              <a:rPr lang="en-IN" dirty="0"/>
              <a:t>xml</a:t>
            </a:r>
          </a:p>
          <a:p>
            <a:pPr>
              <a:buFont typeface="+mj-lt"/>
              <a:buAutoNum type="arabicPeriod"/>
            </a:pPr>
            <a:r>
              <a:rPr lang="en-IN" dirty="0"/>
              <a:t>Copy code</a:t>
            </a:r>
          </a:p>
          <a:p>
            <a:pPr rtl="0">
              <a:buFont typeface="+mj-lt"/>
              <a:buAutoNum type="arabicPeriod"/>
            </a:pPr>
            <a:r>
              <a:rPr lang="en-IN" dirty="0"/>
              <a:t>&lt;dependency&gt; &lt;</a:t>
            </a:r>
            <a:r>
              <a:rPr lang="en-IN" dirty="0" err="1"/>
              <a:t>groupId</a:t>
            </a:r>
            <a:r>
              <a:rPr lang="en-IN" dirty="0"/>
              <a:t>&gt;</a:t>
            </a:r>
            <a:r>
              <a:rPr lang="en-IN" dirty="0" err="1"/>
              <a:t>org.springframework.cloud</a:t>
            </a:r>
            <a:r>
              <a:rPr lang="en-IN" dirty="0"/>
              <a:t>&lt;/</a:t>
            </a:r>
            <a:r>
              <a:rPr lang="en-IN" dirty="0" err="1"/>
              <a:t>groupId</a:t>
            </a:r>
            <a:r>
              <a:rPr lang="en-IN" dirty="0"/>
              <a:t>&gt; &lt;</a:t>
            </a:r>
            <a:r>
              <a:rPr lang="en-IN" dirty="0" err="1"/>
              <a:t>artifactId</a:t>
            </a:r>
            <a:r>
              <a:rPr lang="en-IN" dirty="0"/>
              <a:t>&gt;spring-cloud-starter-</a:t>
            </a:r>
            <a:r>
              <a:rPr lang="en-IN" dirty="0" err="1"/>
              <a:t>netflix</a:t>
            </a:r>
            <a:r>
              <a:rPr lang="en-IN" dirty="0"/>
              <a:t>-eureka-client&lt;/</a:t>
            </a:r>
            <a:r>
              <a:rPr lang="en-IN" dirty="0" err="1"/>
              <a:t>artifactId</a:t>
            </a:r>
            <a:r>
              <a:rPr lang="en-IN" dirty="0"/>
              <a:t>&gt; &lt;/dependency&gt; </a:t>
            </a:r>
          </a:p>
          <a:p>
            <a:pPr>
              <a:buFont typeface="+mj-lt"/>
              <a:buAutoNum type="arabicPeriod"/>
            </a:pPr>
            <a:r>
              <a:rPr lang="en-IN" dirty="0"/>
              <a:t>Enable Eureka client in the main application class by adding the @EnableEurekaClient annotation.</a:t>
            </a:r>
          </a:p>
          <a:p>
            <a:pPr>
              <a:buFont typeface="+mj-lt"/>
              <a:buAutoNum type="arabicPeriod"/>
            </a:pPr>
            <a:r>
              <a:rPr lang="en-IN" dirty="0"/>
              <a:t>java</a:t>
            </a:r>
          </a:p>
          <a:p>
            <a:pPr>
              <a:buFont typeface="+mj-lt"/>
              <a:buAutoNum type="arabicPeriod"/>
            </a:pPr>
            <a:r>
              <a:rPr lang="en-IN" dirty="0"/>
              <a:t>Copy code</a:t>
            </a:r>
          </a:p>
          <a:p>
            <a:pPr rtl="0">
              <a:buFont typeface="+mj-lt"/>
              <a:buAutoNum type="arabicPeriod"/>
            </a:pPr>
            <a:r>
              <a:rPr lang="en-IN" dirty="0"/>
              <a:t>import </a:t>
            </a:r>
            <a:r>
              <a:rPr lang="en-IN" dirty="0" err="1"/>
              <a:t>org.springframework.boot.SpringApplication</a:t>
            </a:r>
            <a:r>
              <a:rPr lang="en-IN" dirty="0"/>
              <a:t>; import </a:t>
            </a:r>
            <a:r>
              <a:rPr lang="en-IN" dirty="0" err="1"/>
              <a:t>org.springframework.boot.autoconfigure.SpringBootApplication</a:t>
            </a:r>
            <a:r>
              <a:rPr lang="en-IN" dirty="0"/>
              <a:t>; import </a:t>
            </a:r>
            <a:r>
              <a:rPr lang="en-IN" dirty="0" err="1"/>
              <a:t>org.springframework.cloud.netflix.eureka.EnableEurekaClient</a:t>
            </a:r>
            <a:r>
              <a:rPr lang="en-IN" dirty="0"/>
              <a:t>; @SpringBootApplication @EnableEurekaClient public class </a:t>
            </a:r>
            <a:r>
              <a:rPr lang="en-IN" dirty="0" err="1"/>
              <a:t>UserServiceApplication</a:t>
            </a:r>
            <a:r>
              <a:rPr lang="en-IN" dirty="0"/>
              <a:t> { public static void main(String[] </a:t>
            </a:r>
            <a:r>
              <a:rPr lang="en-IN" dirty="0" err="1"/>
              <a:t>args</a:t>
            </a:r>
            <a:r>
              <a:rPr lang="en-IN" dirty="0"/>
              <a:t>) { </a:t>
            </a:r>
            <a:r>
              <a:rPr lang="en-IN" dirty="0" err="1"/>
              <a:t>SpringApplication.run</a:t>
            </a:r>
            <a:r>
              <a:rPr lang="en-IN" dirty="0"/>
              <a:t>(</a:t>
            </a:r>
            <a:r>
              <a:rPr lang="en-IN" dirty="0" err="1"/>
              <a:t>UserServiceApplication.class</a:t>
            </a:r>
            <a:r>
              <a:rPr lang="en-IN" dirty="0"/>
              <a:t>, </a:t>
            </a:r>
            <a:r>
              <a:rPr lang="en-IN" dirty="0" err="1"/>
              <a:t>args</a:t>
            </a:r>
            <a:r>
              <a:rPr lang="en-IN" dirty="0"/>
              <a:t>); } } </a:t>
            </a:r>
          </a:p>
          <a:p>
            <a:pPr>
              <a:buFont typeface="+mj-lt"/>
              <a:buAutoNum type="arabicPeriod"/>
            </a:pPr>
            <a:r>
              <a:rPr lang="en-IN" dirty="0"/>
              <a:t>Configure </a:t>
            </a:r>
            <a:r>
              <a:rPr lang="en-IN" dirty="0" err="1"/>
              <a:t>application.yml</a:t>
            </a:r>
            <a:r>
              <a:rPr lang="en-IN" dirty="0"/>
              <a:t> to register with the Eureka server.</a:t>
            </a:r>
          </a:p>
          <a:p>
            <a:pPr>
              <a:buFont typeface="+mj-lt"/>
              <a:buAutoNum type="arabicPeriod"/>
            </a:pPr>
            <a:r>
              <a:rPr lang="en-IN" dirty="0" err="1"/>
              <a:t>yaml</a:t>
            </a:r>
            <a:endParaRPr lang="en-IN" dirty="0"/>
          </a:p>
          <a:p>
            <a:pPr>
              <a:buFont typeface="+mj-lt"/>
              <a:buAutoNum type="arabicPeriod"/>
            </a:pPr>
            <a:r>
              <a:rPr lang="en-IN" dirty="0"/>
              <a:t>Copy code</a:t>
            </a:r>
          </a:p>
          <a:p>
            <a:pPr rtl="0">
              <a:buFont typeface="+mj-lt"/>
              <a:buAutoNum type="arabicPeriod"/>
            </a:pPr>
            <a:r>
              <a:rPr lang="en-IN" dirty="0"/>
              <a:t>spring: application: name: user-service eureka: client: service-url: </a:t>
            </a:r>
            <a:r>
              <a:rPr lang="en-IN" dirty="0" err="1"/>
              <a:t>defaultZone</a:t>
            </a:r>
            <a:r>
              <a:rPr lang="en-IN" dirty="0"/>
              <a:t>: http://localhost:8761/eureka/ </a:t>
            </a:r>
          </a:p>
          <a:p>
            <a:pPr>
              <a:buFont typeface="+mj-lt"/>
              <a:buAutoNum type="arabicPeriod"/>
            </a:pPr>
            <a:r>
              <a:rPr lang="en-IN" dirty="0"/>
              <a:t>Start the User Service. It will automatically register with Eureka and will be listed on the Eureka dashboard.</a:t>
            </a:r>
          </a:p>
          <a:p>
            <a:r>
              <a:rPr lang="en-IN" b="1" dirty="0"/>
              <a:t>Step 3: Create a Service Consumer with Eureka Discovery</a:t>
            </a:r>
          </a:p>
          <a:p>
            <a:r>
              <a:rPr lang="en-IN" dirty="0"/>
              <a:t>A service consumer (e.g., an API Gateway) can discover and interact with the User Service registered in Eureka.</a:t>
            </a:r>
          </a:p>
          <a:p>
            <a:pPr>
              <a:buFont typeface="+mj-lt"/>
              <a:buAutoNum type="arabicPeriod"/>
            </a:pPr>
            <a:r>
              <a:rPr lang="en-IN" dirty="0"/>
              <a:t>Add the necessary dependencies for Eureka client and spring-cloud-starter-</a:t>
            </a:r>
            <a:r>
              <a:rPr lang="en-IN" dirty="0" err="1"/>
              <a:t>openfeign</a:t>
            </a:r>
            <a:r>
              <a:rPr lang="en-IN" dirty="0"/>
              <a:t> to simplify HTTP client interactions.</a:t>
            </a:r>
          </a:p>
          <a:p>
            <a:pPr>
              <a:buFont typeface="+mj-lt"/>
              <a:buAutoNum type="arabicPeriod"/>
            </a:pPr>
            <a:r>
              <a:rPr lang="en-IN" dirty="0"/>
              <a:t>xml</a:t>
            </a:r>
          </a:p>
          <a:p>
            <a:pPr>
              <a:buFont typeface="+mj-lt"/>
              <a:buAutoNum type="arabicPeriod"/>
            </a:pPr>
            <a:r>
              <a:rPr lang="en-IN" dirty="0"/>
              <a:t>Copy code</a:t>
            </a:r>
          </a:p>
          <a:p>
            <a:pPr rtl="0">
              <a:buFont typeface="+mj-lt"/>
              <a:buAutoNum type="arabicPeriod"/>
            </a:pPr>
            <a:r>
              <a:rPr lang="en-IN" dirty="0"/>
              <a:t>&lt;dependency&gt; &lt;</a:t>
            </a:r>
            <a:r>
              <a:rPr lang="en-IN" dirty="0" err="1"/>
              <a:t>groupId</a:t>
            </a:r>
            <a:r>
              <a:rPr lang="en-IN" dirty="0"/>
              <a:t>&gt;</a:t>
            </a:r>
            <a:r>
              <a:rPr lang="en-IN" dirty="0" err="1"/>
              <a:t>org.springframework.cloud</a:t>
            </a:r>
            <a:r>
              <a:rPr lang="en-IN" dirty="0"/>
              <a:t>&lt;/</a:t>
            </a:r>
            <a:r>
              <a:rPr lang="en-IN" dirty="0" err="1"/>
              <a:t>groupId</a:t>
            </a:r>
            <a:r>
              <a:rPr lang="en-IN" dirty="0"/>
              <a:t>&gt; &lt;</a:t>
            </a:r>
            <a:r>
              <a:rPr lang="en-IN" dirty="0" err="1"/>
              <a:t>artifactId</a:t>
            </a:r>
            <a:r>
              <a:rPr lang="en-IN" dirty="0"/>
              <a:t>&gt;spring-cloud-starter-</a:t>
            </a:r>
            <a:r>
              <a:rPr lang="en-IN" dirty="0" err="1"/>
              <a:t>netflix</a:t>
            </a:r>
            <a:r>
              <a:rPr lang="en-IN" dirty="0"/>
              <a:t>-eureka-client&lt;/</a:t>
            </a:r>
            <a:r>
              <a:rPr lang="en-IN" dirty="0" err="1"/>
              <a:t>artifactId</a:t>
            </a:r>
            <a:r>
              <a:rPr lang="en-IN" dirty="0"/>
              <a:t>&gt; &lt;/dependency&gt; &lt;dependency&gt; &lt;</a:t>
            </a:r>
            <a:r>
              <a:rPr lang="en-IN" dirty="0" err="1"/>
              <a:t>groupId</a:t>
            </a:r>
            <a:r>
              <a:rPr lang="en-IN" dirty="0"/>
              <a:t>&gt;</a:t>
            </a:r>
            <a:r>
              <a:rPr lang="en-IN" dirty="0" err="1"/>
              <a:t>org.springframework.cloud</a:t>
            </a:r>
            <a:r>
              <a:rPr lang="en-IN" dirty="0"/>
              <a:t>&lt;/</a:t>
            </a:r>
            <a:r>
              <a:rPr lang="en-IN" dirty="0" err="1"/>
              <a:t>groupId</a:t>
            </a:r>
            <a:r>
              <a:rPr lang="en-IN" dirty="0"/>
              <a:t>&gt; &lt;</a:t>
            </a:r>
            <a:r>
              <a:rPr lang="en-IN" dirty="0" err="1"/>
              <a:t>artifactId</a:t>
            </a:r>
            <a:r>
              <a:rPr lang="en-IN" dirty="0"/>
              <a:t>&gt;spring-cloud-starter-</a:t>
            </a:r>
            <a:r>
              <a:rPr lang="en-IN" dirty="0" err="1"/>
              <a:t>openfeign</a:t>
            </a:r>
            <a:r>
              <a:rPr lang="en-IN" dirty="0"/>
              <a:t>&lt;/</a:t>
            </a:r>
            <a:r>
              <a:rPr lang="en-IN" dirty="0" err="1"/>
              <a:t>artifactId</a:t>
            </a:r>
            <a:r>
              <a:rPr lang="en-IN" dirty="0"/>
              <a:t>&gt; &lt;/dependency&gt; </a:t>
            </a:r>
          </a:p>
          <a:p>
            <a:pPr>
              <a:buFont typeface="+mj-lt"/>
              <a:buAutoNum type="arabicPeriod"/>
            </a:pPr>
            <a:r>
              <a:rPr lang="en-IN" dirty="0"/>
              <a:t>Enable Eureka client and Feign clients in the main application class.</a:t>
            </a:r>
          </a:p>
          <a:p>
            <a:pPr>
              <a:buFont typeface="+mj-lt"/>
              <a:buAutoNum type="arabicPeriod"/>
            </a:pPr>
            <a:r>
              <a:rPr lang="en-IN" dirty="0"/>
              <a:t>java</a:t>
            </a:r>
          </a:p>
          <a:p>
            <a:pPr>
              <a:buFont typeface="+mj-lt"/>
              <a:buAutoNum type="arabicPeriod"/>
            </a:pPr>
            <a:r>
              <a:rPr lang="en-IN" dirty="0"/>
              <a:t>Copy code</a:t>
            </a:r>
          </a:p>
          <a:p>
            <a:pPr rtl="0">
              <a:buFont typeface="+mj-lt"/>
              <a:buAutoNum type="arabicPeriod"/>
            </a:pPr>
            <a:r>
              <a:rPr lang="en-IN" dirty="0"/>
              <a:t>import </a:t>
            </a:r>
            <a:r>
              <a:rPr lang="en-IN" dirty="0" err="1"/>
              <a:t>org.springframework.boot.SpringApplication</a:t>
            </a:r>
            <a:r>
              <a:rPr lang="en-IN" dirty="0"/>
              <a:t>; import </a:t>
            </a:r>
            <a:r>
              <a:rPr lang="en-IN" dirty="0" err="1"/>
              <a:t>org.springframework.boot.autoconfigure.SpringBootApplication</a:t>
            </a:r>
            <a:r>
              <a:rPr lang="en-IN" dirty="0"/>
              <a:t>; import </a:t>
            </a:r>
            <a:r>
              <a:rPr lang="en-IN" dirty="0" err="1"/>
              <a:t>org.springframework.cloud.netflix.eureka.EnableEurekaClient</a:t>
            </a:r>
            <a:r>
              <a:rPr lang="en-IN" dirty="0"/>
              <a:t>; import </a:t>
            </a:r>
            <a:r>
              <a:rPr lang="en-IN" dirty="0" err="1"/>
              <a:t>org.springframework.cloud.openfeign.EnableFeignClients</a:t>
            </a:r>
            <a:r>
              <a:rPr lang="en-IN" dirty="0"/>
              <a:t>; @SpringBootApplication @EnableEurekaClient @EnableFeignClients public class </a:t>
            </a:r>
            <a:r>
              <a:rPr lang="en-IN" dirty="0" err="1"/>
              <a:t>ApiGatewayApplication</a:t>
            </a:r>
            <a:r>
              <a:rPr lang="en-IN" dirty="0"/>
              <a:t> { public static void main(String[] </a:t>
            </a:r>
            <a:r>
              <a:rPr lang="en-IN" dirty="0" err="1"/>
              <a:t>args</a:t>
            </a:r>
            <a:r>
              <a:rPr lang="en-IN" dirty="0"/>
              <a:t>) { </a:t>
            </a:r>
            <a:r>
              <a:rPr lang="en-IN" dirty="0" err="1"/>
              <a:t>SpringApplication.run</a:t>
            </a:r>
            <a:r>
              <a:rPr lang="en-IN" dirty="0"/>
              <a:t>(</a:t>
            </a:r>
            <a:r>
              <a:rPr lang="en-IN" dirty="0" err="1"/>
              <a:t>ApiGatewayApplication.class</a:t>
            </a:r>
            <a:r>
              <a:rPr lang="en-IN" dirty="0"/>
              <a:t>, </a:t>
            </a:r>
            <a:r>
              <a:rPr lang="en-IN" dirty="0" err="1"/>
              <a:t>args</a:t>
            </a:r>
            <a:r>
              <a:rPr lang="en-IN" dirty="0"/>
              <a:t>); } } </a:t>
            </a:r>
          </a:p>
          <a:p>
            <a:pPr>
              <a:buFont typeface="+mj-lt"/>
              <a:buAutoNum type="arabicPeriod"/>
            </a:pPr>
            <a:r>
              <a:rPr lang="en-IN" dirty="0"/>
              <a:t>Create a Feign client to interact with the User Service.</a:t>
            </a:r>
          </a:p>
          <a:p>
            <a:pPr>
              <a:buFont typeface="+mj-lt"/>
              <a:buAutoNum type="arabicPeriod"/>
            </a:pPr>
            <a:r>
              <a:rPr lang="en-IN" dirty="0"/>
              <a:t>java</a:t>
            </a:r>
          </a:p>
          <a:p>
            <a:pPr>
              <a:buFont typeface="+mj-lt"/>
              <a:buAutoNum type="arabicPeriod"/>
            </a:pPr>
            <a:r>
              <a:rPr lang="en-IN" dirty="0"/>
              <a:t>Copy code</a:t>
            </a:r>
          </a:p>
          <a:p>
            <a:pPr rtl="0">
              <a:buFont typeface="+mj-lt"/>
              <a:buAutoNum type="arabicPeriod"/>
            </a:pPr>
            <a:r>
              <a:rPr lang="en-IN" dirty="0"/>
              <a:t>import </a:t>
            </a:r>
            <a:r>
              <a:rPr lang="en-IN" dirty="0" err="1"/>
              <a:t>org.springframework.cloud.openfeign.FeignClient</a:t>
            </a:r>
            <a:r>
              <a:rPr lang="en-IN" dirty="0"/>
              <a:t>; import </a:t>
            </a:r>
            <a:r>
              <a:rPr lang="en-IN" dirty="0" err="1"/>
              <a:t>org.springframework.web.bind.annotation.GetMapping</a:t>
            </a:r>
            <a:r>
              <a:rPr lang="en-IN" dirty="0"/>
              <a:t>; import </a:t>
            </a:r>
            <a:r>
              <a:rPr lang="en-IN" dirty="0" err="1"/>
              <a:t>org.springframework.web.bind.annotation.PathVariable</a:t>
            </a:r>
            <a:r>
              <a:rPr lang="en-IN" dirty="0"/>
              <a:t>; @FeignClient(name = "user-service") public interface </a:t>
            </a:r>
            <a:r>
              <a:rPr lang="en-IN" dirty="0" err="1"/>
              <a:t>UserServiceClient</a:t>
            </a:r>
            <a:r>
              <a:rPr lang="en-IN" dirty="0"/>
              <a:t> { @GetMapping("/users/{id}") String </a:t>
            </a:r>
            <a:r>
              <a:rPr lang="en-IN" dirty="0" err="1"/>
              <a:t>getUserById</a:t>
            </a:r>
            <a:r>
              <a:rPr lang="en-IN" dirty="0"/>
              <a:t>(@PathVariable("id") Long id); } </a:t>
            </a:r>
          </a:p>
          <a:p>
            <a:pPr>
              <a:buFont typeface="+mj-lt"/>
              <a:buAutoNum type="arabicPeriod"/>
            </a:pPr>
            <a:r>
              <a:rPr lang="en-IN" dirty="0"/>
              <a:t>Use this client in your controller to interact with the user-service.</a:t>
            </a:r>
          </a:p>
          <a:p>
            <a:pPr>
              <a:buFont typeface="+mj-lt"/>
              <a:buAutoNum type="arabicPeriod"/>
            </a:pPr>
            <a:r>
              <a:rPr lang="en-IN" dirty="0"/>
              <a:t>java</a:t>
            </a:r>
          </a:p>
          <a:p>
            <a:pPr>
              <a:buFont typeface="+mj-lt"/>
              <a:buAutoNum type="arabicPeriod"/>
            </a:pPr>
            <a:r>
              <a:rPr lang="en-IN" dirty="0"/>
              <a:t>Copy code</a:t>
            </a:r>
          </a:p>
          <a:p>
            <a:pPr rtl="0">
              <a:buFont typeface="+mj-lt"/>
              <a:buAutoNum type="arabicPeriod"/>
            </a:pPr>
            <a:r>
              <a:rPr lang="en-IN" dirty="0"/>
              <a:t>import </a:t>
            </a:r>
            <a:r>
              <a:rPr lang="en-IN" dirty="0" err="1"/>
              <a:t>org.springframework.beans.factory.annotation.Autowired</a:t>
            </a:r>
            <a:r>
              <a:rPr lang="en-IN" dirty="0"/>
              <a:t>; import </a:t>
            </a:r>
            <a:r>
              <a:rPr lang="en-IN" dirty="0" err="1"/>
              <a:t>org.springframework.web.bind.annotation.GetMapping</a:t>
            </a:r>
            <a:r>
              <a:rPr lang="en-IN" dirty="0"/>
              <a:t>; import </a:t>
            </a:r>
            <a:r>
              <a:rPr lang="en-IN" dirty="0" err="1"/>
              <a:t>org.springframework.web.bind.annotation.PathVariable</a:t>
            </a:r>
            <a:r>
              <a:rPr lang="en-IN" dirty="0"/>
              <a:t>; import </a:t>
            </a:r>
            <a:r>
              <a:rPr lang="en-IN" dirty="0" err="1"/>
              <a:t>org.springframework.web.bind.annotation.RestController</a:t>
            </a:r>
            <a:r>
              <a:rPr lang="en-IN" dirty="0"/>
              <a:t>; @RestController public class </a:t>
            </a:r>
            <a:r>
              <a:rPr lang="en-IN" dirty="0" err="1"/>
              <a:t>UserController</a:t>
            </a:r>
            <a:r>
              <a:rPr lang="en-IN" dirty="0"/>
              <a:t> { private final </a:t>
            </a:r>
            <a:r>
              <a:rPr lang="en-IN" dirty="0" err="1"/>
              <a:t>UserServiceClient</a:t>
            </a:r>
            <a:r>
              <a:rPr lang="en-IN" dirty="0"/>
              <a:t> </a:t>
            </a:r>
            <a:r>
              <a:rPr lang="en-IN" dirty="0" err="1"/>
              <a:t>userServiceClient</a:t>
            </a:r>
            <a:r>
              <a:rPr lang="en-IN" dirty="0"/>
              <a:t>; @Autowired public </a:t>
            </a:r>
            <a:r>
              <a:rPr lang="en-IN" dirty="0" err="1"/>
              <a:t>UserController</a:t>
            </a:r>
            <a:r>
              <a:rPr lang="en-IN" dirty="0"/>
              <a:t>(</a:t>
            </a:r>
            <a:r>
              <a:rPr lang="en-IN" dirty="0" err="1"/>
              <a:t>UserServiceClient</a:t>
            </a:r>
            <a:r>
              <a:rPr lang="en-IN" dirty="0"/>
              <a:t> </a:t>
            </a:r>
            <a:r>
              <a:rPr lang="en-IN" dirty="0" err="1"/>
              <a:t>userServiceClient</a:t>
            </a:r>
            <a:r>
              <a:rPr lang="en-IN" dirty="0"/>
              <a:t>) { </a:t>
            </a:r>
            <a:r>
              <a:rPr lang="en-IN" dirty="0" err="1"/>
              <a:t>this.userServiceClient</a:t>
            </a:r>
            <a:r>
              <a:rPr lang="en-IN" dirty="0"/>
              <a:t> = </a:t>
            </a:r>
            <a:r>
              <a:rPr lang="en-IN" dirty="0" err="1"/>
              <a:t>userServiceClient</a:t>
            </a:r>
            <a:r>
              <a:rPr lang="en-IN" dirty="0"/>
              <a:t>; } @GetMapping("/api/users/{id}") public String </a:t>
            </a:r>
            <a:r>
              <a:rPr lang="en-IN" dirty="0" err="1"/>
              <a:t>getUser</a:t>
            </a:r>
            <a:r>
              <a:rPr lang="en-IN" dirty="0"/>
              <a:t>(@PathVariable Long id) { return </a:t>
            </a:r>
            <a:r>
              <a:rPr lang="en-IN" dirty="0" err="1"/>
              <a:t>userServiceClient.getUserById</a:t>
            </a:r>
            <a:r>
              <a:rPr lang="en-IN" dirty="0"/>
              <a:t>(id); } } </a:t>
            </a:r>
          </a:p>
          <a:p>
            <a:r>
              <a:rPr lang="en-IN" b="1" dirty="0"/>
              <a:t>Using Consul as a Service Discovery Alternative</a:t>
            </a:r>
          </a:p>
          <a:p>
            <a:r>
              <a:rPr lang="en-IN" dirty="0"/>
              <a:t>Spring Cloud also supports Consul, a popular service discovery tool that provides an alternative to Eureka. It offers automatic health checks and decentralized registration. To set up Consul:</a:t>
            </a:r>
          </a:p>
          <a:p>
            <a:pPr>
              <a:buFont typeface="+mj-lt"/>
              <a:buAutoNum type="arabicPeriod"/>
            </a:pPr>
            <a:r>
              <a:rPr lang="en-IN" dirty="0"/>
              <a:t>Install Consul and run it locally.</a:t>
            </a:r>
          </a:p>
          <a:p>
            <a:pPr>
              <a:buFont typeface="+mj-lt"/>
              <a:buAutoNum type="arabicPeriod"/>
            </a:pPr>
            <a:r>
              <a:rPr lang="en-IN" dirty="0"/>
              <a:t>Add spring-cloud-starter-consul-discovery as a dependency.</a:t>
            </a:r>
          </a:p>
          <a:p>
            <a:pPr>
              <a:buFont typeface="+mj-lt"/>
              <a:buAutoNum type="arabicPeriod"/>
            </a:pPr>
            <a:r>
              <a:rPr lang="en-IN" dirty="0"/>
              <a:t>Configure </a:t>
            </a:r>
            <a:r>
              <a:rPr lang="en-IN" dirty="0" err="1"/>
              <a:t>application.yml</a:t>
            </a:r>
            <a:r>
              <a:rPr lang="en-IN" dirty="0"/>
              <a:t> to register the service with Consul by pointing it to the Consul server.</a:t>
            </a:r>
          </a:p>
          <a:p>
            <a:r>
              <a:rPr lang="en-IN" b="1" dirty="0"/>
              <a:t>Benefits of Service Discovery</a:t>
            </a:r>
          </a:p>
          <a:p>
            <a:pPr>
              <a:buFont typeface="+mj-lt"/>
              <a:buAutoNum type="arabicPeriod"/>
            </a:pPr>
            <a:r>
              <a:rPr lang="en-IN" b="1" dirty="0"/>
              <a:t>Dynamic Scaling</a:t>
            </a:r>
            <a:r>
              <a:rPr lang="en-IN" dirty="0"/>
              <a:t>: Services can be scaled up or down easily, and other services will automatically detect changes.</a:t>
            </a:r>
          </a:p>
          <a:p>
            <a:pPr>
              <a:buFont typeface="+mj-lt"/>
              <a:buAutoNum type="arabicPeriod"/>
            </a:pPr>
            <a:r>
              <a:rPr lang="en-IN" b="1" dirty="0"/>
              <a:t>Fault Tolerance</a:t>
            </a:r>
            <a:r>
              <a:rPr lang="en-IN" dirty="0"/>
              <a:t>: If an instance of a service fails, other instances remain available for discovery.</a:t>
            </a:r>
          </a:p>
          <a:p>
            <a:pPr>
              <a:buFont typeface="+mj-lt"/>
              <a:buAutoNum type="arabicPeriod"/>
            </a:pPr>
            <a:r>
              <a:rPr lang="en-IN" b="1" dirty="0"/>
              <a:t>Load Balancing</a:t>
            </a:r>
            <a:r>
              <a:rPr lang="en-IN" dirty="0"/>
              <a:t>: Service discovery works with client-side load balancing (e.g., Ribbon) to distribute requests evenly across instances.</a:t>
            </a:r>
          </a:p>
          <a:p>
            <a:r>
              <a:rPr lang="en-IN" b="1" dirty="0"/>
              <a:t>Summary</a:t>
            </a:r>
          </a:p>
          <a:p>
            <a:r>
              <a:rPr lang="en-IN" dirty="0"/>
              <a:t>Service Discovery in Spring, powered by Spring Cloud with tools like Eureka and Consul, simplifies building resilient, scalable microservices architectures. It removes the need for hard-coded IP addresses, improves scalability, and enables easy communication between services. This pattern is fundamental in modern distributed systems to ensure that services can dynamically find and interact with each other.</a:t>
            </a:r>
          </a:p>
          <a:p>
            <a:r>
              <a:rPr lang="en-IN" dirty="0"/>
              <a:t>4o</a:t>
            </a:r>
          </a:p>
        </p:txBody>
      </p:sp>
      <p:sp>
        <p:nvSpPr>
          <p:cNvPr id="4" name="Slide Number Placeholder 3">
            <a:extLst>
              <a:ext uri="{FF2B5EF4-FFF2-40B4-BE49-F238E27FC236}">
                <a16:creationId xmlns:a16="http://schemas.microsoft.com/office/drawing/2014/main" id="{07DF8354-9A01-9EC3-D3E9-7BAAF5A17692}"/>
              </a:ext>
            </a:extLst>
          </p:cNvPr>
          <p:cNvSpPr>
            <a:spLocks noGrp="1"/>
          </p:cNvSpPr>
          <p:nvPr>
            <p:ph type="sldNum" sz="quarter" idx="5"/>
          </p:nvPr>
        </p:nvSpPr>
        <p:spPr/>
        <p:txBody>
          <a:bodyPr/>
          <a:lstStyle/>
          <a:p>
            <a:fld id="{0AC900C1-7326-4B4D-9C4E-22E7230B62CC}" type="slidenum">
              <a:rPr lang="en-US" smtClean="0"/>
              <a:t>140</a:t>
            </a:fld>
            <a:endParaRPr lang="en-US"/>
          </a:p>
        </p:txBody>
      </p:sp>
    </p:spTree>
    <p:extLst>
      <p:ext uri="{BB962C8B-B14F-4D97-AF65-F5344CB8AC3E}">
        <p14:creationId xmlns:p14="http://schemas.microsoft.com/office/powerpoint/2010/main" val="9311930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D513F-30A1-0B96-C716-81ABC1128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A132E-9E2E-D175-90A9-6B55E54C2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FEBB91-D2AB-6C02-AB99-32F052F842DE}"/>
              </a:ext>
            </a:extLst>
          </p:cNvPr>
          <p:cNvSpPr>
            <a:spLocks noGrp="1"/>
          </p:cNvSpPr>
          <p:nvPr>
            <p:ph type="body" idx="1"/>
          </p:nvPr>
        </p:nvSpPr>
        <p:spPr/>
        <p:txBody>
          <a:bodyPr/>
          <a:lstStyle/>
          <a:p>
            <a:r>
              <a:rPr lang="en-US" dirty="0"/>
              <a:t>The </a:t>
            </a:r>
            <a:r>
              <a:rPr lang="en-US" b="1" dirty="0"/>
              <a:t>Gateway Pattern</a:t>
            </a:r>
            <a:r>
              <a:rPr lang="en-US" dirty="0"/>
              <a:t> in the Spring Framework refers to the implementation of a central entry point (or API Gateway) that routes and manages requests to various microservices. This pattern is essential in a microservices architecture as it simplifies client interactions by providing a unified API and handling cross-cutting concerns like authentication, authorization, rate limiting, and load balancing.</a:t>
            </a:r>
          </a:p>
          <a:p>
            <a:r>
              <a:rPr lang="en-US" dirty="0"/>
              <a:t>In the Spring ecosystem, this pattern is commonly implemented using </a:t>
            </a:r>
            <a:r>
              <a:rPr lang="en-US" b="1" dirty="0"/>
              <a:t>Spring Cloud Gateway</a:t>
            </a:r>
            <a:r>
              <a:rPr lang="en-US" dirty="0"/>
              <a:t>. Spring Cloud Gateway is a powerful, flexible gateway that can manage and route requests to downstream services and microservices.</a:t>
            </a:r>
          </a:p>
          <a:p>
            <a:r>
              <a:rPr lang="en-US" b="1" dirty="0"/>
              <a:t>Key Benefits of the Gateway Pattern</a:t>
            </a:r>
          </a:p>
          <a:p>
            <a:pPr>
              <a:buFont typeface="+mj-lt"/>
              <a:buAutoNum type="arabicPeriod"/>
            </a:pPr>
            <a:r>
              <a:rPr lang="en-US" b="1" dirty="0"/>
              <a:t>Centralized Entry Point</a:t>
            </a:r>
            <a:r>
              <a:rPr lang="en-US" dirty="0"/>
              <a:t>: The gateway acts as the single entry point for clients, reducing the complexity of direct service-to-service communication.</a:t>
            </a:r>
          </a:p>
          <a:p>
            <a:pPr>
              <a:buFont typeface="+mj-lt"/>
              <a:buAutoNum type="arabicPeriod"/>
            </a:pPr>
            <a:r>
              <a:rPr lang="en-US" b="1" dirty="0"/>
              <a:t>Cross-Cutting Concerns</a:t>
            </a:r>
            <a:r>
              <a:rPr lang="en-US" dirty="0"/>
              <a:t>: It handles common functionalities such as security, logging, and load balancing.</a:t>
            </a:r>
          </a:p>
          <a:p>
            <a:pPr>
              <a:buFont typeface="+mj-lt"/>
              <a:buAutoNum type="arabicPeriod"/>
            </a:pPr>
            <a:r>
              <a:rPr lang="en-US" b="1" dirty="0"/>
              <a:t>Abstraction</a:t>
            </a:r>
            <a:r>
              <a:rPr lang="en-US" dirty="0"/>
              <a:t>: Allows changes to be made to microservices without affecting the clients, as the API Gateway abstracts underlying service implementations.</a:t>
            </a:r>
          </a:p>
          <a:p>
            <a:r>
              <a:rPr lang="en-US" b="1" dirty="0"/>
              <a:t>Features of Spring Cloud Gateway</a:t>
            </a:r>
          </a:p>
          <a:p>
            <a:pPr>
              <a:buFont typeface="Arial" panose="020B0604020202020204" pitchFamily="34" charset="0"/>
              <a:buChar char="•"/>
            </a:pPr>
            <a:r>
              <a:rPr lang="en-US" b="1" dirty="0"/>
              <a:t>Routing</a:t>
            </a:r>
            <a:r>
              <a:rPr lang="en-US" dirty="0"/>
              <a:t>: Directs incoming requests to appropriate microservices.</a:t>
            </a:r>
          </a:p>
          <a:p>
            <a:pPr>
              <a:buFont typeface="Arial" panose="020B0604020202020204" pitchFamily="34" charset="0"/>
              <a:buChar char="•"/>
            </a:pPr>
            <a:r>
              <a:rPr lang="en-US" b="1" dirty="0"/>
              <a:t>Filters</a:t>
            </a:r>
            <a:r>
              <a:rPr lang="en-US" dirty="0"/>
              <a:t>: Provides filters for modifying requests and responses, adding security layers, or performing caching.</a:t>
            </a:r>
          </a:p>
          <a:p>
            <a:pPr>
              <a:buFont typeface="Arial" panose="020B0604020202020204" pitchFamily="34" charset="0"/>
              <a:buChar char="•"/>
            </a:pPr>
            <a:r>
              <a:rPr lang="en-US" b="1" dirty="0"/>
              <a:t>Load Balancing</a:t>
            </a:r>
            <a:r>
              <a:rPr lang="en-US" dirty="0"/>
              <a:t>: Integrates with load balancing mechanisms for efficient traffic management.</a:t>
            </a:r>
          </a:p>
          <a:p>
            <a:pPr>
              <a:buFont typeface="Arial" panose="020B0604020202020204" pitchFamily="34" charset="0"/>
              <a:buChar char="•"/>
            </a:pPr>
            <a:r>
              <a:rPr lang="en-US" b="1" dirty="0"/>
              <a:t>Path Manipulation</a:t>
            </a:r>
            <a:r>
              <a:rPr lang="en-US" dirty="0"/>
              <a:t>: Allows transformation and forwarding of requests based on paths or host names.</a:t>
            </a:r>
          </a:p>
          <a:p>
            <a:r>
              <a:rPr lang="en-US" b="1" dirty="0"/>
              <a:t>Implementing the Gateway Pattern with Spring Cloud Gateway</a:t>
            </a:r>
          </a:p>
          <a:p>
            <a:r>
              <a:rPr lang="en-US" b="1" dirty="0"/>
              <a:t>Step 1: Create a Spring Cloud Gateway Project</a:t>
            </a:r>
          </a:p>
          <a:p>
            <a:r>
              <a:rPr lang="en-US" dirty="0"/>
              <a:t>To set up a gateway, create a new Spring Boot project with the Spring Cloud Gateway dependency:</a:t>
            </a:r>
          </a:p>
          <a:p>
            <a:pPr>
              <a:buFont typeface="+mj-lt"/>
              <a:buAutoNum type="arabicPeriod"/>
            </a:pPr>
            <a:r>
              <a:rPr lang="en-US" dirty="0"/>
              <a:t>Add spring-cloud-starter-gateway in your pom.xml:</a:t>
            </a:r>
          </a:p>
          <a:p>
            <a:pPr>
              <a:buFont typeface="+mj-lt"/>
              <a:buAutoNum type="arabicPeriod"/>
            </a:pPr>
            <a:r>
              <a:rPr lang="en-US" dirty="0"/>
              <a:t>xml</a:t>
            </a:r>
          </a:p>
          <a:p>
            <a:pPr>
              <a:buFont typeface="+mj-lt"/>
              <a:buAutoNum type="arabicPeriod"/>
            </a:pPr>
            <a:r>
              <a:rPr lang="en-US" dirty="0"/>
              <a:t>Copy code</a:t>
            </a:r>
          </a:p>
          <a:p>
            <a:pPr rtl="0">
              <a:buFont typeface="+mj-lt"/>
              <a:buAutoNum type="arabicPeriod"/>
            </a:pPr>
            <a:r>
              <a:rPr lang="en-US" dirty="0"/>
              <a:t>&lt;dependency&gt; &lt;</a:t>
            </a:r>
            <a:r>
              <a:rPr lang="en-US" dirty="0" err="1"/>
              <a:t>groupId</a:t>
            </a:r>
            <a:r>
              <a:rPr lang="en-US" dirty="0"/>
              <a:t>&gt;</a:t>
            </a:r>
            <a:r>
              <a:rPr lang="en-US" dirty="0" err="1"/>
              <a:t>org.springframework.cloud</a:t>
            </a:r>
            <a:r>
              <a:rPr lang="en-US" dirty="0"/>
              <a:t>&lt;/</a:t>
            </a:r>
            <a:r>
              <a:rPr lang="en-US" dirty="0" err="1"/>
              <a:t>groupId</a:t>
            </a:r>
            <a:r>
              <a:rPr lang="en-US" dirty="0"/>
              <a:t>&gt; &lt;</a:t>
            </a:r>
            <a:r>
              <a:rPr lang="en-US" dirty="0" err="1"/>
              <a:t>artifactId</a:t>
            </a:r>
            <a:r>
              <a:rPr lang="en-US" dirty="0"/>
              <a:t>&gt;spring-cloud-starter-gateway&lt;/</a:t>
            </a:r>
            <a:r>
              <a:rPr lang="en-US" dirty="0" err="1"/>
              <a:t>artifactId</a:t>
            </a:r>
            <a:r>
              <a:rPr lang="en-US" dirty="0"/>
              <a:t>&gt; &lt;/dependency&gt; </a:t>
            </a:r>
          </a:p>
          <a:p>
            <a:pPr>
              <a:buFont typeface="+mj-lt"/>
              <a:buAutoNum type="arabicPeriod"/>
            </a:pPr>
            <a:r>
              <a:rPr lang="en-US" dirty="0"/>
              <a:t>Ensure you have Spring Cloud BOM (Bill of Materials) in your dependencies:</a:t>
            </a:r>
          </a:p>
          <a:p>
            <a:pPr>
              <a:buFont typeface="+mj-lt"/>
              <a:buAutoNum type="arabicPeriod"/>
            </a:pPr>
            <a:r>
              <a:rPr lang="en-US" dirty="0"/>
              <a:t>xml</a:t>
            </a:r>
          </a:p>
          <a:p>
            <a:pPr>
              <a:buFont typeface="+mj-lt"/>
              <a:buAutoNum type="arabicPeriod"/>
            </a:pPr>
            <a:r>
              <a:rPr lang="en-US" dirty="0"/>
              <a:t>Copy code</a:t>
            </a:r>
          </a:p>
          <a:p>
            <a:pPr rtl="0">
              <a:buFont typeface="+mj-lt"/>
              <a:buAutoNum type="arabicPeriod"/>
            </a:pPr>
            <a:r>
              <a:rPr lang="en-US" dirty="0"/>
              <a:t>&lt;</a:t>
            </a:r>
            <a:r>
              <a:rPr lang="en-US" dirty="0" err="1"/>
              <a:t>dependencyManagement</a:t>
            </a:r>
            <a:r>
              <a:rPr lang="en-US" dirty="0"/>
              <a:t>&gt; &lt;dependencies&gt; &lt;dependency&gt; &lt;</a:t>
            </a:r>
            <a:r>
              <a:rPr lang="en-US" dirty="0" err="1"/>
              <a:t>groupId</a:t>
            </a:r>
            <a:r>
              <a:rPr lang="en-US" dirty="0"/>
              <a:t>&gt;</a:t>
            </a:r>
            <a:r>
              <a:rPr lang="en-US" dirty="0" err="1"/>
              <a:t>org.springframework.cloud</a:t>
            </a:r>
            <a:r>
              <a:rPr lang="en-US" dirty="0"/>
              <a:t>&lt;/</a:t>
            </a:r>
            <a:r>
              <a:rPr lang="en-US" dirty="0" err="1"/>
              <a:t>groupId</a:t>
            </a:r>
            <a:r>
              <a:rPr lang="en-US" dirty="0"/>
              <a:t>&gt; &lt;</a:t>
            </a:r>
            <a:r>
              <a:rPr lang="en-US" dirty="0" err="1"/>
              <a:t>artifactId</a:t>
            </a:r>
            <a:r>
              <a:rPr lang="en-US" dirty="0"/>
              <a:t>&gt;spring-cloud-dependencies&lt;/</a:t>
            </a:r>
            <a:r>
              <a:rPr lang="en-US" dirty="0" err="1"/>
              <a:t>artifactId</a:t>
            </a:r>
            <a:r>
              <a:rPr lang="en-US" dirty="0"/>
              <a:t>&gt; &lt;version&gt;2021.0.3&lt;/version&gt; &lt;!-- Ensure the latest compatible version --&gt; &lt;type&gt;pom&lt;/type&gt; &lt;scope&gt;import&lt;/scope&gt; &lt;/dependency&gt; &lt;/dependencies&gt; &lt;/</a:t>
            </a:r>
            <a:r>
              <a:rPr lang="en-US" dirty="0" err="1"/>
              <a:t>dependencyManagement</a:t>
            </a:r>
            <a:r>
              <a:rPr lang="en-US" dirty="0"/>
              <a:t>&gt; </a:t>
            </a:r>
          </a:p>
          <a:p>
            <a:r>
              <a:rPr lang="en-US" b="1" dirty="0"/>
              <a:t>Step 2: Configure Routes</a:t>
            </a:r>
          </a:p>
          <a:p>
            <a:r>
              <a:rPr lang="en-US" dirty="0"/>
              <a:t>Define routes in the </a:t>
            </a:r>
            <a:r>
              <a:rPr lang="en-US" dirty="0" err="1"/>
              <a:t>application.yml</a:t>
            </a:r>
            <a:r>
              <a:rPr lang="en-US" dirty="0"/>
              <a:t> file. Each route maps a path to a specific service and optionally includes filters for request manipulation.</a:t>
            </a:r>
          </a:p>
          <a:p>
            <a:r>
              <a:rPr lang="en-US" dirty="0" err="1"/>
              <a:t>yaml</a:t>
            </a:r>
            <a:endParaRPr lang="en-US" dirty="0"/>
          </a:p>
          <a:p>
            <a:r>
              <a:rPr lang="en-US" dirty="0"/>
              <a:t>Copy code</a:t>
            </a:r>
          </a:p>
          <a:p>
            <a:pPr rtl="0"/>
            <a:r>
              <a:rPr lang="en-US" dirty="0"/>
              <a:t>server: port: 8080 spring: cloud: gateway: routes: - id: user-service </a:t>
            </a:r>
            <a:r>
              <a:rPr lang="en-US" dirty="0" err="1"/>
              <a:t>uri</a:t>
            </a:r>
            <a:r>
              <a:rPr lang="en-US" dirty="0"/>
              <a:t>: http://localhost:8081 predicates: - Path=/user/** filters: - </a:t>
            </a:r>
            <a:r>
              <a:rPr lang="en-US" dirty="0" err="1"/>
              <a:t>RewritePath</a:t>
            </a:r>
            <a:r>
              <a:rPr lang="en-US" dirty="0"/>
              <a:t>=/user/(?&lt;segment&gt;.*), /${segment} - id: order-service </a:t>
            </a:r>
            <a:r>
              <a:rPr lang="en-US" dirty="0" err="1"/>
              <a:t>uri</a:t>
            </a:r>
            <a:r>
              <a:rPr lang="en-US" dirty="0"/>
              <a:t>: http://localhost:8082 predicates: - Path=/order/** filters: - </a:t>
            </a:r>
            <a:r>
              <a:rPr lang="en-US" dirty="0" err="1"/>
              <a:t>RewritePath</a:t>
            </a:r>
            <a:r>
              <a:rPr lang="en-US" dirty="0"/>
              <a:t>=/order/(?&lt;segment&gt;.*), /${segment} </a:t>
            </a:r>
          </a:p>
          <a:p>
            <a:r>
              <a:rPr lang="en-US" dirty="0"/>
              <a:t>In this example:</a:t>
            </a:r>
          </a:p>
          <a:p>
            <a:pPr>
              <a:buFont typeface="Arial" panose="020B0604020202020204" pitchFamily="34" charset="0"/>
              <a:buChar char="•"/>
            </a:pPr>
            <a:r>
              <a:rPr lang="en-US" b="1" dirty="0"/>
              <a:t>Predicates</a:t>
            </a:r>
            <a:r>
              <a:rPr lang="en-US" dirty="0"/>
              <a:t> determine when the route should be applied (e.g., matching URL paths like /user/** or /order/**).</a:t>
            </a:r>
          </a:p>
          <a:p>
            <a:pPr>
              <a:buFont typeface="Arial" panose="020B0604020202020204" pitchFamily="34" charset="0"/>
              <a:buChar char="•"/>
            </a:pPr>
            <a:r>
              <a:rPr lang="en-US" b="1" dirty="0"/>
              <a:t>Filters</a:t>
            </a:r>
            <a:r>
              <a:rPr lang="en-US" dirty="0"/>
              <a:t> allow rewriting paths or modifying requests/responses before sending them to the service.</a:t>
            </a:r>
          </a:p>
          <a:p>
            <a:r>
              <a:rPr lang="en-US" b="1" dirty="0"/>
              <a:t>Step 3: Add Custom Filters</a:t>
            </a:r>
          </a:p>
          <a:p>
            <a:r>
              <a:rPr lang="en-US" dirty="0"/>
              <a:t>Filters allow you to add functionality such as authentication, logging, or header manipulation. Spring Cloud Gateway supports pre-built filters (e.g., </a:t>
            </a:r>
            <a:r>
              <a:rPr lang="en-US" dirty="0" err="1"/>
              <a:t>AddRequestHeader</a:t>
            </a:r>
            <a:r>
              <a:rPr lang="en-US" dirty="0"/>
              <a:t>, </a:t>
            </a:r>
            <a:r>
              <a:rPr lang="en-US" dirty="0" err="1"/>
              <a:t>RemoveRequestParameter</a:t>
            </a:r>
            <a:r>
              <a:rPr lang="en-US" dirty="0"/>
              <a:t>) and custom filters.</a:t>
            </a:r>
          </a:p>
          <a:p>
            <a:r>
              <a:rPr lang="en-US" dirty="0"/>
              <a:t>Here’s an example of a custom filter to add a header to every request.</a:t>
            </a:r>
          </a:p>
          <a:p>
            <a:pPr>
              <a:buFont typeface="+mj-lt"/>
              <a:buAutoNum type="arabicPeriod"/>
            </a:pPr>
            <a:r>
              <a:rPr lang="en-US" dirty="0"/>
              <a:t>Create a custom filter class:</a:t>
            </a:r>
          </a:p>
          <a:p>
            <a:pPr>
              <a:buFont typeface="+mj-lt"/>
              <a:buAutoNum type="arabicPeriod"/>
            </a:pPr>
            <a:r>
              <a:rPr lang="en-US" dirty="0"/>
              <a:t>java</a:t>
            </a:r>
          </a:p>
          <a:p>
            <a:pPr>
              <a:buFont typeface="+mj-lt"/>
              <a:buAutoNum type="arabicPeriod"/>
            </a:pPr>
            <a:r>
              <a:rPr lang="en-US" dirty="0"/>
              <a:t>Copy code</a:t>
            </a:r>
          </a:p>
          <a:p>
            <a:pPr rtl="0">
              <a:buFont typeface="+mj-lt"/>
              <a:buAutoNum type="arabicPeriod"/>
            </a:pPr>
            <a:r>
              <a:rPr lang="en-US" dirty="0"/>
              <a:t>import </a:t>
            </a:r>
            <a:r>
              <a:rPr lang="en-US" dirty="0" err="1"/>
              <a:t>org.springframework.cloud.gateway.filter.GatewayFilter</a:t>
            </a:r>
            <a:r>
              <a:rPr lang="en-US" dirty="0"/>
              <a:t>; import org.springframework.cloud.gateway.filter.factory.AbstractGatewayFilterFactory; import </a:t>
            </a:r>
            <a:r>
              <a:rPr lang="en-US" dirty="0" err="1"/>
              <a:t>org.springframework.http.HttpHeaders</a:t>
            </a:r>
            <a:r>
              <a:rPr lang="en-US" dirty="0"/>
              <a:t>; import </a:t>
            </a:r>
            <a:r>
              <a:rPr lang="en-US" dirty="0" err="1"/>
              <a:t>org.springframework.stereotype.Component</a:t>
            </a:r>
            <a:r>
              <a:rPr lang="en-US" dirty="0"/>
              <a:t>; import </a:t>
            </a:r>
            <a:r>
              <a:rPr lang="en-US" dirty="0" err="1"/>
              <a:t>reactor.core.publisher.Mono</a:t>
            </a:r>
            <a:r>
              <a:rPr lang="en-US" dirty="0"/>
              <a:t>; @Component public class </a:t>
            </a:r>
            <a:r>
              <a:rPr lang="en-US" dirty="0" err="1"/>
              <a:t>AddRequestHeaderFilter</a:t>
            </a:r>
            <a:r>
              <a:rPr lang="en-US" dirty="0"/>
              <a:t> extends </a:t>
            </a:r>
            <a:r>
              <a:rPr lang="en-US" dirty="0" err="1"/>
              <a:t>AbstractGatewayFilterFactory</a:t>
            </a:r>
            <a:r>
              <a:rPr lang="en-US" dirty="0"/>
              <a:t>&lt;</a:t>
            </a:r>
            <a:r>
              <a:rPr lang="en-US" dirty="0" err="1"/>
              <a:t>AddRequestHeaderFilter.Config</a:t>
            </a:r>
            <a:r>
              <a:rPr lang="en-US" dirty="0"/>
              <a:t>&gt; { public </a:t>
            </a:r>
            <a:r>
              <a:rPr lang="en-US" dirty="0" err="1"/>
              <a:t>AddRequestHeaderFilter</a:t>
            </a:r>
            <a:r>
              <a:rPr lang="en-US" dirty="0"/>
              <a:t>() { super(</a:t>
            </a:r>
            <a:r>
              <a:rPr lang="en-US" dirty="0" err="1"/>
              <a:t>Config.class</a:t>
            </a:r>
            <a:r>
              <a:rPr lang="en-US" dirty="0"/>
              <a:t>); } @Override public </a:t>
            </a:r>
            <a:r>
              <a:rPr lang="en-US" dirty="0" err="1"/>
              <a:t>GatewayFilter</a:t>
            </a:r>
            <a:r>
              <a:rPr lang="en-US" dirty="0"/>
              <a:t> apply(Config config) { return (exchange, chain) -&gt; { </a:t>
            </a:r>
            <a:r>
              <a:rPr lang="en-US" dirty="0" err="1"/>
              <a:t>exchange.getRequest</a:t>
            </a:r>
            <a:r>
              <a:rPr lang="en-US" dirty="0"/>
              <a:t>() .mutate() .header(</a:t>
            </a:r>
            <a:r>
              <a:rPr lang="en-US" dirty="0" err="1"/>
              <a:t>HttpHeaders.AUTHORIZATION</a:t>
            </a:r>
            <a:r>
              <a:rPr lang="en-US" dirty="0"/>
              <a:t>, "Bearer </a:t>
            </a:r>
            <a:r>
              <a:rPr lang="en-US" dirty="0" err="1"/>
              <a:t>sampleToken</a:t>
            </a:r>
            <a:r>
              <a:rPr lang="en-US" dirty="0"/>
              <a:t>") .build(); return </a:t>
            </a:r>
            <a:r>
              <a:rPr lang="en-US" dirty="0" err="1"/>
              <a:t>chain.filter</a:t>
            </a:r>
            <a:r>
              <a:rPr lang="en-US" dirty="0"/>
              <a:t>(exchange).then(</a:t>
            </a:r>
            <a:r>
              <a:rPr lang="en-US" dirty="0" err="1"/>
              <a:t>Mono.fromRunnable</a:t>
            </a:r>
            <a:r>
              <a:rPr lang="en-US" dirty="0"/>
              <a:t>(() -&gt; { // Post-processing (optional) })); }; } public static class Config { // Configuration properties if any } } </a:t>
            </a:r>
          </a:p>
          <a:p>
            <a:pPr>
              <a:buFont typeface="+mj-lt"/>
              <a:buAutoNum type="arabicPeriod"/>
            </a:pPr>
            <a:r>
              <a:rPr lang="en-US" dirty="0"/>
              <a:t>Register the custom filter in </a:t>
            </a:r>
            <a:r>
              <a:rPr lang="en-US" dirty="0" err="1"/>
              <a:t>application.yml</a:t>
            </a:r>
            <a:r>
              <a:rPr lang="en-US" dirty="0"/>
              <a:t>:</a:t>
            </a:r>
          </a:p>
          <a:p>
            <a:pPr>
              <a:buFont typeface="+mj-lt"/>
              <a:buAutoNum type="arabicPeriod"/>
            </a:pPr>
            <a:r>
              <a:rPr lang="en-US" dirty="0" err="1"/>
              <a:t>yaml</a:t>
            </a:r>
            <a:endParaRPr lang="en-US" dirty="0"/>
          </a:p>
          <a:p>
            <a:pPr>
              <a:buFont typeface="+mj-lt"/>
              <a:buAutoNum type="arabicPeriod"/>
            </a:pPr>
            <a:r>
              <a:rPr lang="en-US" dirty="0"/>
              <a:t>Copy code</a:t>
            </a:r>
          </a:p>
          <a:p>
            <a:pPr rtl="0">
              <a:buFont typeface="+mj-lt"/>
              <a:buAutoNum type="arabicPeriod"/>
            </a:pPr>
            <a:r>
              <a:rPr lang="en-US" dirty="0"/>
              <a:t>spring: cloud: gateway: routes: - id: user-service </a:t>
            </a:r>
            <a:r>
              <a:rPr lang="en-US" dirty="0" err="1"/>
              <a:t>uri</a:t>
            </a:r>
            <a:r>
              <a:rPr lang="en-US" dirty="0"/>
              <a:t>: http://localhost:8081 predicates: - Path=/user/** filters: - name: </a:t>
            </a:r>
            <a:r>
              <a:rPr lang="en-US" dirty="0" err="1"/>
              <a:t>AddRequestHeaderFilter</a:t>
            </a:r>
            <a:r>
              <a:rPr lang="en-US" dirty="0"/>
              <a:t> </a:t>
            </a:r>
          </a:p>
          <a:p>
            <a:r>
              <a:rPr lang="en-US" b="1" dirty="0"/>
              <a:t>Step 4: Load Balancing with Eureka</a:t>
            </a:r>
          </a:p>
          <a:p>
            <a:r>
              <a:rPr lang="en-US" dirty="0"/>
              <a:t>Spring Cloud Gateway can work with </a:t>
            </a:r>
            <a:r>
              <a:rPr lang="en-US" b="1" dirty="0"/>
              <a:t>Eureka</a:t>
            </a:r>
            <a:r>
              <a:rPr lang="en-US" dirty="0"/>
              <a:t> for service discovery and load balancing. To use this feature:</a:t>
            </a:r>
          </a:p>
          <a:p>
            <a:pPr>
              <a:buFont typeface="+mj-lt"/>
              <a:buAutoNum type="arabicPeriod"/>
            </a:pPr>
            <a:r>
              <a:rPr lang="en-US" dirty="0"/>
              <a:t>Add dependencies for Eureka:</a:t>
            </a:r>
          </a:p>
          <a:p>
            <a:pPr>
              <a:buFont typeface="+mj-lt"/>
              <a:buAutoNum type="arabicPeriod"/>
            </a:pPr>
            <a:r>
              <a:rPr lang="en-US" dirty="0"/>
              <a:t>xml</a:t>
            </a:r>
          </a:p>
          <a:p>
            <a:pPr>
              <a:buFont typeface="+mj-lt"/>
              <a:buAutoNum type="arabicPeriod"/>
            </a:pPr>
            <a:r>
              <a:rPr lang="en-US" dirty="0"/>
              <a:t>Copy code</a:t>
            </a:r>
          </a:p>
          <a:p>
            <a:pPr rtl="0">
              <a:buFont typeface="+mj-lt"/>
              <a:buAutoNum type="arabicPeriod"/>
            </a:pPr>
            <a:r>
              <a:rPr lang="en-US" dirty="0"/>
              <a:t>&lt;dependency&gt; &lt;</a:t>
            </a:r>
            <a:r>
              <a:rPr lang="en-US" dirty="0" err="1"/>
              <a:t>groupId</a:t>
            </a:r>
            <a:r>
              <a:rPr lang="en-US" dirty="0"/>
              <a:t>&gt;</a:t>
            </a:r>
            <a:r>
              <a:rPr lang="en-US" dirty="0" err="1"/>
              <a:t>org.springframework.cloud</a:t>
            </a:r>
            <a:r>
              <a:rPr lang="en-US" dirty="0"/>
              <a:t>&lt;/</a:t>
            </a:r>
            <a:r>
              <a:rPr lang="en-US" dirty="0" err="1"/>
              <a:t>groupId</a:t>
            </a:r>
            <a:r>
              <a:rPr lang="en-US" dirty="0"/>
              <a:t>&gt; &lt;</a:t>
            </a:r>
            <a:r>
              <a:rPr lang="en-US" dirty="0" err="1"/>
              <a:t>artifactId</a:t>
            </a:r>
            <a:r>
              <a:rPr lang="en-US" dirty="0"/>
              <a:t>&gt;spring-cloud-starter-</a:t>
            </a:r>
            <a:r>
              <a:rPr lang="en-US" dirty="0" err="1"/>
              <a:t>netflix</a:t>
            </a:r>
            <a:r>
              <a:rPr lang="en-US" dirty="0"/>
              <a:t>-eureka-client&lt;/</a:t>
            </a:r>
            <a:r>
              <a:rPr lang="en-US" dirty="0" err="1"/>
              <a:t>artifactId</a:t>
            </a:r>
            <a:r>
              <a:rPr lang="en-US" dirty="0"/>
              <a:t>&gt; &lt;/dependency&gt; </a:t>
            </a:r>
          </a:p>
          <a:p>
            <a:pPr>
              <a:buFont typeface="+mj-lt"/>
              <a:buAutoNum type="arabicPeriod"/>
            </a:pPr>
            <a:r>
              <a:rPr lang="en-US" dirty="0"/>
              <a:t>Configure the gateway to register with Eureka, making use of service names instead of hard-coded URLs:</a:t>
            </a:r>
          </a:p>
          <a:p>
            <a:pPr>
              <a:buFont typeface="+mj-lt"/>
              <a:buAutoNum type="arabicPeriod"/>
            </a:pPr>
            <a:r>
              <a:rPr lang="en-US" dirty="0" err="1"/>
              <a:t>yaml</a:t>
            </a:r>
            <a:endParaRPr lang="en-US" dirty="0"/>
          </a:p>
          <a:p>
            <a:pPr>
              <a:buFont typeface="+mj-lt"/>
              <a:buAutoNum type="arabicPeriod"/>
            </a:pPr>
            <a:r>
              <a:rPr lang="en-US" dirty="0"/>
              <a:t>Copy code</a:t>
            </a:r>
          </a:p>
          <a:p>
            <a:pPr rtl="0">
              <a:buFont typeface="+mj-lt"/>
              <a:buAutoNum type="arabicPeriod"/>
            </a:pPr>
            <a:r>
              <a:rPr lang="en-US" dirty="0"/>
              <a:t>spring: cloud: gateway: discovery: locator: enabled: true eureka: client: service-url: </a:t>
            </a:r>
            <a:r>
              <a:rPr lang="en-US" dirty="0" err="1"/>
              <a:t>defaultZone</a:t>
            </a:r>
            <a:r>
              <a:rPr lang="en-US" dirty="0"/>
              <a:t>: http://localhost:8761/eureka </a:t>
            </a:r>
          </a:p>
          <a:p>
            <a:pPr>
              <a:buFont typeface="+mj-lt"/>
              <a:buAutoNum type="arabicPeriod"/>
            </a:pPr>
            <a:r>
              <a:rPr lang="en-US" dirty="0"/>
              <a:t>Set routes to service names instead of URLs, as Eureka will handle locating available service instances dynamically.</a:t>
            </a:r>
          </a:p>
          <a:p>
            <a:r>
              <a:rPr lang="en-US" b="1" dirty="0"/>
              <a:t>Additional Gateway Pattern Use Cases</a:t>
            </a:r>
          </a:p>
          <a:p>
            <a:pPr>
              <a:buFont typeface="+mj-lt"/>
              <a:buAutoNum type="arabicPeriod"/>
            </a:pPr>
            <a:r>
              <a:rPr lang="en-US" b="1" dirty="0"/>
              <a:t>Rate Limiting</a:t>
            </a:r>
            <a:r>
              <a:rPr lang="en-US" dirty="0"/>
              <a:t>: Limit the number of requests a client can make to avoid overloading services.</a:t>
            </a:r>
          </a:p>
          <a:p>
            <a:pPr>
              <a:buFont typeface="+mj-lt"/>
              <a:buAutoNum type="arabicPeriod"/>
            </a:pPr>
            <a:r>
              <a:rPr lang="en-US" b="1" dirty="0"/>
              <a:t>Security Enforcement</a:t>
            </a:r>
            <a:r>
              <a:rPr lang="en-US" dirty="0"/>
              <a:t>: Integrate with authentication and authorization mechanisms to secure service access.</a:t>
            </a:r>
          </a:p>
          <a:p>
            <a:pPr>
              <a:buFont typeface="+mj-lt"/>
              <a:buAutoNum type="arabicPeriod"/>
            </a:pPr>
            <a:r>
              <a:rPr lang="en-US" b="1" dirty="0"/>
              <a:t>Caching</a:t>
            </a:r>
            <a:r>
              <a:rPr lang="en-US" dirty="0"/>
              <a:t>: Store responses temporarily for repeated requests, reducing load on services.</a:t>
            </a:r>
          </a:p>
          <a:p>
            <a:r>
              <a:rPr lang="en-US" b="1" dirty="0"/>
              <a:t>Benefits of Spring Cloud Gateway over Alternatives</a:t>
            </a:r>
          </a:p>
          <a:p>
            <a:pPr>
              <a:buFont typeface="Arial" panose="020B0604020202020204" pitchFamily="34" charset="0"/>
              <a:buChar char="•"/>
            </a:pPr>
            <a:r>
              <a:rPr lang="en-US" b="1" dirty="0"/>
              <a:t>Reactive Programming</a:t>
            </a:r>
            <a:r>
              <a:rPr lang="en-US" dirty="0"/>
              <a:t>: Spring Cloud Gateway is built on Project Reactor, providing non-blocking, reactive API support.</a:t>
            </a:r>
          </a:p>
          <a:p>
            <a:pPr>
              <a:buFont typeface="Arial" panose="020B0604020202020204" pitchFamily="34" charset="0"/>
              <a:buChar char="•"/>
            </a:pPr>
            <a:r>
              <a:rPr lang="en-US" b="1" dirty="0"/>
              <a:t>Integration with Spring Cloud</a:t>
            </a:r>
            <a:r>
              <a:rPr lang="en-US" dirty="0"/>
              <a:t>: It easily integrates with Spring Cloud components like Eureka, Config Server, and </a:t>
            </a:r>
            <a:r>
              <a:rPr lang="en-US" dirty="0" err="1"/>
              <a:t>Hystrix</a:t>
            </a:r>
            <a:r>
              <a:rPr lang="en-US" dirty="0"/>
              <a:t>.</a:t>
            </a:r>
          </a:p>
          <a:p>
            <a:pPr>
              <a:buFont typeface="Arial" panose="020B0604020202020204" pitchFamily="34" charset="0"/>
              <a:buChar char="•"/>
            </a:pPr>
            <a:r>
              <a:rPr lang="en-US" b="1" dirty="0"/>
              <a:t>Flexible Routing and Filtering</a:t>
            </a:r>
            <a:r>
              <a:rPr lang="en-US" dirty="0"/>
              <a:t>: Provides extensive routing options and powerful filtering capabilities.</a:t>
            </a:r>
          </a:p>
          <a:p>
            <a:r>
              <a:rPr lang="en-US" b="1" dirty="0"/>
              <a:t>Summary</a:t>
            </a:r>
          </a:p>
          <a:p>
            <a:r>
              <a:rPr lang="en-US" dirty="0"/>
              <a:t>The Gateway Pattern in Spring, implemented via </a:t>
            </a:r>
            <a:r>
              <a:rPr lang="en-US" b="1" dirty="0"/>
              <a:t>Spring Cloud Gateway</a:t>
            </a:r>
            <a:r>
              <a:rPr lang="en-US" dirty="0"/>
              <a:t>, is crucial for managing traffic in microservices architectures. By centralizing access, handling routing, applying filters, and integrating with other Spring Cloud tools, the gateway makes the system more secure, maintainable, and resilient.</a:t>
            </a:r>
          </a:p>
          <a:p>
            <a:r>
              <a:rPr lang="en-US" dirty="0"/>
              <a:t>4o</a:t>
            </a:r>
          </a:p>
        </p:txBody>
      </p:sp>
      <p:sp>
        <p:nvSpPr>
          <p:cNvPr id="4" name="Slide Number Placeholder 3">
            <a:extLst>
              <a:ext uri="{FF2B5EF4-FFF2-40B4-BE49-F238E27FC236}">
                <a16:creationId xmlns:a16="http://schemas.microsoft.com/office/drawing/2014/main" id="{3F1722C7-99B9-22FA-3B16-F13BBFD7BF22}"/>
              </a:ext>
            </a:extLst>
          </p:cNvPr>
          <p:cNvSpPr>
            <a:spLocks noGrp="1"/>
          </p:cNvSpPr>
          <p:nvPr>
            <p:ph type="sldNum" sz="quarter" idx="5"/>
          </p:nvPr>
        </p:nvSpPr>
        <p:spPr/>
        <p:txBody>
          <a:bodyPr/>
          <a:lstStyle/>
          <a:p>
            <a:fld id="{0AC900C1-7326-4B4D-9C4E-22E7230B62CC}" type="slidenum">
              <a:rPr lang="en-US" smtClean="0"/>
              <a:t>141</a:t>
            </a:fld>
            <a:endParaRPr lang="en-US"/>
          </a:p>
        </p:txBody>
      </p:sp>
    </p:spTree>
    <p:extLst>
      <p:ext uri="{BB962C8B-B14F-4D97-AF65-F5344CB8AC3E}">
        <p14:creationId xmlns:p14="http://schemas.microsoft.com/office/powerpoint/2010/main" val="7353109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5481E-D245-ABE3-C37B-EE8C23E538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2DE23-2375-FFD1-34E6-84E6451063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7FC268-8D57-4DEF-00B6-2DDB2CD5498B}"/>
              </a:ext>
            </a:extLst>
          </p:cNvPr>
          <p:cNvSpPr>
            <a:spLocks noGrp="1"/>
          </p:cNvSpPr>
          <p:nvPr>
            <p:ph type="body" idx="1"/>
          </p:nvPr>
        </p:nvSpPr>
        <p:spPr/>
        <p:txBody>
          <a:bodyPr/>
          <a:lstStyle/>
          <a:p>
            <a:r>
              <a:rPr lang="en-US" dirty="0"/>
              <a:t>The </a:t>
            </a:r>
            <a:r>
              <a:rPr lang="en-US" b="1" dirty="0"/>
              <a:t>Gateway Pattern</a:t>
            </a:r>
            <a:r>
              <a:rPr lang="en-US" dirty="0"/>
              <a:t> in the Spring Framework refers to the implementation of a central entry point (or API Gateway) that routes and manages requests to various microservices. This pattern is essential in a microservices architecture as it simplifies client interactions by providing a unified API and handling cross-cutting concerns like authentication, authorization, rate limiting, and load balancing.</a:t>
            </a:r>
          </a:p>
          <a:p>
            <a:r>
              <a:rPr lang="en-US" dirty="0"/>
              <a:t>In the Spring ecosystem, this pattern is commonly implemented using </a:t>
            </a:r>
            <a:r>
              <a:rPr lang="en-US" b="1" dirty="0"/>
              <a:t>Spring Cloud Gateway</a:t>
            </a:r>
            <a:r>
              <a:rPr lang="en-US" dirty="0"/>
              <a:t>. Spring Cloud Gateway is a powerful, flexible gateway that can manage and route requests to downstream services and microservices.</a:t>
            </a:r>
          </a:p>
          <a:p>
            <a:r>
              <a:rPr lang="en-US" b="1" dirty="0"/>
              <a:t>Key Benefits of the Gateway Pattern</a:t>
            </a:r>
          </a:p>
          <a:p>
            <a:pPr>
              <a:buFont typeface="+mj-lt"/>
              <a:buAutoNum type="arabicPeriod"/>
            </a:pPr>
            <a:r>
              <a:rPr lang="en-US" b="1" dirty="0"/>
              <a:t>Centralized Entry Point</a:t>
            </a:r>
            <a:r>
              <a:rPr lang="en-US" dirty="0"/>
              <a:t>: The gateway acts as the single entry point for clients, reducing the complexity of direct service-to-service communication.</a:t>
            </a:r>
          </a:p>
          <a:p>
            <a:pPr>
              <a:buFont typeface="+mj-lt"/>
              <a:buAutoNum type="arabicPeriod"/>
            </a:pPr>
            <a:r>
              <a:rPr lang="en-US" b="1" dirty="0"/>
              <a:t>Cross-Cutting Concerns</a:t>
            </a:r>
            <a:r>
              <a:rPr lang="en-US" dirty="0"/>
              <a:t>: It handles common functionalities such as security, logging, and load balancing.</a:t>
            </a:r>
          </a:p>
          <a:p>
            <a:pPr>
              <a:buFont typeface="+mj-lt"/>
              <a:buAutoNum type="arabicPeriod"/>
            </a:pPr>
            <a:r>
              <a:rPr lang="en-US" b="1" dirty="0"/>
              <a:t>Abstraction</a:t>
            </a:r>
            <a:r>
              <a:rPr lang="en-US" dirty="0"/>
              <a:t>: Allows changes to be made to microservices without affecting the clients, as the API Gateway abstracts underlying service implementations.</a:t>
            </a:r>
          </a:p>
          <a:p>
            <a:r>
              <a:rPr lang="en-US" b="1" dirty="0"/>
              <a:t>Features of Spring Cloud Gateway</a:t>
            </a:r>
          </a:p>
          <a:p>
            <a:pPr>
              <a:buFont typeface="Arial" panose="020B0604020202020204" pitchFamily="34" charset="0"/>
              <a:buChar char="•"/>
            </a:pPr>
            <a:r>
              <a:rPr lang="en-US" b="1" dirty="0"/>
              <a:t>Routing</a:t>
            </a:r>
            <a:r>
              <a:rPr lang="en-US" dirty="0"/>
              <a:t>: Directs incoming requests to appropriate microservices.</a:t>
            </a:r>
          </a:p>
          <a:p>
            <a:pPr>
              <a:buFont typeface="Arial" panose="020B0604020202020204" pitchFamily="34" charset="0"/>
              <a:buChar char="•"/>
            </a:pPr>
            <a:r>
              <a:rPr lang="en-US" b="1" dirty="0"/>
              <a:t>Filters</a:t>
            </a:r>
            <a:r>
              <a:rPr lang="en-US" dirty="0"/>
              <a:t>: Provides filters for modifying requests and responses, adding security layers, or performing caching.</a:t>
            </a:r>
          </a:p>
          <a:p>
            <a:pPr>
              <a:buFont typeface="Arial" panose="020B0604020202020204" pitchFamily="34" charset="0"/>
              <a:buChar char="•"/>
            </a:pPr>
            <a:r>
              <a:rPr lang="en-US" b="1" dirty="0"/>
              <a:t>Load Balancing</a:t>
            </a:r>
            <a:r>
              <a:rPr lang="en-US" dirty="0"/>
              <a:t>: Integrates with load balancing mechanisms for efficient traffic management.</a:t>
            </a:r>
          </a:p>
          <a:p>
            <a:pPr>
              <a:buFont typeface="Arial" panose="020B0604020202020204" pitchFamily="34" charset="0"/>
              <a:buChar char="•"/>
            </a:pPr>
            <a:r>
              <a:rPr lang="en-US" b="1" dirty="0"/>
              <a:t>Path Manipulation</a:t>
            </a:r>
            <a:r>
              <a:rPr lang="en-US" dirty="0"/>
              <a:t>: Allows transformation and forwarding of requests based on paths or host names.</a:t>
            </a:r>
          </a:p>
          <a:p>
            <a:r>
              <a:rPr lang="en-US" b="1" dirty="0"/>
              <a:t>Implementing the Gateway Pattern with Spring Cloud Gateway</a:t>
            </a:r>
          </a:p>
          <a:p>
            <a:r>
              <a:rPr lang="en-US" b="1" dirty="0"/>
              <a:t>Step 1: Create a Spring Cloud Gateway Project</a:t>
            </a:r>
          </a:p>
          <a:p>
            <a:r>
              <a:rPr lang="en-US" dirty="0"/>
              <a:t>To set up a gateway, create a new Spring Boot project with the Spring Cloud Gateway dependency:</a:t>
            </a:r>
          </a:p>
          <a:p>
            <a:pPr>
              <a:buFont typeface="+mj-lt"/>
              <a:buAutoNum type="arabicPeriod"/>
            </a:pPr>
            <a:r>
              <a:rPr lang="en-US" dirty="0"/>
              <a:t>Add spring-cloud-starter-gateway in your pom.xml:</a:t>
            </a:r>
          </a:p>
          <a:p>
            <a:pPr>
              <a:buFont typeface="+mj-lt"/>
              <a:buAutoNum type="arabicPeriod"/>
            </a:pPr>
            <a:r>
              <a:rPr lang="en-US" dirty="0"/>
              <a:t>xml</a:t>
            </a:r>
          </a:p>
          <a:p>
            <a:pPr>
              <a:buFont typeface="+mj-lt"/>
              <a:buAutoNum type="arabicPeriod"/>
            </a:pPr>
            <a:r>
              <a:rPr lang="en-US" dirty="0"/>
              <a:t>Copy code</a:t>
            </a:r>
          </a:p>
          <a:p>
            <a:pPr rtl="0">
              <a:buFont typeface="+mj-lt"/>
              <a:buAutoNum type="arabicPeriod"/>
            </a:pPr>
            <a:r>
              <a:rPr lang="en-US" dirty="0"/>
              <a:t>&lt;dependency&gt; &lt;</a:t>
            </a:r>
            <a:r>
              <a:rPr lang="en-US" dirty="0" err="1"/>
              <a:t>groupId</a:t>
            </a:r>
            <a:r>
              <a:rPr lang="en-US" dirty="0"/>
              <a:t>&gt;</a:t>
            </a:r>
            <a:r>
              <a:rPr lang="en-US" dirty="0" err="1"/>
              <a:t>org.springframework.cloud</a:t>
            </a:r>
            <a:r>
              <a:rPr lang="en-US" dirty="0"/>
              <a:t>&lt;/</a:t>
            </a:r>
            <a:r>
              <a:rPr lang="en-US" dirty="0" err="1"/>
              <a:t>groupId</a:t>
            </a:r>
            <a:r>
              <a:rPr lang="en-US" dirty="0"/>
              <a:t>&gt; &lt;</a:t>
            </a:r>
            <a:r>
              <a:rPr lang="en-US" dirty="0" err="1"/>
              <a:t>artifactId</a:t>
            </a:r>
            <a:r>
              <a:rPr lang="en-US" dirty="0"/>
              <a:t>&gt;spring-cloud-starter-gateway&lt;/</a:t>
            </a:r>
            <a:r>
              <a:rPr lang="en-US" dirty="0" err="1"/>
              <a:t>artifactId</a:t>
            </a:r>
            <a:r>
              <a:rPr lang="en-US" dirty="0"/>
              <a:t>&gt; &lt;/dependency&gt; </a:t>
            </a:r>
          </a:p>
          <a:p>
            <a:pPr>
              <a:buFont typeface="+mj-lt"/>
              <a:buAutoNum type="arabicPeriod"/>
            </a:pPr>
            <a:r>
              <a:rPr lang="en-US" dirty="0"/>
              <a:t>Ensure you have Spring Cloud BOM (Bill of Materials) in your dependencies:</a:t>
            </a:r>
          </a:p>
          <a:p>
            <a:pPr>
              <a:buFont typeface="+mj-lt"/>
              <a:buAutoNum type="arabicPeriod"/>
            </a:pPr>
            <a:r>
              <a:rPr lang="en-US" dirty="0"/>
              <a:t>xml</a:t>
            </a:r>
          </a:p>
          <a:p>
            <a:pPr>
              <a:buFont typeface="+mj-lt"/>
              <a:buAutoNum type="arabicPeriod"/>
            </a:pPr>
            <a:r>
              <a:rPr lang="en-US" dirty="0"/>
              <a:t>Copy code</a:t>
            </a:r>
          </a:p>
          <a:p>
            <a:pPr rtl="0">
              <a:buFont typeface="+mj-lt"/>
              <a:buAutoNum type="arabicPeriod"/>
            </a:pPr>
            <a:r>
              <a:rPr lang="en-US" dirty="0"/>
              <a:t>&lt;</a:t>
            </a:r>
            <a:r>
              <a:rPr lang="en-US" dirty="0" err="1"/>
              <a:t>dependencyManagement</a:t>
            </a:r>
            <a:r>
              <a:rPr lang="en-US" dirty="0"/>
              <a:t>&gt; &lt;dependencies&gt; &lt;dependency&gt; &lt;</a:t>
            </a:r>
            <a:r>
              <a:rPr lang="en-US" dirty="0" err="1"/>
              <a:t>groupId</a:t>
            </a:r>
            <a:r>
              <a:rPr lang="en-US" dirty="0"/>
              <a:t>&gt;</a:t>
            </a:r>
            <a:r>
              <a:rPr lang="en-US" dirty="0" err="1"/>
              <a:t>org.springframework.cloud</a:t>
            </a:r>
            <a:r>
              <a:rPr lang="en-US" dirty="0"/>
              <a:t>&lt;/</a:t>
            </a:r>
            <a:r>
              <a:rPr lang="en-US" dirty="0" err="1"/>
              <a:t>groupId</a:t>
            </a:r>
            <a:r>
              <a:rPr lang="en-US" dirty="0"/>
              <a:t>&gt; &lt;</a:t>
            </a:r>
            <a:r>
              <a:rPr lang="en-US" dirty="0" err="1"/>
              <a:t>artifactId</a:t>
            </a:r>
            <a:r>
              <a:rPr lang="en-US" dirty="0"/>
              <a:t>&gt;spring-cloud-dependencies&lt;/</a:t>
            </a:r>
            <a:r>
              <a:rPr lang="en-US" dirty="0" err="1"/>
              <a:t>artifactId</a:t>
            </a:r>
            <a:r>
              <a:rPr lang="en-US" dirty="0"/>
              <a:t>&gt; &lt;version&gt;2021.0.3&lt;/version&gt; &lt;!-- Ensure the latest compatible version --&gt; &lt;type&gt;pom&lt;/type&gt; &lt;scope&gt;import&lt;/scope&gt; &lt;/dependency&gt; &lt;/dependencies&gt; &lt;/</a:t>
            </a:r>
            <a:r>
              <a:rPr lang="en-US" dirty="0" err="1"/>
              <a:t>dependencyManagement</a:t>
            </a:r>
            <a:r>
              <a:rPr lang="en-US" dirty="0"/>
              <a:t>&gt; </a:t>
            </a:r>
          </a:p>
          <a:p>
            <a:r>
              <a:rPr lang="en-US" b="1" dirty="0"/>
              <a:t>Step 2: Configure Routes</a:t>
            </a:r>
          </a:p>
          <a:p>
            <a:r>
              <a:rPr lang="en-US" dirty="0"/>
              <a:t>Define routes in the </a:t>
            </a:r>
            <a:r>
              <a:rPr lang="en-US" dirty="0" err="1"/>
              <a:t>application.yml</a:t>
            </a:r>
            <a:r>
              <a:rPr lang="en-US" dirty="0"/>
              <a:t> file. Each route maps a path to a specific service and optionally includes filters for request manipulation.</a:t>
            </a:r>
          </a:p>
          <a:p>
            <a:r>
              <a:rPr lang="en-US" dirty="0" err="1"/>
              <a:t>yaml</a:t>
            </a:r>
            <a:endParaRPr lang="en-US" dirty="0"/>
          </a:p>
          <a:p>
            <a:r>
              <a:rPr lang="en-US" dirty="0"/>
              <a:t>Copy code</a:t>
            </a:r>
          </a:p>
          <a:p>
            <a:pPr rtl="0"/>
            <a:r>
              <a:rPr lang="en-US" dirty="0"/>
              <a:t>server: port: 8080 spring: cloud: gateway: routes: - id: user-service </a:t>
            </a:r>
            <a:r>
              <a:rPr lang="en-US" dirty="0" err="1"/>
              <a:t>uri</a:t>
            </a:r>
            <a:r>
              <a:rPr lang="en-US" dirty="0"/>
              <a:t>: http://localhost:8081 predicates: - Path=/user/** filters: - </a:t>
            </a:r>
            <a:r>
              <a:rPr lang="en-US" dirty="0" err="1"/>
              <a:t>RewritePath</a:t>
            </a:r>
            <a:r>
              <a:rPr lang="en-US" dirty="0"/>
              <a:t>=/user/(?&lt;segment&gt;.*), /${segment} - id: order-service </a:t>
            </a:r>
            <a:r>
              <a:rPr lang="en-US" dirty="0" err="1"/>
              <a:t>uri</a:t>
            </a:r>
            <a:r>
              <a:rPr lang="en-US" dirty="0"/>
              <a:t>: http://localhost:8082 predicates: - Path=/order/** filters: - </a:t>
            </a:r>
            <a:r>
              <a:rPr lang="en-US" dirty="0" err="1"/>
              <a:t>RewritePath</a:t>
            </a:r>
            <a:r>
              <a:rPr lang="en-US" dirty="0"/>
              <a:t>=/order/(?&lt;segment&gt;.*), /${segment} </a:t>
            </a:r>
          </a:p>
          <a:p>
            <a:r>
              <a:rPr lang="en-US" dirty="0"/>
              <a:t>In this example:</a:t>
            </a:r>
          </a:p>
          <a:p>
            <a:pPr>
              <a:buFont typeface="Arial" panose="020B0604020202020204" pitchFamily="34" charset="0"/>
              <a:buChar char="•"/>
            </a:pPr>
            <a:r>
              <a:rPr lang="en-US" b="1" dirty="0"/>
              <a:t>Predicates</a:t>
            </a:r>
            <a:r>
              <a:rPr lang="en-US" dirty="0"/>
              <a:t> determine when the route should be applied (e.g., matching URL paths like /user/** or /order/**).</a:t>
            </a:r>
          </a:p>
          <a:p>
            <a:pPr>
              <a:buFont typeface="Arial" panose="020B0604020202020204" pitchFamily="34" charset="0"/>
              <a:buChar char="•"/>
            </a:pPr>
            <a:r>
              <a:rPr lang="en-US" b="1" dirty="0"/>
              <a:t>Filters</a:t>
            </a:r>
            <a:r>
              <a:rPr lang="en-US" dirty="0"/>
              <a:t> allow rewriting paths or modifying requests/responses before sending them to the service.</a:t>
            </a:r>
          </a:p>
          <a:p>
            <a:r>
              <a:rPr lang="en-US" b="1" dirty="0"/>
              <a:t>Step 3: Add Custom Filters</a:t>
            </a:r>
          </a:p>
          <a:p>
            <a:r>
              <a:rPr lang="en-US" dirty="0"/>
              <a:t>Filters allow you to add functionality such as authentication, logging, or header manipulation. Spring Cloud Gateway supports pre-built filters (e.g., </a:t>
            </a:r>
            <a:r>
              <a:rPr lang="en-US" dirty="0" err="1"/>
              <a:t>AddRequestHeader</a:t>
            </a:r>
            <a:r>
              <a:rPr lang="en-US" dirty="0"/>
              <a:t>, </a:t>
            </a:r>
            <a:r>
              <a:rPr lang="en-US" dirty="0" err="1"/>
              <a:t>RemoveRequestParameter</a:t>
            </a:r>
            <a:r>
              <a:rPr lang="en-US" dirty="0"/>
              <a:t>) and custom filters.</a:t>
            </a:r>
          </a:p>
          <a:p>
            <a:r>
              <a:rPr lang="en-US" dirty="0"/>
              <a:t>Here’s an example of a custom filter to add a header to every request.</a:t>
            </a:r>
          </a:p>
          <a:p>
            <a:pPr>
              <a:buFont typeface="+mj-lt"/>
              <a:buAutoNum type="arabicPeriod"/>
            </a:pPr>
            <a:r>
              <a:rPr lang="en-US" dirty="0"/>
              <a:t>Create a custom filter class:</a:t>
            </a:r>
          </a:p>
          <a:p>
            <a:pPr>
              <a:buFont typeface="+mj-lt"/>
              <a:buAutoNum type="arabicPeriod"/>
            </a:pPr>
            <a:r>
              <a:rPr lang="en-US" dirty="0"/>
              <a:t>java</a:t>
            </a:r>
          </a:p>
          <a:p>
            <a:pPr>
              <a:buFont typeface="+mj-lt"/>
              <a:buAutoNum type="arabicPeriod"/>
            </a:pPr>
            <a:r>
              <a:rPr lang="en-US" dirty="0"/>
              <a:t>Copy code</a:t>
            </a:r>
          </a:p>
          <a:p>
            <a:pPr rtl="0">
              <a:buFont typeface="+mj-lt"/>
              <a:buAutoNum type="arabicPeriod"/>
            </a:pPr>
            <a:r>
              <a:rPr lang="en-US" dirty="0"/>
              <a:t>import </a:t>
            </a:r>
            <a:r>
              <a:rPr lang="en-US" dirty="0" err="1"/>
              <a:t>org.springframework.cloud.gateway.filter.GatewayFilter</a:t>
            </a:r>
            <a:r>
              <a:rPr lang="en-US" dirty="0"/>
              <a:t>; import org.springframework.cloud.gateway.filter.factory.AbstractGatewayFilterFactory; import </a:t>
            </a:r>
            <a:r>
              <a:rPr lang="en-US" dirty="0" err="1"/>
              <a:t>org.springframework.http.HttpHeaders</a:t>
            </a:r>
            <a:r>
              <a:rPr lang="en-US" dirty="0"/>
              <a:t>; import </a:t>
            </a:r>
            <a:r>
              <a:rPr lang="en-US" dirty="0" err="1"/>
              <a:t>org.springframework.stereotype.Component</a:t>
            </a:r>
            <a:r>
              <a:rPr lang="en-US" dirty="0"/>
              <a:t>; import </a:t>
            </a:r>
            <a:r>
              <a:rPr lang="en-US" dirty="0" err="1"/>
              <a:t>reactor.core.publisher.Mono</a:t>
            </a:r>
            <a:r>
              <a:rPr lang="en-US" dirty="0"/>
              <a:t>; @Component public class </a:t>
            </a:r>
            <a:r>
              <a:rPr lang="en-US" dirty="0" err="1"/>
              <a:t>AddRequestHeaderFilter</a:t>
            </a:r>
            <a:r>
              <a:rPr lang="en-US" dirty="0"/>
              <a:t> extends </a:t>
            </a:r>
            <a:r>
              <a:rPr lang="en-US" dirty="0" err="1"/>
              <a:t>AbstractGatewayFilterFactory</a:t>
            </a:r>
            <a:r>
              <a:rPr lang="en-US" dirty="0"/>
              <a:t>&lt;</a:t>
            </a:r>
            <a:r>
              <a:rPr lang="en-US" dirty="0" err="1"/>
              <a:t>AddRequestHeaderFilter.Config</a:t>
            </a:r>
            <a:r>
              <a:rPr lang="en-US" dirty="0"/>
              <a:t>&gt; { public </a:t>
            </a:r>
            <a:r>
              <a:rPr lang="en-US" dirty="0" err="1"/>
              <a:t>AddRequestHeaderFilter</a:t>
            </a:r>
            <a:r>
              <a:rPr lang="en-US" dirty="0"/>
              <a:t>() { super(</a:t>
            </a:r>
            <a:r>
              <a:rPr lang="en-US" dirty="0" err="1"/>
              <a:t>Config.class</a:t>
            </a:r>
            <a:r>
              <a:rPr lang="en-US" dirty="0"/>
              <a:t>); } @Override public </a:t>
            </a:r>
            <a:r>
              <a:rPr lang="en-US" dirty="0" err="1"/>
              <a:t>GatewayFilter</a:t>
            </a:r>
            <a:r>
              <a:rPr lang="en-US" dirty="0"/>
              <a:t> apply(Config config) { return (exchange, chain) -&gt; { </a:t>
            </a:r>
            <a:r>
              <a:rPr lang="en-US" dirty="0" err="1"/>
              <a:t>exchange.getRequest</a:t>
            </a:r>
            <a:r>
              <a:rPr lang="en-US" dirty="0"/>
              <a:t>() .mutate() .header(</a:t>
            </a:r>
            <a:r>
              <a:rPr lang="en-US" dirty="0" err="1"/>
              <a:t>HttpHeaders.AUTHORIZATION</a:t>
            </a:r>
            <a:r>
              <a:rPr lang="en-US" dirty="0"/>
              <a:t>, "Bearer </a:t>
            </a:r>
            <a:r>
              <a:rPr lang="en-US" dirty="0" err="1"/>
              <a:t>sampleToken</a:t>
            </a:r>
            <a:r>
              <a:rPr lang="en-US" dirty="0"/>
              <a:t>") .build(); return </a:t>
            </a:r>
            <a:r>
              <a:rPr lang="en-US" dirty="0" err="1"/>
              <a:t>chain.filter</a:t>
            </a:r>
            <a:r>
              <a:rPr lang="en-US" dirty="0"/>
              <a:t>(exchange).then(</a:t>
            </a:r>
            <a:r>
              <a:rPr lang="en-US" dirty="0" err="1"/>
              <a:t>Mono.fromRunnable</a:t>
            </a:r>
            <a:r>
              <a:rPr lang="en-US" dirty="0"/>
              <a:t>(() -&gt; { // Post-processing (optional) })); }; } public static class Config { // Configuration properties if any } } </a:t>
            </a:r>
          </a:p>
          <a:p>
            <a:pPr>
              <a:buFont typeface="+mj-lt"/>
              <a:buAutoNum type="arabicPeriod"/>
            </a:pPr>
            <a:r>
              <a:rPr lang="en-US" dirty="0"/>
              <a:t>Register the custom filter in </a:t>
            </a:r>
            <a:r>
              <a:rPr lang="en-US" dirty="0" err="1"/>
              <a:t>application.yml</a:t>
            </a:r>
            <a:r>
              <a:rPr lang="en-US" dirty="0"/>
              <a:t>:</a:t>
            </a:r>
          </a:p>
          <a:p>
            <a:pPr>
              <a:buFont typeface="+mj-lt"/>
              <a:buAutoNum type="arabicPeriod"/>
            </a:pPr>
            <a:r>
              <a:rPr lang="en-US" dirty="0" err="1"/>
              <a:t>yaml</a:t>
            </a:r>
            <a:endParaRPr lang="en-US" dirty="0"/>
          </a:p>
          <a:p>
            <a:pPr>
              <a:buFont typeface="+mj-lt"/>
              <a:buAutoNum type="arabicPeriod"/>
            </a:pPr>
            <a:r>
              <a:rPr lang="en-US" dirty="0"/>
              <a:t>Copy code</a:t>
            </a:r>
          </a:p>
          <a:p>
            <a:pPr rtl="0">
              <a:buFont typeface="+mj-lt"/>
              <a:buAutoNum type="arabicPeriod"/>
            </a:pPr>
            <a:r>
              <a:rPr lang="en-US" dirty="0"/>
              <a:t>spring: cloud: gateway: routes: - id: user-service </a:t>
            </a:r>
            <a:r>
              <a:rPr lang="en-US" dirty="0" err="1"/>
              <a:t>uri</a:t>
            </a:r>
            <a:r>
              <a:rPr lang="en-US" dirty="0"/>
              <a:t>: http://localhost:8081 predicates: - Path=/user/** filters: - name: </a:t>
            </a:r>
            <a:r>
              <a:rPr lang="en-US" dirty="0" err="1"/>
              <a:t>AddRequestHeaderFilter</a:t>
            </a:r>
            <a:r>
              <a:rPr lang="en-US" dirty="0"/>
              <a:t> </a:t>
            </a:r>
          </a:p>
          <a:p>
            <a:r>
              <a:rPr lang="en-US" b="1" dirty="0"/>
              <a:t>Step 4: Load Balancing with Eureka</a:t>
            </a:r>
          </a:p>
          <a:p>
            <a:r>
              <a:rPr lang="en-US" dirty="0"/>
              <a:t>Spring Cloud Gateway can work with </a:t>
            </a:r>
            <a:r>
              <a:rPr lang="en-US" b="1" dirty="0"/>
              <a:t>Eureka</a:t>
            </a:r>
            <a:r>
              <a:rPr lang="en-US" dirty="0"/>
              <a:t> for service discovery and load balancing. To use this feature:</a:t>
            </a:r>
          </a:p>
          <a:p>
            <a:pPr>
              <a:buFont typeface="+mj-lt"/>
              <a:buAutoNum type="arabicPeriod"/>
            </a:pPr>
            <a:r>
              <a:rPr lang="en-US" dirty="0"/>
              <a:t>Add dependencies for Eureka:</a:t>
            </a:r>
          </a:p>
          <a:p>
            <a:pPr>
              <a:buFont typeface="+mj-lt"/>
              <a:buAutoNum type="arabicPeriod"/>
            </a:pPr>
            <a:r>
              <a:rPr lang="en-US" dirty="0"/>
              <a:t>xml</a:t>
            </a:r>
          </a:p>
          <a:p>
            <a:pPr>
              <a:buFont typeface="+mj-lt"/>
              <a:buAutoNum type="arabicPeriod"/>
            </a:pPr>
            <a:r>
              <a:rPr lang="en-US" dirty="0"/>
              <a:t>Copy code</a:t>
            </a:r>
          </a:p>
          <a:p>
            <a:pPr rtl="0">
              <a:buFont typeface="+mj-lt"/>
              <a:buAutoNum type="arabicPeriod"/>
            </a:pPr>
            <a:r>
              <a:rPr lang="en-US" dirty="0"/>
              <a:t>&lt;dependency&gt; &lt;</a:t>
            </a:r>
            <a:r>
              <a:rPr lang="en-US" dirty="0" err="1"/>
              <a:t>groupId</a:t>
            </a:r>
            <a:r>
              <a:rPr lang="en-US" dirty="0"/>
              <a:t>&gt;</a:t>
            </a:r>
            <a:r>
              <a:rPr lang="en-US" dirty="0" err="1"/>
              <a:t>org.springframework.cloud</a:t>
            </a:r>
            <a:r>
              <a:rPr lang="en-US" dirty="0"/>
              <a:t>&lt;/</a:t>
            </a:r>
            <a:r>
              <a:rPr lang="en-US" dirty="0" err="1"/>
              <a:t>groupId</a:t>
            </a:r>
            <a:r>
              <a:rPr lang="en-US" dirty="0"/>
              <a:t>&gt; &lt;</a:t>
            </a:r>
            <a:r>
              <a:rPr lang="en-US" dirty="0" err="1"/>
              <a:t>artifactId</a:t>
            </a:r>
            <a:r>
              <a:rPr lang="en-US" dirty="0"/>
              <a:t>&gt;spring-cloud-starter-</a:t>
            </a:r>
            <a:r>
              <a:rPr lang="en-US" dirty="0" err="1"/>
              <a:t>netflix</a:t>
            </a:r>
            <a:r>
              <a:rPr lang="en-US" dirty="0"/>
              <a:t>-eureka-client&lt;/</a:t>
            </a:r>
            <a:r>
              <a:rPr lang="en-US" dirty="0" err="1"/>
              <a:t>artifactId</a:t>
            </a:r>
            <a:r>
              <a:rPr lang="en-US" dirty="0"/>
              <a:t>&gt; &lt;/dependency&gt; </a:t>
            </a:r>
          </a:p>
          <a:p>
            <a:pPr>
              <a:buFont typeface="+mj-lt"/>
              <a:buAutoNum type="arabicPeriod"/>
            </a:pPr>
            <a:r>
              <a:rPr lang="en-US" dirty="0"/>
              <a:t>Configure the gateway to register with Eureka, making use of service names instead of hard-coded URLs:</a:t>
            </a:r>
          </a:p>
          <a:p>
            <a:pPr>
              <a:buFont typeface="+mj-lt"/>
              <a:buAutoNum type="arabicPeriod"/>
            </a:pPr>
            <a:r>
              <a:rPr lang="en-US" dirty="0" err="1"/>
              <a:t>yaml</a:t>
            </a:r>
            <a:endParaRPr lang="en-US" dirty="0"/>
          </a:p>
          <a:p>
            <a:pPr>
              <a:buFont typeface="+mj-lt"/>
              <a:buAutoNum type="arabicPeriod"/>
            </a:pPr>
            <a:r>
              <a:rPr lang="en-US" dirty="0"/>
              <a:t>Copy code</a:t>
            </a:r>
          </a:p>
          <a:p>
            <a:pPr rtl="0">
              <a:buFont typeface="+mj-lt"/>
              <a:buAutoNum type="arabicPeriod"/>
            </a:pPr>
            <a:r>
              <a:rPr lang="en-US" dirty="0"/>
              <a:t>spring: cloud: gateway: discovery: locator: enabled: true eureka: client: service-url: </a:t>
            </a:r>
            <a:r>
              <a:rPr lang="en-US" dirty="0" err="1"/>
              <a:t>defaultZone</a:t>
            </a:r>
            <a:r>
              <a:rPr lang="en-US" dirty="0"/>
              <a:t>: http://localhost:8761/eureka </a:t>
            </a:r>
          </a:p>
          <a:p>
            <a:pPr>
              <a:buFont typeface="+mj-lt"/>
              <a:buAutoNum type="arabicPeriod"/>
            </a:pPr>
            <a:r>
              <a:rPr lang="en-US" dirty="0"/>
              <a:t>Set routes to service names instead of URLs, as Eureka will handle locating available service instances dynamically.</a:t>
            </a:r>
          </a:p>
          <a:p>
            <a:r>
              <a:rPr lang="en-US" b="1" dirty="0"/>
              <a:t>Additional Gateway Pattern Use Cases</a:t>
            </a:r>
          </a:p>
          <a:p>
            <a:pPr>
              <a:buFont typeface="+mj-lt"/>
              <a:buAutoNum type="arabicPeriod"/>
            </a:pPr>
            <a:r>
              <a:rPr lang="en-US" b="1" dirty="0"/>
              <a:t>Rate Limiting</a:t>
            </a:r>
            <a:r>
              <a:rPr lang="en-US" dirty="0"/>
              <a:t>: Limit the number of requests a client can make to avoid overloading services.</a:t>
            </a:r>
          </a:p>
          <a:p>
            <a:pPr>
              <a:buFont typeface="+mj-lt"/>
              <a:buAutoNum type="arabicPeriod"/>
            </a:pPr>
            <a:r>
              <a:rPr lang="en-US" b="1" dirty="0"/>
              <a:t>Security Enforcement</a:t>
            </a:r>
            <a:r>
              <a:rPr lang="en-US" dirty="0"/>
              <a:t>: Integrate with authentication and authorization mechanisms to secure service access.</a:t>
            </a:r>
          </a:p>
          <a:p>
            <a:pPr>
              <a:buFont typeface="+mj-lt"/>
              <a:buAutoNum type="arabicPeriod"/>
            </a:pPr>
            <a:r>
              <a:rPr lang="en-US" b="1" dirty="0"/>
              <a:t>Caching</a:t>
            </a:r>
            <a:r>
              <a:rPr lang="en-US" dirty="0"/>
              <a:t>: Store responses temporarily for repeated requests, reducing load on services.</a:t>
            </a:r>
          </a:p>
          <a:p>
            <a:r>
              <a:rPr lang="en-US" b="1" dirty="0"/>
              <a:t>Benefits of Spring Cloud Gateway over Alternatives</a:t>
            </a:r>
          </a:p>
          <a:p>
            <a:pPr>
              <a:buFont typeface="Arial" panose="020B0604020202020204" pitchFamily="34" charset="0"/>
              <a:buChar char="•"/>
            </a:pPr>
            <a:r>
              <a:rPr lang="en-US" b="1" dirty="0"/>
              <a:t>Reactive Programming</a:t>
            </a:r>
            <a:r>
              <a:rPr lang="en-US" dirty="0"/>
              <a:t>: Spring Cloud Gateway is built on Project Reactor, providing non-blocking, reactive API support.</a:t>
            </a:r>
          </a:p>
          <a:p>
            <a:pPr>
              <a:buFont typeface="Arial" panose="020B0604020202020204" pitchFamily="34" charset="0"/>
              <a:buChar char="•"/>
            </a:pPr>
            <a:r>
              <a:rPr lang="en-US" b="1" dirty="0"/>
              <a:t>Integration with Spring Cloud</a:t>
            </a:r>
            <a:r>
              <a:rPr lang="en-US" dirty="0"/>
              <a:t>: It easily integrates with Spring Cloud components like Eureka, Config Server, and </a:t>
            </a:r>
            <a:r>
              <a:rPr lang="en-US" dirty="0" err="1"/>
              <a:t>Hystrix</a:t>
            </a:r>
            <a:r>
              <a:rPr lang="en-US" dirty="0"/>
              <a:t>.</a:t>
            </a:r>
          </a:p>
          <a:p>
            <a:pPr>
              <a:buFont typeface="Arial" panose="020B0604020202020204" pitchFamily="34" charset="0"/>
              <a:buChar char="•"/>
            </a:pPr>
            <a:r>
              <a:rPr lang="en-US" b="1" dirty="0"/>
              <a:t>Flexible Routing and Filtering</a:t>
            </a:r>
            <a:r>
              <a:rPr lang="en-US" dirty="0"/>
              <a:t>: Provides extensive routing options and powerful filtering capabilities.</a:t>
            </a:r>
          </a:p>
          <a:p>
            <a:r>
              <a:rPr lang="en-US" b="1" dirty="0"/>
              <a:t>Summary</a:t>
            </a:r>
          </a:p>
          <a:p>
            <a:r>
              <a:rPr lang="en-US" dirty="0"/>
              <a:t>The Gateway Pattern in Spring, implemented via </a:t>
            </a:r>
            <a:r>
              <a:rPr lang="en-US" b="1" dirty="0"/>
              <a:t>Spring Cloud Gateway</a:t>
            </a:r>
            <a:r>
              <a:rPr lang="en-US" dirty="0"/>
              <a:t>, is crucial for managing traffic in microservices architectures. By centralizing access, handling routing, applying filters, and integrating with other Spring Cloud tools, the gateway makes the system more secure, maintainable, and resilient.</a:t>
            </a:r>
          </a:p>
          <a:p>
            <a:r>
              <a:rPr lang="en-US" dirty="0"/>
              <a:t>4o</a:t>
            </a:r>
          </a:p>
        </p:txBody>
      </p:sp>
      <p:sp>
        <p:nvSpPr>
          <p:cNvPr id="4" name="Slide Number Placeholder 3">
            <a:extLst>
              <a:ext uri="{FF2B5EF4-FFF2-40B4-BE49-F238E27FC236}">
                <a16:creationId xmlns:a16="http://schemas.microsoft.com/office/drawing/2014/main" id="{758AA28A-0F61-C3CE-9CB1-96A2C574ABD9}"/>
              </a:ext>
            </a:extLst>
          </p:cNvPr>
          <p:cNvSpPr>
            <a:spLocks noGrp="1"/>
          </p:cNvSpPr>
          <p:nvPr>
            <p:ph type="sldNum" sz="quarter" idx="5"/>
          </p:nvPr>
        </p:nvSpPr>
        <p:spPr/>
        <p:txBody>
          <a:bodyPr/>
          <a:lstStyle/>
          <a:p>
            <a:fld id="{0AC900C1-7326-4B4D-9C4E-22E7230B62CC}" type="slidenum">
              <a:rPr lang="en-US" smtClean="0"/>
              <a:t>142</a:t>
            </a:fld>
            <a:endParaRPr lang="en-US"/>
          </a:p>
        </p:txBody>
      </p:sp>
    </p:spTree>
    <p:extLst>
      <p:ext uri="{BB962C8B-B14F-4D97-AF65-F5344CB8AC3E}">
        <p14:creationId xmlns:p14="http://schemas.microsoft.com/office/powerpoint/2010/main" val="940452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66C58-F9AF-D947-BBE0-26338BA6DE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82B4B-EDF5-7616-9682-E8424B8C3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FCF11-3B44-EC88-4CDD-B568CCCD4D6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BE9CD5D-BD5C-1568-7E7D-B738631CF814}"/>
              </a:ext>
            </a:extLst>
          </p:cNvPr>
          <p:cNvSpPr>
            <a:spLocks noGrp="1"/>
          </p:cNvSpPr>
          <p:nvPr>
            <p:ph type="sldNum" sz="quarter" idx="5"/>
          </p:nvPr>
        </p:nvSpPr>
        <p:spPr/>
        <p:txBody>
          <a:bodyPr/>
          <a:lstStyle/>
          <a:p>
            <a:fld id="{0AC900C1-7326-4B4D-9C4E-22E7230B62CC}" type="slidenum">
              <a:rPr lang="en-US" smtClean="0"/>
              <a:t>34</a:t>
            </a:fld>
            <a:endParaRPr lang="en-US"/>
          </a:p>
        </p:txBody>
      </p:sp>
    </p:spTree>
    <p:extLst>
      <p:ext uri="{BB962C8B-B14F-4D97-AF65-F5344CB8AC3E}">
        <p14:creationId xmlns:p14="http://schemas.microsoft.com/office/powerpoint/2010/main" val="408028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56A51-E941-711C-404B-1DC544125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777583-E0FF-13B1-45FB-32FA27866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CD83B-E34F-C96D-CC7C-23DCBE8123A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F4D42D-4625-72F1-8200-B65471339113}"/>
              </a:ext>
            </a:extLst>
          </p:cNvPr>
          <p:cNvSpPr>
            <a:spLocks noGrp="1"/>
          </p:cNvSpPr>
          <p:nvPr>
            <p:ph type="sldNum" sz="quarter" idx="5"/>
          </p:nvPr>
        </p:nvSpPr>
        <p:spPr/>
        <p:txBody>
          <a:bodyPr/>
          <a:lstStyle/>
          <a:p>
            <a:fld id="{0AC900C1-7326-4B4D-9C4E-22E7230B62CC}" type="slidenum">
              <a:rPr lang="en-US" smtClean="0"/>
              <a:t>36</a:t>
            </a:fld>
            <a:endParaRPr lang="en-US"/>
          </a:p>
        </p:txBody>
      </p:sp>
    </p:spTree>
    <p:extLst>
      <p:ext uri="{BB962C8B-B14F-4D97-AF65-F5344CB8AC3E}">
        <p14:creationId xmlns:p14="http://schemas.microsoft.com/office/powerpoint/2010/main" val="2362561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9904F-A4AF-50FF-61A4-A9FC769331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74C46-C996-BBF8-1CB9-B897CD8ACB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A13E5-3B4F-EBA9-C30C-40A86F21307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9BF04E0-E946-970E-7694-98609B2F2046}"/>
              </a:ext>
            </a:extLst>
          </p:cNvPr>
          <p:cNvSpPr>
            <a:spLocks noGrp="1"/>
          </p:cNvSpPr>
          <p:nvPr>
            <p:ph type="sldNum" sz="quarter" idx="5"/>
          </p:nvPr>
        </p:nvSpPr>
        <p:spPr/>
        <p:txBody>
          <a:bodyPr/>
          <a:lstStyle/>
          <a:p>
            <a:fld id="{0AC900C1-7326-4B4D-9C4E-22E7230B62CC}" type="slidenum">
              <a:rPr lang="en-US" smtClean="0"/>
              <a:t>37</a:t>
            </a:fld>
            <a:endParaRPr lang="en-US"/>
          </a:p>
        </p:txBody>
      </p:sp>
    </p:spTree>
    <p:extLst>
      <p:ext uri="{BB962C8B-B14F-4D97-AF65-F5344CB8AC3E}">
        <p14:creationId xmlns:p14="http://schemas.microsoft.com/office/powerpoint/2010/main" val="873821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F8B52-C9BC-9574-7BCE-A855FBEE9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B438EE-A5F2-5EF3-C318-536DD088EE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2ABB3-FF9D-026F-F66D-26170F1336B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2908803-DAA9-E729-60FE-37CFBD404A7F}"/>
              </a:ext>
            </a:extLst>
          </p:cNvPr>
          <p:cNvSpPr>
            <a:spLocks noGrp="1"/>
          </p:cNvSpPr>
          <p:nvPr>
            <p:ph type="sldNum" sz="quarter" idx="5"/>
          </p:nvPr>
        </p:nvSpPr>
        <p:spPr/>
        <p:txBody>
          <a:bodyPr/>
          <a:lstStyle/>
          <a:p>
            <a:fld id="{0AC900C1-7326-4B4D-9C4E-22E7230B62CC}" type="slidenum">
              <a:rPr lang="en-US" smtClean="0"/>
              <a:t>38</a:t>
            </a:fld>
            <a:endParaRPr lang="en-US"/>
          </a:p>
        </p:txBody>
      </p:sp>
    </p:spTree>
    <p:extLst>
      <p:ext uri="{BB962C8B-B14F-4D97-AF65-F5344CB8AC3E}">
        <p14:creationId xmlns:p14="http://schemas.microsoft.com/office/powerpoint/2010/main" val="134715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852A1-58B1-C8EF-3DF5-2402A4B35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D4DF31-566C-890E-7860-898C1C78F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7B1C27-7F6C-36DF-7AE0-677504C9CA2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B1B4940-C02C-3CB7-E203-1C930229F84C}"/>
              </a:ext>
            </a:extLst>
          </p:cNvPr>
          <p:cNvSpPr>
            <a:spLocks noGrp="1"/>
          </p:cNvSpPr>
          <p:nvPr>
            <p:ph type="sldNum" sz="quarter" idx="5"/>
          </p:nvPr>
        </p:nvSpPr>
        <p:spPr/>
        <p:txBody>
          <a:bodyPr/>
          <a:lstStyle/>
          <a:p>
            <a:fld id="{0AC900C1-7326-4B4D-9C4E-22E7230B62CC}" type="slidenum">
              <a:rPr lang="en-US" smtClean="0"/>
              <a:t>40</a:t>
            </a:fld>
            <a:endParaRPr lang="en-US"/>
          </a:p>
        </p:txBody>
      </p:sp>
    </p:spTree>
    <p:extLst>
      <p:ext uri="{BB962C8B-B14F-4D97-AF65-F5344CB8AC3E}">
        <p14:creationId xmlns:p14="http://schemas.microsoft.com/office/powerpoint/2010/main" val="78879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54899-B803-9363-F1AA-26F4070E8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A9EF13-8AC6-DCBD-BF70-8FF5CF868F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CB7F14-7663-047B-309B-93BC21D3B66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7189606-4B5B-8208-AC91-25B3FACB2902}"/>
              </a:ext>
            </a:extLst>
          </p:cNvPr>
          <p:cNvSpPr>
            <a:spLocks noGrp="1"/>
          </p:cNvSpPr>
          <p:nvPr>
            <p:ph type="sldNum" sz="quarter" idx="5"/>
          </p:nvPr>
        </p:nvSpPr>
        <p:spPr/>
        <p:txBody>
          <a:bodyPr/>
          <a:lstStyle/>
          <a:p>
            <a:fld id="{0AC900C1-7326-4B4D-9C4E-22E7230B62CC}" type="slidenum">
              <a:rPr lang="en-US" smtClean="0"/>
              <a:t>41</a:t>
            </a:fld>
            <a:endParaRPr lang="en-US"/>
          </a:p>
        </p:txBody>
      </p:sp>
    </p:spTree>
    <p:extLst>
      <p:ext uri="{BB962C8B-B14F-4D97-AF65-F5344CB8AC3E}">
        <p14:creationId xmlns:p14="http://schemas.microsoft.com/office/powerpoint/2010/main" val="2940059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BE569-748A-E604-BD5E-991EFD157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2994D-4B39-0A37-BA3C-6DA64ED29B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6013F-EF61-96CD-0343-57601400289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8DAB44D-961D-C2CE-576C-FFD5A9666646}"/>
              </a:ext>
            </a:extLst>
          </p:cNvPr>
          <p:cNvSpPr>
            <a:spLocks noGrp="1"/>
          </p:cNvSpPr>
          <p:nvPr>
            <p:ph type="sldNum" sz="quarter" idx="5"/>
          </p:nvPr>
        </p:nvSpPr>
        <p:spPr/>
        <p:txBody>
          <a:bodyPr/>
          <a:lstStyle/>
          <a:p>
            <a:fld id="{0AC900C1-7326-4B4D-9C4E-22E7230B62CC}" type="slidenum">
              <a:rPr lang="en-US" smtClean="0"/>
              <a:t>42</a:t>
            </a:fld>
            <a:endParaRPr lang="en-US"/>
          </a:p>
        </p:txBody>
      </p:sp>
    </p:spTree>
    <p:extLst>
      <p:ext uri="{BB962C8B-B14F-4D97-AF65-F5344CB8AC3E}">
        <p14:creationId xmlns:p14="http://schemas.microsoft.com/office/powerpoint/2010/main" val="2194569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A8007-E69B-8F79-908E-82D7243B2E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8CA45-07EB-156C-376A-2DEE7F4F78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96A28-8791-30A5-3463-2920D887621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FCBFF48-986E-5808-5533-37496CBBD8B8}"/>
              </a:ext>
            </a:extLst>
          </p:cNvPr>
          <p:cNvSpPr>
            <a:spLocks noGrp="1"/>
          </p:cNvSpPr>
          <p:nvPr>
            <p:ph type="sldNum" sz="quarter" idx="5"/>
          </p:nvPr>
        </p:nvSpPr>
        <p:spPr/>
        <p:txBody>
          <a:bodyPr/>
          <a:lstStyle/>
          <a:p>
            <a:fld id="{0AC900C1-7326-4B4D-9C4E-22E7230B62CC}" type="slidenum">
              <a:rPr lang="en-US" smtClean="0"/>
              <a:t>44</a:t>
            </a:fld>
            <a:endParaRPr lang="en-US"/>
          </a:p>
        </p:txBody>
      </p:sp>
    </p:spTree>
    <p:extLst>
      <p:ext uri="{BB962C8B-B14F-4D97-AF65-F5344CB8AC3E}">
        <p14:creationId xmlns:p14="http://schemas.microsoft.com/office/powerpoint/2010/main" val="744452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5D189-AA78-0988-169A-9D5145B52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B36B4-5DE6-7874-3DE2-66A07D67E5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4416D-BA1F-1021-6D1F-683338C73E0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978E333-622E-1E6A-DBAA-0F8930E0DC63}"/>
              </a:ext>
            </a:extLst>
          </p:cNvPr>
          <p:cNvSpPr>
            <a:spLocks noGrp="1"/>
          </p:cNvSpPr>
          <p:nvPr>
            <p:ph type="sldNum" sz="quarter" idx="5"/>
          </p:nvPr>
        </p:nvSpPr>
        <p:spPr/>
        <p:txBody>
          <a:bodyPr/>
          <a:lstStyle/>
          <a:p>
            <a:fld id="{0AC900C1-7326-4B4D-9C4E-22E7230B62CC}" type="slidenum">
              <a:rPr lang="en-US" smtClean="0"/>
              <a:t>45</a:t>
            </a:fld>
            <a:endParaRPr lang="en-US"/>
          </a:p>
        </p:txBody>
      </p:sp>
    </p:spTree>
    <p:extLst>
      <p:ext uri="{BB962C8B-B14F-4D97-AF65-F5344CB8AC3E}">
        <p14:creationId xmlns:p14="http://schemas.microsoft.com/office/powerpoint/2010/main" val="146226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a:t>
            </a:fld>
            <a:endParaRPr lang="en-US" dirty="0"/>
          </a:p>
        </p:txBody>
      </p:sp>
    </p:spTree>
    <p:extLst>
      <p:ext uri="{BB962C8B-B14F-4D97-AF65-F5344CB8AC3E}">
        <p14:creationId xmlns:p14="http://schemas.microsoft.com/office/powerpoint/2010/main" val="3472598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1DB39-F686-E929-708D-F44BB9C05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DAF71D-0DF0-CF5A-B3CD-3754E803D7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7C595-FAAA-5F97-B0B2-41F4CDF8964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CA79657-0554-C32D-E3E3-1CCE8B3886FE}"/>
              </a:ext>
            </a:extLst>
          </p:cNvPr>
          <p:cNvSpPr>
            <a:spLocks noGrp="1"/>
          </p:cNvSpPr>
          <p:nvPr>
            <p:ph type="sldNum" sz="quarter" idx="5"/>
          </p:nvPr>
        </p:nvSpPr>
        <p:spPr/>
        <p:txBody>
          <a:bodyPr/>
          <a:lstStyle/>
          <a:p>
            <a:fld id="{0AC900C1-7326-4B4D-9C4E-22E7230B62CC}" type="slidenum">
              <a:rPr lang="en-US" smtClean="0"/>
              <a:t>46</a:t>
            </a:fld>
            <a:endParaRPr lang="en-US"/>
          </a:p>
        </p:txBody>
      </p:sp>
    </p:spTree>
    <p:extLst>
      <p:ext uri="{BB962C8B-B14F-4D97-AF65-F5344CB8AC3E}">
        <p14:creationId xmlns:p14="http://schemas.microsoft.com/office/powerpoint/2010/main" val="4161077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D8EE6-E112-F348-97F7-35DC74B06E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085FB-1674-BB4F-F885-8B16F676E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84BBC-C5BF-A2AE-5BB9-C3234710874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88EE1CF-6E36-E706-72BD-FF95B5F8253F}"/>
              </a:ext>
            </a:extLst>
          </p:cNvPr>
          <p:cNvSpPr>
            <a:spLocks noGrp="1"/>
          </p:cNvSpPr>
          <p:nvPr>
            <p:ph type="sldNum" sz="quarter" idx="5"/>
          </p:nvPr>
        </p:nvSpPr>
        <p:spPr/>
        <p:txBody>
          <a:bodyPr/>
          <a:lstStyle/>
          <a:p>
            <a:fld id="{0AC900C1-7326-4B4D-9C4E-22E7230B62CC}" type="slidenum">
              <a:rPr lang="en-US" smtClean="0"/>
              <a:t>47</a:t>
            </a:fld>
            <a:endParaRPr lang="en-US"/>
          </a:p>
        </p:txBody>
      </p:sp>
    </p:spTree>
    <p:extLst>
      <p:ext uri="{BB962C8B-B14F-4D97-AF65-F5344CB8AC3E}">
        <p14:creationId xmlns:p14="http://schemas.microsoft.com/office/powerpoint/2010/main" val="3967221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4A367-B01E-5940-ED6B-5F98CEA3D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66EC0-F3C5-FDE1-7091-1C94F9A40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2ECCD-AF8F-269A-3185-BA019D7E56F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3B0B519-0775-9255-CA52-BF8D65A36274}"/>
              </a:ext>
            </a:extLst>
          </p:cNvPr>
          <p:cNvSpPr>
            <a:spLocks noGrp="1"/>
          </p:cNvSpPr>
          <p:nvPr>
            <p:ph type="sldNum" sz="quarter" idx="5"/>
          </p:nvPr>
        </p:nvSpPr>
        <p:spPr/>
        <p:txBody>
          <a:bodyPr/>
          <a:lstStyle/>
          <a:p>
            <a:fld id="{0AC900C1-7326-4B4D-9C4E-22E7230B62CC}" type="slidenum">
              <a:rPr lang="en-US" smtClean="0"/>
              <a:t>48</a:t>
            </a:fld>
            <a:endParaRPr lang="en-US"/>
          </a:p>
        </p:txBody>
      </p:sp>
    </p:spTree>
    <p:extLst>
      <p:ext uri="{BB962C8B-B14F-4D97-AF65-F5344CB8AC3E}">
        <p14:creationId xmlns:p14="http://schemas.microsoft.com/office/powerpoint/2010/main" val="3895713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D8961-AC48-4297-EFD4-0A782C022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CE4DF-4C44-4D33-1C71-6021A448C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69A7F-98CB-3EDB-96E1-32E64B40311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0F6AB2B-7BA1-6BDA-CB94-FD60F81EB11B}"/>
              </a:ext>
            </a:extLst>
          </p:cNvPr>
          <p:cNvSpPr>
            <a:spLocks noGrp="1"/>
          </p:cNvSpPr>
          <p:nvPr>
            <p:ph type="sldNum" sz="quarter" idx="5"/>
          </p:nvPr>
        </p:nvSpPr>
        <p:spPr/>
        <p:txBody>
          <a:bodyPr/>
          <a:lstStyle/>
          <a:p>
            <a:fld id="{0AC900C1-7326-4B4D-9C4E-22E7230B62CC}" type="slidenum">
              <a:rPr lang="en-US" smtClean="0"/>
              <a:t>50</a:t>
            </a:fld>
            <a:endParaRPr lang="en-US"/>
          </a:p>
        </p:txBody>
      </p:sp>
    </p:spTree>
    <p:extLst>
      <p:ext uri="{BB962C8B-B14F-4D97-AF65-F5344CB8AC3E}">
        <p14:creationId xmlns:p14="http://schemas.microsoft.com/office/powerpoint/2010/main" val="2142240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EF02D-0A1E-7768-5B7D-749455786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161ED-C253-945B-B62C-4FD224434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6491B-54D0-3F19-D057-7A81306CBEA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60B9E86-2DDF-4394-6C3C-587A44C5AFB2}"/>
              </a:ext>
            </a:extLst>
          </p:cNvPr>
          <p:cNvSpPr>
            <a:spLocks noGrp="1"/>
          </p:cNvSpPr>
          <p:nvPr>
            <p:ph type="sldNum" sz="quarter" idx="5"/>
          </p:nvPr>
        </p:nvSpPr>
        <p:spPr/>
        <p:txBody>
          <a:bodyPr/>
          <a:lstStyle/>
          <a:p>
            <a:fld id="{0AC900C1-7326-4B4D-9C4E-22E7230B62CC}" type="slidenum">
              <a:rPr lang="en-US" smtClean="0"/>
              <a:t>52</a:t>
            </a:fld>
            <a:endParaRPr lang="en-US" dirty="0"/>
          </a:p>
        </p:txBody>
      </p:sp>
    </p:spTree>
    <p:extLst>
      <p:ext uri="{BB962C8B-B14F-4D97-AF65-F5344CB8AC3E}">
        <p14:creationId xmlns:p14="http://schemas.microsoft.com/office/powerpoint/2010/main" val="341674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F487E-CD4A-90E1-CAFA-04AB59B14C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F19C6B-9A43-49D6-2E54-B6E56D09E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9ED59-2C4A-B5D6-DF71-048A03AF6F6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D0F4542-2D22-2124-47AD-DB49C5CE4E75}"/>
              </a:ext>
            </a:extLst>
          </p:cNvPr>
          <p:cNvSpPr>
            <a:spLocks noGrp="1"/>
          </p:cNvSpPr>
          <p:nvPr>
            <p:ph type="sldNum" sz="quarter" idx="5"/>
          </p:nvPr>
        </p:nvSpPr>
        <p:spPr/>
        <p:txBody>
          <a:bodyPr/>
          <a:lstStyle/>
          <a:p>
            <a:fld id="{0AC900C1-7326-4B4D-9C4E-22E7230B62CC}" type="slidenum">
              <a:rPr lang="en-US" smtClean="0"/>
              <a:t>53</a:t>
            </a:fld>
            <a:endParaRPr lang="en-US" dirty="0"/>
          </a:p>
        </p:txBody>
      </p:sp>
    </p:spTree>
    <p:extLst>
      <p:ext uri="{BB962C8B-B14F-4D97-AF65-F5344CB8AC3E}">
        <p14:creationId xmlns:p14="http://schemas.microsoft.com/office/powerpoint/2010/main" val="499169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7FAEF-E095-4792-B6A2-FB177965C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5A2BA-36AF-0F37-640E-F1FF9A963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631E7-36B3-DA57-421C-C992C2C60E5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5D25D58-3A71-AA2D-51FF-C1C18947467A}"/>
              </a:ext>
            </a:extLst>
          </p:cNvPr>
          <p:cNvSpPr>
            <a:spLocks noGrp="1"/>
          </p:cNvSpPr>
          <p:nvPr>
            <p:ph type="sldNum" sz="quarter" idx="5"/>
          </p:nvPr>
        </p:nvSpPr>
        <p:spPr/>
        <p:txBody>
          <a:bodyPr/>
          <a:lstStyle/>
          <a:p>
            <a:fld id="{0AC900C1-7326-4B4D-9C4E-22E7230B62CC}" type="slidenum">
              <a:rPr lang="en-US" smtClean="0"/>
              <a:t>55</a:t>
            </a:fld>
            <a:endParaRPr lang="en-US"/>
          </a:p>
        </p:txBody>
      </p:sp>
    </p:spTree>
    <p:extLst>
      <p:ext uri="{BB962C8B-B14F-4D97-AF65-F5344CB8AC3E}">
        <p14:creationId xmlns:p14="http://schemas.microsoft.com/office/powerpoint/2010/main" val="1076901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DBA97-D146-5A26-59CD-2D0E2C0EA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B7B827-C0C7-451B-F554-49C6B3E270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C43C-56F5-D024-ACF8-CC0DECE899D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E157419-829B-4E92-8783-F3F5275D1808}"/>
              </a:ext>
            </a:extLst>
          </p:cNvPr>
          <p:cNvSpPr>
            <a:spLocks noGrp="1"/>
          </p:cNvSpPr>
          <p:nvPr>
            <p:ph type="sldNum" sz="quarter" idx="5"/>
          </p:nvPr>
        </p:nvSpPr>
        <p:spPr/>
        <p:txBody>
          <a:bodyPr/>
          <a:lstStyle/>
          <a:p>
            <a:fld id="{0AC900C1-7326-4B4D-9C4E-22E7230B62CC}" type="slidenum">
              <a:rPr lang="en-US" smtClean="0"/>
              <a:t>56</a:t>
            </a:fld>
            <a:endParaRPr lang="en-US" dirty="0"/>
          </a:p>
        </p:txBody>
      </p:sp>
    </p:spTree>
    <p:extLst>
      <p:ext uri="{BB962C8B-B14F-4D97-AF65-F5344CB8AC3E}">
        <p14:creationId xmlns:p14="http://schemas.microsoft.com/office/powerpoint/2010/main" val="3405667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7CB27-C09E-6611-649F-68C45643A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EBCC1-B964-4C9C-3501-445FFF124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C943DF-3816-476C-F8E0-5038EEBA1FF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D9431BA-56D3-C45C-F5B6-FF36650C6933}"/>
              </a:ext>
            </a:extLst>
          </p:cNvPr>
          <p:cNvSpPr>
            <a:spLocks noGrp="1"/>
          </p:cNvSpPr>
          <p:nvPr>
            <p:ph type="sldNum" sz="quarter" idx="5"/>
          </p:nvPr>
        </p:nvSpPr>
        <p:spPr/>
        <p:txBody>
          <a:bodyPr/>
          <a:lstStyle/>
          <a:p>
            <a:fld id="{0AC900C1-7326-4B4D-9C4E-22E7230B62CC}" type="slidenum">
              <a:rPr lang="en-US" smtClean="0"/>
              <a:t>57</a:t>
            </a:fld>
            <a:endParaRPr lang="en-US" dirty="0"/>
          </a:p>
        </p:txBody>
      </p:sp>
    </p:spTree>
    <p:extLst>
      <p:ext uri="{BB962C8B-B14F-4D97-AF65-F5344CB8AC3E}">
        <p14:creationId xmlns:p14="http://schemas.microsoft.com/office/powerpoint/2010/main" val="3026777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7077A-9051-D86F-C3E5-D8388EEA97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2900F9-400B-1931-9D1D-10CDFEC86D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B06B8-F31E-E45F-856E-5DAE2562330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6343EE3-E38F-8A9B-3BE8-9C7DA6CF02E3}"/>
              </a:ext>
            </a:extLst>
          </p:cNvPr>
          <p:cNvSpPr>
            <a:spLocks noGrp="1"/>
          </p:cNvSpPr>
          <p:nvPr>
            <p:ph type="sldNum" sz="quarter" idx="5"/>
          </p:nvPr>
        </p:nvSpPr>
        <p:spPr/>
        <p:txBody>
          <a:bodyPr/>
          <a:lstStyle/>
          <a:p>
            <a:fld id="{0AC900C1-7326-4B4D-9C4E-22E7230B62CC}" type="slidenum">
              <a:rPr lang="en-US" smtClean="0"/>
              <a:t>59</a:t>
            </a:fld>
            <a:endParaRPr lang="en-US" dirty="0"/>
          </a:p>
        </p:txBody>
      </p:sp>
    </p:spTree>
    <p:extLst>
      <p:ext uri="{BB962C8B-B14F-4D97-AF65-F5344CB8AC3E}">
        <p14:creationId xmlns:p14="http://schemas.microsoft.com/office/powerpoint/2010/main" val="199472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a:t>
            </a:fld>
            <a:endParaRPr lang="en-US"/>
          </a:p>
        </p:txBody>
      </p:sp>
    </p:spTree>
    <p:extLst>
      <p:ext uri="{BB962C8B-B14F-4D97-AF65-F5344CB8AC3E}">
        <p14:creationId xmlns:p14="http://schemas.microsoft.com/office/powerpoint/2010/main" val="1344911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94029-77CF-3698-8F52-60A1FF6F8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E2B80B-DFB4-07D4-7015-03D27BFF6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61B6C8-5CDA-E841-AE62-989D7B6AA55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0E71BDE-8CD3-6D17-868D-7F3D97DE551C}"/>
              </a:ext>
            </a:extLst>
          </p:cNvPr>
          <p:cNvSpPr>
            <a:spLocks noGrp="1"/>
          </p:cNvSpPr>
          <p:nvPr>
            <p:ph type="sldNum" sz="quarter" idx="5"/>
          </p:nvPr>
        </p:nvSpPr>
        <p:spPr/>
        <p:txBody>
          <a:bodyPr/>
          <a:lstStyle/>
          <a:p>
            <a:fld id="{0AC900C1-7326-4B4D-9C4E-22E7230B62CC}" type="slidenum">
              <a:rPr lang="en-US" smtClean="0"/>
              <a:t>60</a:t>
            </a:fld>
            <a:endParaRPr lang="en-US" dirty="0"/>
          </a:p>
        </p:txBody>
      </p:sp>
    </p:spTree>
    <p:extLst>
      <p:ext uri="{BB962C8B-B14F-4D97-AF65-F5344CB8AC3E}">
        <p14:creationId xmlns:p14="http://schemas.microsoft.com/office/powerpoint/2010/main" val="3502476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12C6E-F934-51B4-1BC1-A58F7E851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E5AC5-E86C-10FF-234C-8B002A07A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6A8AC-260D-8CFC-81F6-70D9639CF88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0A5A67F-88A5-2A1B-57A7-3F64D19159F8}"/>
              </a:ext>
            </a:extLst>
          </p:cNvPr>
          <p:cNvSpPr>
            <a:spLocks noGrp="1"/>
          </p:cNvSpPr>
          <p:nvPr>
            <p:ph type="sldNum" sz="quarter" idx="5"/>
          </p:nvPr>
        </p:nvSpPr>
        <p:spPr/>
        <p:txBody>
          <a:bodyPr/>
          <a:lstStyle/>
          <a:p>
            <a:fld id="{0AC900C1-7326-4B4D-9C4E-22E7230B62CC}" type="slidenum">
              <a:rPr lang="en-US" smtClean="0"/>
              <a:t>62</a:t>
            </a:fld>
            <a:endParaRPr lang="en-US"/>
          </a:p>
        </p:txBody>
      </p:sp>
    </p:spTree>
    <p:extLst>
      <p:ext uri="{BB962C8B-B14F-4D97-AF65-F5344CB8AC3E}">
        <p14:creationId xmlns:p14="http://schemas.microsoft.com/office/powerpoint/2010/main" val="1714448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7E31C-BCC9-720E-EB0B-EADA99D07C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E72E11-A4A8-F877-8DCB-11C134400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74F43-DF36-77A5-F6C9-AD665D94AE8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762281A-3146-FB6B-C371-E5AF45F859B7}"/>
              </a:ext>
            </a:extLst>
          </p:cNvPr>
          <p:cNvSpPr>
            <a:spLocks noGrp="1"/>
          </p:cNvSpPr>
          <p:nvPr>
            <p:ph type="sldNum" sz="quarter" idx="5"/>
          </p:nvPr>
        </p:nvSpPr>
        <p:spPr/>
        <p:txBody>
          <a:bodyPr/>
          <a:lstStyle/>
          <a:p>
            <a:fld id="{0AC900C1-7326-4B4D-9C4E-22E7230B62CC}" type="slidenum">
              <a:rPr lang="en-US" smtClean="0"/>
              <a:t>63</a:t>
            </a:fld>
            <a:endParaRPr lang="en-US" dirty="0"/>
          </a:p>
        </p:txBody>
      </p:sp>
    </p:spTree>
    <p:extLst>
      <p:ext uri="{BB962C8B-B14F-4D97-AF65-F5344CB8AC3E}">
        <p14:creationId xmlns:p14="http://schemas.microsoft.com/office/powerpoint/2010/main" val="3308357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D591A-F500-605F-8E3E-A600CC33B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00337-E67F-D472-E17D-B8BD7F797A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3750B9-93ED-F2B6-DBFC-62A74CE02E6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3134597-CAEE-AAFD-6D83-6538D666D339}"/>
              </a:ext>
            </a:extLst>
          </p:cNvPr>
          <p:cNvSpPr>
            <a:spLocks noGrp="1"/>
          </p:cNvSpPr>
          <p:nvPr>
            <p:ph type="sldNum" sz="quarter" idx="5"/>
          </p:nvPr>
        </p:nvSpPr>
        <p:spPr/>
        <p:txBody>
          <a:bodyPr/>
          <a:lstStyle/>
          <a:p>
            <a:fld id="{0AC900C1-7326-4B4D-9C4E-22E7230B62CC}" type="slidenum">
              <a:rPr lang="en-US" smtClean="0"/>
              <a:t>64</a:t>
            </a:fld>
            <a:endParaRPr lang="en-US" dirty="0"/>
          </a:p>
        </p:txBody>
      </p:sp>
    </p:spTree>
    <p:extLst>
      <p:ext uri="{BB962C8B-B14F-4D97-AF65-F5344CB8AC3E}">
        <p14:creationId xmlns:p14="http://schemas.microsoft.com/office/powerpoint/2010/main" val="4198936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4E66C-D95A-2A29-5529-19BD6185B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9C032-902A-7419-5534-DF7528D81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E0E45-8EF1-36D5-A321-5C7996109B7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F57FD30-8F48-65AB-2625-1ABA5D93ED26}"/>
              </a:ext>
            </a:extLst>
          </p:cNvPr>
          <p:cNvSpPr>
            <a:spLocks noGrp="1"/>
          </p:cNvSpPr>
          <p:nvPr>
            <p:ph type="sldNum" sz="quarter" idx="5"/>
          </p:nvPr>
        </p:nvSpPr>
        <p:spPr/>
        <p:txBody>
          <a:bodyPr/>
          <a:lstStyle/>
          <a:p>
            <a:fld id="{0AC900C1-7326-4B4D-9C4E-22E7230B62CC}" type="slidenum">
              <a:rPr lang="en-US" smtClean="0"/>
              <a:t>66</a:t>
            </a:fld>
            <a:endParaRPr lang="en-US" dirty="0"/>
          </a:p>
        </p:txBody>
      </p:sp>
    </p:spTree>
    <p:extLst>
      <p:ext uri="{BB962C8B-B14F-4D97-AF65-F5344CB8AC3E}">
        <p14:creationId xmlns:p14="http://schemas.microsoft.com/office/powerpoint/2010/main" val="1414047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2CE36-CF1E-5218-B627-EA791F940F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D0BD13-E239-0FFA-C9BD-3E2FCB83E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31EF0D-C5D6-7274-97DB-1CDA6FC7091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37CEBD3-9836-671B-88E3-70F6ADF58737}"/>
              </a:ext>
            </a:extLst>
          </p:cNvPr>
          <p:cNvSpPr>
            <a:spLocks noGrp="1"/>
          </p:cNvSpPr>
          <p:nvPr>
            <p:ph type="sldNum" sz="quarter" idx="5"/>
          </p:nvPr>
        </p:nvSpPr>
        <p:spPr/>
        <p:txBody>
          <a:bodyPr/>
          <a:lstStyle/>
          <a:p>
            <a:fld id="{0AC900C1-7326-4B4D-9C4E-22E7230B62CC}" type="slidenum">
              <a:rPr lang="en-US" smtClean="0"/>
              <a:t>67</a:t>
            </a:fld>
            <a:endParaRPr lang="en-US" dirty="0"/>
          </a:p>
        </p:txBody>
      </p:sp>
    </p:spTree>
    <p:extLst>
      <p:ext uri="{BB962C8B-B14F-4D97-AF65-F5344CB8AC3E}">
        <p14:creationId xmlns:p14="http://schemas.microsoft.com/office/powerpoint/2010/main" val="1090591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51A8-34EB-4859-72AB-27A7D5343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FEDDD9-3F94-3A9F-2C69-A51914624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4BA1A-84DB-00E7-0509-1475209B85F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946EDD8-C37D-E171-5732-168A7C1BF96A}"/>
              </a:ext>
            </a:extLst>
          </p:cNvPr>
          <p:cNvSpPr>
            <a:spLocks noGrp="1"/>
          </p:cNvSpPr>
          <p:nvPr>
            <p:ph type="sldNum" sz="quarter" idx="5"/>
          </p:nvPr>
        </p:nvSpPr>
        <p:spPr/>
        <p:txBody>
          <a:bodyPr/>
          <a:lstStyle/>
          <a:p>
            <a:fld id="{0AC900C1-7326-4B4D-9C4E-22E7230B62CC}" type="slidenum">
              <a:rPr lang="en-US" smtClean="0"/>
              <a:t>70</a:t>
            </a:fld>
            <a:endParaRPr lang="en-US" dirty="0"/>
          </a:p>
        </p:txBody>
      </p:sp>
    </p:spTree>
    <p:extLst>
      <p:ext uri="{BB962C8B-B14F-4D97-AF65-F5344CB8AC3E}">
        <p14:creationId xmlns:p14="http://schemas.microsoft.com/office/powerpoint/2010/main" val="3564704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EE22D-8587-5014-7EDE-66922A573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96019-8A81-D69D-9317-CBE35934A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33C3F3-8504-0327-35B7-4DB088554B5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18DC76D-3A02-CA80-71CD-4CEA3415988B}"/>
              </a:ext>
            </a:extLst>
          </p:cNvPr>
          <p:cNvSpPr>
            <a:spLocks noGrp="1"/>
          </p:cNvSpPr>
          <p:nvPr>
            <p:ph type="sldNum" sz="quarter" idx="5"/>
          </p:nvPr>
        </p:nvSpPr>
        <p:spPr/>
        <p:txBody>
          <a:bodyPr/>
          <a:lstStyle/>
          <a:p>
            <a:fld id="{0AC900C1-7326-4B4D-9C4E-22E7230B62CC}" type="slidenum">
              <a:rPr lang="en-US" smtClean="0"/>
              <a:t>71</a:t>
            </a:fld>
            <a:endParaRPr lang="en-US" dirty="0"/>
          </a:p>
        </p:txBody>
      </p:sp>
    </p:spTree>
    <p:extLst>
      <p:ext uri="{BB962C8B-B14F-4D97-AF65-F5344CB8AC3E}">
        <p14:creationId xmlns:p14="http://schemas.microsoft.com/office/powerpoint/2010/main" val="3889441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B192B-A90E-C203-3B1D-5BC0E3AF3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FC7573-B69C-98C9-1F80-5A71603339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D02A0-4579-7099-F8FC-60340DDD098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971378F-83FA-43F2-07E0-5D7E6DA0E15B}"/>
              </a:ext>
            </a:extLst>
          </p:cNvPr>
          <p:cNvSpPr>
            <a:spLocks noGrp="1"/>
          </p:cNvSpPr>
          <p:nvPr>
            <p:ph type="sldNum" sz="quarter" idx="5"/>
          </p:nvPr>
        </p:nvSpPr>
        <p:spPr/>
        <p:txBody>
          <a:bodyPr/>
          <a:lstStyle/>
          <a:p>
            <a:fld id="{0AC900C1-7326-4B4D-9C4E-22E7230B62CC}" type="slidenum">
              <a:rPr lang="en-US" smtClean="0"/>
              <a:t>72</a:t>
            </a:fld>
            <a:endParaRPr lang="en-US" dirty="0"/>
          </a:p>
        </p:txBody>
      </p:sp>
    </p:spTree>
    <p:extLst>
      <p:ext uri="{BB962C8B-B14F-4D97-AF65-F5344CB8AC3E}">
        <p14:creationId xmlns:p14="http://schemas.microsoft.com/office/powerpoint/2010/main" val="1012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2644C-E093-EF7C-C257-7854D20FA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FD57E9-CEB5-B61E-2072-CC56280BD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333A1B-AB20-2065-CE03-04617B0512F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3831C98-5F67-BE81-4EC0-7346D6DFAE3F}"/>
              </a:ext>
            </a:extLst>
          </p:cNvPr>
          <p:cNvSpPr>
            <a:spLocks noGrp="1"/>
          </p:cNvSpPr>
          <p:nvPr>
            <p:ph type="sldNum" sz="quarter" idx="5"/>
          </p:nvPr>
        </p:nvSpPr>
        <p:spPr/>
        <p:txBody>
          <a:bodyPr/>
          <a:lstStyle/>
          <a:p>
            <a:fld id="{0AC900C1-7326-4B4D-9C4E-22E7230B62CC}" type="slidenum">
              <a:rPr lang="en-US" smtClean="0"/>
              <a:t>73</a:t>
            </a:fld>
            <a:endParaRPr lang="en-US" dirty="0"/>
          </a:p>
        </p:txBody>
      </p:sp>
    </p:spTree>
    <p:extLst>
      <p:ext uri="{BB962C8B-B14F-4D97-AF65-F5344CB8AC3E}">
        <p14:creationId xmlns:p14="http://schemas.microsoft.com/office/powerpoint/2010/main" val="1683518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Common Problems Solved by Design Patterns</a:t>
            </a:r>
            <a:r>
              <a:rPr lang="en-US" dirty="0"/>
              <a:t>:</a:t>
            </a:r>
          </a:p>
          <a:p>
            <a:pPr>
              <a:buFont typeface="+mj-lt"/>
              <a:buAutoNum type="arabicPeriod"/>
            </a:pPr>
            <a:r>
              <a:rPr lang="en-US" b="1" dirty="0"/>
              <a:t>Object Creation Complexity</a:t>
            </a:r>
            <a:r>
              <a:rPr lang="en-US" dirty="0"/>
              <a:t>: Patterns like Singleton, Factory, and Builder manage object creation to avoid issues like resource wastage, redundant instances, and complex object construction.</a:t>
            </a:r>
          </a:p>
          <a:p>
            <a:pPr>
              <a:buFont typeface="+mj-lt"/>
              <a:buAutoNum type="arabicPeriod"/>
            </a:pPr>
            <a:r>
              <a:rPr lang="en-US" b="1" dirty="0"/>
              <a:t>Managing Relationships Between Objects</a:t>
            </a:r>
            <a:r>
              <a:rPr lang="en-US" dirty="0"/>
              <a:t>: Patterns like Observer, Mediator, and Composite help control complex inter-object dependencies and communication, reducing tight coupling and making systems more modular.</a:t>
            </a:r>
          </a:p>
          <a:p>
            <a:pPr>
              <a:buFont typeface="+mj-lt"/>
              <a:buAutoNum type="arabicPeriod"/>
            </a:pPr>
            <a:r>
              <a:rPr lang="en-US" b="1" dirty="0"/>
              <a:t>Efficient Resource Management</a:t>
            </a:r>
            <a:r>
              <a:rPr lang="en-US" dirty="0"/>
              <a:t>: Singleton and Flyweight patterns handle scenarios requiring limited or shared resources, such as database connections or memory-heavy objects.</a:t>
            </a:r>
          </a:p>
          <a:p>
            <a:pPr>
              <a:buFont typeface="+mj-lt"/>
              <a:buAutoNum type="arabicPeriod"/>
            </a:pPr>
            <a:r>
              <a:rPr lang="en-US" b="1" dirty="0"/>
              <a:t>Behavioral Flexibility</a:t>
            </a:r>
            <a:r>
              <a:rPr lang="en-US" dirty="0"/>
              <a:t>: Patterns like Strategy, State, and Command allow objects to change behavior at runtime, making the system adaptable and customizable without modifying existing code.</a:t>
            </a:r>
          </a:p>
          <a:p>
            <a:pPr>
              <a:buFont typeface="+mj-lt"/>
              <a:buAutoNum type="arabicPeriod"/>
            </a:pPr>
            <a:r>
              <a:rPr lang="en-US" b="1" dirty="0"/>
              <a:t>Maintaining Code Consistency and Structure</a:t>
            </a:r>
            <a:r>
              <a:rPr lang="en-US" dirty="0"/>
              <a:t>: MVC (Model-View-Controller), Facade, and Adapter patterns standardize how classes are structured and interact, simplifying the code structure and enabling consistency across the application.</a:t>
            </a:r>
          </a:p>
          <a:p>
            <a:pPr>
              <a:buFont typeface="+mj-lt"/>
              <a:buAutoNum type="arabicPeriod"/>
            </a:pPr>
            <a:r>
              <a:rPr lang="en-US" b="1" dirty="0"/>
              <a:t>Improving Code Extensibility and Modularity</a:t>
            </a:r>
            <a:r>
              <a:rPr lang="en-US" dirty="0"/>
              <a:t>: Decorator, Proxy, and Bridge patterns allow new functionality to be added without altering existing code, enhancing modularity and supporting future extensions.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a:p>
        </p:txBody>
      </p:sp>
    </p:spTree>
    <p:extLst>
      <p:ext uri="{BB962C8B-B14F-4D97-AF65-F5344CB8AC3E}">
        <p14:creationId xmlns:p14="http://schemas.microsoft.com/office/powerpoint/2010/main" val="1635644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62D11-4D78-1B59-DA2C-6B271FAB9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DD113-3450-54FD-6721-2F7579AD4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47D68-4A76-4A50-9C54-A3094A94576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00463F3-47BB-3885-3E41-8DCFD06C4B38}"/>
              </a:ext>
            </a:extLst>
          </p:cNvPr>
          <p:cNvSpPr>
            <a:spLocks noGrp="1"/>
          </p:cNvSpPr>
          <p:nvPr>
            <p:ph type="sldNum" sz="quarter" idx="5"/>
          </p:nvPr>
        </p:nvSpPr>
        <p:spPr/>
        <p:txBody>
          <a:bodyPr/>
          <a:lstStyle/>
          <a:p>
            <a:fld id="{0AC900C1-7326-4B4D-9C4E-22E7230B62CC}" type="slidenum">
              <a:rPr lang="en-US" smtClean="0"/>
              <a:t>75</a:t>
            </a:fld>
            <a:endParaRPr lang="en-US" dirty="0"/>
          </a:p>
        </p:txBody>
      </p:sp>
    </p:spTree>
    <p:extLst>
      <p:ext uri="{BB962C8B-B14F-4D97-AF65-F5344CB8AC3E}">
        <p14:creationId xmlns:p14="http://schemas.microsoft.com/office/powerpoint/2010/main" val="179181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08482-6D31-84F0-1A82-915BA4B6A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9B3B8-0C71-F66C-5609-1DAE102B0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D8E82D-5F0E-9A1E-D0FA-846E3F2E3D5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E362B49-C743-48B5-F2C6-F4A2F59D90C1}"/>
              </a:ext>
            </a:extLst>
          </p:cNvPr>
          <p:cNvSpPr>
            <a:spLocks noGrp="1"/>
          </p:cNvSpPr>
          <p:nvPr>
            <p:ph type="sldNum" sz="quarter" idx="5"/>
          </p:nvPr>
        </p:nvSpPr>
        <p:spPr/>
        <p:txBody>
          <a:bodyPr/>
          <a:lstStyle/>
          <a:p>
            <a:fld id="{0AC900C1-7326-4B4D-9C4E-22E7230B62CC}" type="slidenum">
              <a:rPr lang="en-US" smtClean="0"/>
              <a:t>76</a:t>
            </a:fld>
            <a:endParaRPr lang="en-US" dirty="0"/>
          </a:p>
        </p:txBody>
      </p:sp>
    </p:spTree>
    <p:extLst>
      <p:ext uri="{BB962C8B-B14F-4D97-AF65-F5344CB8AC3E}">
        <p14:creationId xmlns:p14="http://schemas.microsoft.com/office/powerpoint/2010/main" val="3114796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283FF-0849-F409-46D1-E48EB8F11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387E8-A99A-A80E-AFE2-9C5329F78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B30E6-ED8E-75DC-A2D2-B2615347665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8761531-4877-CA3C-3374-CA51EFEFB46D}"/>
              </a:ext>
            </a:extLst>
          </p:cNvPr>
          <p:cNvSpPr>
            <a:spLocks noGrp="1"/>
          </p:cNvSpPr>
          <p:nvPr>
            <p:ph type="sldNum" sz="quarter" idx="5"/>
          </p:nvPr>
        </p:nvSpPr>
        <p:spPr/>
        <p:txBody>
          <a:bodyPr/>
          <a:lstStyle/>
          <a:p>
            <a:fld id="{0AC900C1-7326-4B4D-9C4E-22E7230B62CC}" type="slidenum">
              <a:rPr lang="en-US" smtClean="0"/>
              <a:t>77</a:t>
            </a:fld>
            <a:endParaRPr lang="en-US" dirty="0"/>
          </a:p>
        </p:txBody>
      </p:sp>
    </p:spTree>
    <p:extLst>
      <p:ext uri="{BB962C8B-B14F-4D97-AF65-F5344CB8AC3E}">
        <p14:creationId xmlns:p14="http://schemas.microsoft.com/office/powerpoint/2010/main" val="28345356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78</a:t>
            </a:fld>
            <a:endParaRPr lang="en-US"/>
          </a:p>
        </p:txBody>
      </p:sp>
    </p:spTree>
    <p:extLst>
      <p:ext uri="{BB962C8B-B14F-4D97-AF65-F5344CB8AC3E}">
        <p14:creationId xmlns:p14="http://schemas.microsoft.com/office/powerpoint/2010/main" val="2356554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DEEC5-5C4D-2629-33C4-9B6DFD249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59CD5F-D93B-DCDE-5079-0CD7F6391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F36E8-5728-346E-608B-1EB0E7624E3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68F4D8F-FE7E-0218-DDA4-ECFA712808A3}"/>
              </a:ext>
            </a:extLst>
          </p:cNvPr>
          <p:cNvSpPr>
            <a:spLocks noGrp="1"/>
          </p:cNvSpPr>
          <p:nvPr>
            <p:ph type="sldNum" sz="quarter" idx="5"/>
          </p:nvPr>
        </p:nvSpPr>
        <p:spPr/>
        <p:txBody>
          <a:bodyPr/>
          <a:lstStyle/>
          <a:p>
            <a:fld id="{0AC900C1-7326-4B4D-9C4E-22E7230B62CC}" type="slidenum">
              <a:rPr lang="en-US" smtClean="0"/>
              <a:t>79</a:t>
            </a:fld>
            <a:endParaRPr lang="en-US"/>
          </a:p>
        </p:txBody>
      </p:sp>
    </p:spTree>
    <p:extLst>
      <p:ext uri="{BB962C8B-B14F-4D97-AF65-F5344CB8AC3E}">
        <p14:creationId xmlns:p14="http://schemas.microsoft.com/office/powerpoint/2010/main" val="3046667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8C334-6E40-32D1-6C1C-19D28ADAFE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7AB43-4E5D-3D61-4FDB-4755077402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52984A-4242-3997-A790-59887F5FFB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66ABE5D-CEA0-434D-6EA5-9F0D712D6E6A}"/>
              </a:ext>
            </a:extLst>
          </p:cNvPr>
          <p:cNvSpPr>
            <a:spLocks noGrp="1"/>
          </p:cNvSpPr>
          <p:nvPr>
            <p:ph type="sldNum" sz="quarter" idx="5"/>
          </p:nvPr>
        </p:nvSpPr>
        <p:spPr/>
        <p:txBody>
          <a:bodyPr/>
          <a:lstStyle/>
          <a:p>
            <a:fld id="{0AC900C1-7326-4B4D-9C4E-22E7230B62CC}" type="slidenum">
              <a:rPr lang="en-US" smtClean="0"/>
              <a:t>81</a:t>
            </a:fld>
            <a:endParaRPr lang="en-US" dirty="0"/>
          </a:p>
        </p:txBody>
      </p:sp>
    </p:spTree>
    <p:extLst>
      <p:ext uri="{BB962C8B-B14F-4D97-AF65-F5344CB8AC3E}">
        <p14:creationId xmlns:p14="http://schemas.microsoft.com/office/powerpoint/2010/main" val="3364797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26A8D-3839-7C01-73BA-CD1A7CF7DA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BB602-DA17-85EB-E81D-1C62291E8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AB80F-268B-1DFD-2BB7-D72A31847F3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E34D8B8-7CFA-E06B-13A7-AAC490C93DC9}"/>
              </a:ext>
            </a:extLst>
          </p:cNvPr>
          <p:cNvSpPr>
            <a:spLocks noGrp="1"/>
          </p:cNvSpPr>
          <p:nvPr>
            <p:ph type="sldNum" sz="quarter" idx="5"/>
          </p:nvPr>
        </p:nvSpPr>
        <p:spPr/>
        <p:txBody>
          <a:bodyPr/>
          <a:lstStyle/>
          <a:p>
            <a:fld id="{0AC900C1-7326-4B4D-9C4E-22E7230B62CC}" type="slidenum">
              <a:rPr lang="en-US" smtClean="0"/>
              <a:t>82</a:t>
            </a:fld>
            <a:endParaRPr lang="en-US" dirty="0"/>
          </a:p>
        </p:txBody>
      </p:sp>
    </p:spTree>
    <p:extLst>
      <p:ext uri="{BB962C8B-B14F-4D97-AF65-F5344CB8AC3E}">
        <p14:creationId xmlns:p14="http://schemas.microsoft.com/office/powerpoint/2010/main" val="37124080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A1FF3-A779-8DF5-FEDC-97DB7130E4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45ED0-4F5F-29E6-50DE-CD26A3717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A9FCC-C757-A3B1-4DF8-A7624BD850E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A7305B1-01F7-A037-FF40-368A82CB0A78}"/>
              </a:ext>
            </a:extLst>
          </p:cNvPr>
          <p:cNvSpPr>
            <a:spLocks noGrp="1"/>
          </p:cNvSpPr>
          <p:nvPr>
            <p:ph type="sldNum" sz="quarter" idx="5"/>
          </p:nvPr>
        </p:nvSpPr>
        <p:spPr/>
        <p:txBody>
          <a:bodyPr/>
          <a:lstStyle/>
          <a:p>
            <a:fld id="{0AC900C1-7326-4B4D-9C4E-22E7230B62CC}" type="slidenum">
              <a:rPr lang="en-US" smtClean="0"/>
              <a:t>83</a:t>
            </a:fld>
            <a:endParaRPr lang="en-US"/>
          </a:p>
        </p:txBody>
      </p:sp>
    </p:spTree>
    <p:extLst>
      <p:ext uri="{BB962C8B-B14F-4D97-AF65-F5344CB8AC3E}">
        <p14:creationId xmlns:p14="http://schemas.microsoft.com/office/powerpoint/2010/main" val="3097593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B1245-D7FF-7D10-1C14-099231193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351638-3DD3-3A03-2F3A-E5E34CC366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6C09D-8AE0-4BB9-78BB-E198184A941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48A626E-7AE1-B2B9-2ECD-4FAAF04CE109}"/>
              </a:ext>
            </a:extLst>
          </p:cNvPr>
          <p:cNvSpPr>
            <a:spLocks noGrp="1"/>
          </p:cNvSpPr>
          <p:nvPr>
            <p:ph type="sldNum" sz="quarter" idx="5"/>
          </p:nvPr>
        </p:nvSpPr>
        <p:spPr/>
        <p:txBody>
          <a:bodyPr/>
          <a:lstStyle/>
          <a:p>
            <a:fld id="{0AC900C1-7326-4B4D-9C4E-22E7230B62CC}" type="slidenum">
              <a:rPr lang="en-US" smtClean="0"/>
              <a:t>84</a:t>
            </a:fld>
            <a:endParaRPr lang="en-US" dirty="0"/>
          </a:p>
        </p:txBody>
      </p:sp>
    </p:spTree>
    <p:extLst>
      <p:ext uri="{BB962C8B-B14F-4D97-AF65-F5344CB8AC3E}">
        <p14:creationId xmlns:p14="http://schemas.microsoft.com/office/powerpoint/2010/main" val="791978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F88DD-B79B-7DF8-EA26-C562E60F4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D5AB46-E2C6-76DB-DB16-3DF12BF5F0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8B1082-B8C0-B3DC-2037-C6F0FEA9DBB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2146048-82F5-03E4-A850-C418AB4B212F}"/>
              </a:ext>
            </a:extLst>
          </p:cNvPr>
          <p:cNvSpPr>
            <a:spLocks noGrp="1"/>
          </p:cNvSpPr>
          <p:nvPr>
            <p:ph type="sldNum" sz="quarter" idx="5"/>
          </p:nvPr>
        </p:nvSpPr>
        <p:spPr/>
        <p:txBody>
          <a:bodyPr/>
          <a:lstStyle/>
          <a:p>
            <a:fld id="{0AC900C1-7326-4B4D-9C4E-22E7230B62CC}" type="slidenum">
              <a:rPr lang="en-US" smtClean="0"/>
              <a:t>85</a:t>
            </a:fld>
            <a:endParaRPr lang="en-US" dirty="0"/>
          </a:p>
        </p:txBody>
      </p:sp>
    </p:spTree>
    <p:extLst>
      <p:ext uri="{BB962C8B-B14F-4D97-AF65-F5344CB8AC3E}">
        <p14:creationId xmlns:p14="http://schemas.microsoft.com/office/powerpoint/2010/main" val="4528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A8354-FB4A-1531-B95A-30B8C3B2E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F8FE4-26A8-52E6-2228-C7FEA24DA1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793C9-97FF-5F85-0211-9C6E47958F1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483F162-DB74-1136-3501-F3781CE42B39}"/>
              </a:ext>
            </a:extLst>
          </p:cNvPr>
          <p:cNvSpPr>
            <a:spLocks noGrp="1"/>
          </p:cNvSpPr>
          <p:nvPr>
            <p:ph type="sldNum" sz="quarter" idx="5"/>
          </p:nvPr>
        </p:nvSpPr>
        <p:spPr/>
        <p:txBody>
          <a:bodyPr/>
          <a:lstStyle/>
          <a:p>
            <a:fld id="{0AC900C1-7326-4B4D-9C4E-22E7230B62CC}" type="slidenum">
              <a:rPr lang="en-US" smtClean="0"/>
              <a:t>26</a:t>
            </a:fld>
            <a:endParaRPr lang="en-US"/>
          </a:p>
        </p:txBody>
      </p:sp>
    </p:spTree>
    <p:extLst>
      <p:ext uri="{BB962C8B-B14F-4D97-AF65-F5344CB8AC3E}">
        <p14:creationId xmlns:p14="http://schemas.microsoft.com/office/powerpoint/2010/main" val="22521329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F6D69-4415-4A1F-C535-746BB1C26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722C4-9C0B-052D-0DF0-AB8CD32245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50FEA-3571-1537-3FFE-365755E2E84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5D80176-A7A7-DCAF-3119-59DCE20F230E}"/>
              </a:ext>
            </a:extLst>
          </p:cNvPr>
          <p:cNvSpPr>
            <a:spLocks noGrp="1"/>
          </p:cNvSpPr>
          <p:nvPr>
            <p:ph type="sldNum" sz="quarter" idx="5"/>
          </p:nvPr>
        </p:nvSpPr>
        <p:spPr/>
        <p:txBody>
          <a:bodyPr/>
          <a:lstStyle/>
          <a:p>
            <a:fld id="{0AC900C1-7326-4B4D-9C4E-22E7230B62CC}" type="slidenum">
              <a:rPr lang="en-US" smtClean="0"/>
              <a:t>86</a:t>
            </a:fld>
            <a:endParaRPr lang="en-US"/>
          </a:p>
        </p:txBody>
      </p:sp>
    </p:spTree>
    <p:extLst>
      <p:ext uri="{BB962C8B-B14F-4D97-AF65-F5344CB8AC3E}">
        <p14:creationId xmlns:p14="http://schemas.microsoft.com/office/powerpoint/2010/main" val="2944807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B5663-48E1-8830-95C7-358A9EC52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79E56-2376-BE54-F332-42695FB1B3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9507FA-B2C9-692F-7320-E762EE4B413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806D63-32A4-D510-A8AD-F1B4AE646612}"/>
              </a:ext>
            </a:extLst>
          </p:cNvPr>
          <p:cNvSpPr>
            <a:spLocks noGrp="1"/>
          </p:cNvSpPr>
          <p:nvPr>
            <p:ph type="sldNum" sz="quarter" idx="5"/>
          </p:nvPr>
        </p:nvSpPr>
        <p:spPr/>
        <p:txBody>
          <a:bodyPr/>
          <a:lstStyle/>
          <a:p>
            <a:fld id="{0AC900C1-7326-4B4D-9C4E-22E7230B62CC}" type="slidenum">
              <a:rPr lang="en-US" smtClean="0"/>
              <a:t>87</a:t>
            </a:fld>
            <a:endParaRPr lang="en-US" dirty="0"/>
          </a:p>
        </p:txBody>
      </p:sp>
    </p:spTree>
    <p:extLst>
      <p:ext uri="{BB962C8B-B14F-4D97-AF65-F5344CB8AC3E}">
        <p14:creationId xmlns:p14="http://schemas.microsoft.com/office/powerpoint/2010/main" val="632248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6E0EA-553C-49F4-CFC7-70E3BABBA3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09D7BF-59B5-ABE3-633D-25885E9977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A3620-F16C-CF27-2789-B3EDDFCFE6F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3967273-77CB-A37F-F4F9-1E341469E451}"/>
              </a:ext>
            </a:extLst>
          </p:cNvPr>
          <p:cNvSpPr>
            <a:spLocks noGrp="1"/>
          </p:cNvSpPr>
          <p:nvPr>
            <p:ph type="sldNum" sz="quarter" idx="5"/>
          </p:nvPr>
        </p:nvSpPr>
        <p:spPr/>
        <p:txBody>
          <a:bodyPr/>
          <a:lstStyle/>
          <a:p>
            <a:fld id="{0AC900C1-7326-4B4D-9C4E-22E7230B62CC}" type="slidenum">
              <a:rPr lang="en-US" smtClean="0"/>
              <a:t>88</a:t>
            </a:fld>
            <a:endParaRPr lang="en-US" dirty="0"/>
          </a:p>
        </p:txBody>
      </p:sp>
    </p:spTree>
    <p:extLst>
      <p:ext uri="{BB962C8B-B14F-4D97-AF65-F5344CB8AC3E}">
        <p14:creationId xmlns:p14="http://schemas.microsoft.com/office/powerpoint/2010/main" val="22996896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D1994-DD82-CF22-78F0-050B2FF55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921FB-8510-A6FE-DE95-0BBEC86FC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094522-EF5E-F608-7830-8AC28DE1C09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7E691F8-B9CA-E2A0-88A4-0EEF3FB6657E}"/>
              </a:ext>
            </a:extLst>
          </p:cNvPr>
          <p:cNvSpPr>
            <a:spLocks noGrp="1"/>
          </p:cNvSpPr>
          <p:nvPr>
            <p:ph type="sldNum" sz="quarter" idx="5"/>
          </p:nvPr>
        </p:nvSpPr>
        <p:spPr/>
        <p:txBody>
          <a:bodyPr/>
          <a:lstStyle/>
          <a:p>
            <a:fld id="{0AC900C1-7326-4B4D-9C4E-22E7230B62CC}" type="slidenum">
              <a:rPr lang="en-US" smtClean="0"/>
              <a:t>89</a:t>
            </a:fld>
            <a:endParaRPr lang="en-US" dirty="0"/>
          </a:p>
        </p:txBody>
      </p:sp>
    </p:spTree>
    <p:extLst>
      <p:ext uri="{BB962C8B-B14F-4D97-AF65-F5344CB8AC3E}">
        <p14:creationId xmlns:p14="http://schemas.microsoft.com/office/powerpoint/2010/main" val="4370779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11FF3-C2B7-DC93-A1ED-741C024CB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E3EBC-744C-7E69-02E4-88DB3C571F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19DC7-D043-E0B9-2D01-1554BB05246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7EC0D9D-A5B8-470D-3CBD-C51740173CAE}"/>
              </a:ext>
            </a:extLst>
          </p:cNvPr>
          <p:cNvSpPr>
            <a:spLocks noGrp="1"/>
          </p:cNvSpPr>
          <p:nvPr>
            <p:ph type="sldNum" sz="quarter" idx="5"/>
          </p:nvPr>
        </p:nvSpPr>
        <p:spPr/>
        <p:txBody>
          <a:bodyPr/>
          <a:lstStyle/>
          <a:p>
            <a:fld id="{0AC900C1-7326-4B4D-9C4E-22E7230B62CC}" type="slidenum">
              <a:rPr lang="en-US" smtClean="0"/>
              <a:t>90</a:t>
            </a:fld>
            <a:endParaRPr lang="en-US" dirty="0"/>
          </a:p>
        </p:txBody>
      </p:sp>
    </p:spTree>
    <p:extLst>
      <p:ext uri="{BB962C8B-B14F-4D97-AF65-F5344CB8AC3E}">
        <p14:creationId xmlns:p14="http://schemas.microsoft.com/office/powerpoint/2010/main" val="209384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C0E49-F6E9-47CB-C4D0-FEEC2E699E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6197D-37AA-2A0A-64F7-B8E7F0C72D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CECAD-EBFB-9D41-1205-04761D61689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97F0EBA-1BF2-BFAA-C9FF-A05DFE74F32D}"/>
              </a:ext>
            </a:extLst>
          </p:cNvPr>
          <p:cNvSpPr>
            <a:spLocks noGrp="1"/>
          </p:cNvSpPr>
          <p:nvPr>
            <p:ph type="sldNum" sz="quarter" idx="5"/>
          </p:nvPr>
        </p:nvSpPr>
        <p:spPr/>
        <p:txBody>
          <a:bodyPr/>
          <a:lstStyle/>
          <a:p>
            <a:fld id="{0AC900C1-7326-4B4D-9C4E-22E7230B62CC}" type="slidenum">
              <a:rPr lang="en-US" smtClean="0"/>
              <a:t>91</a:t>
            </a:fld>
            <a:endParaRPr lang="en-US"/>
          </a:p>
        </p:txBody>
      </p:sp>
    </p:spTree>
    <p:extLst>
      <p:ext uri="{BB962C8B-B14F-4D97-AF65-F5344CB8AC3E}">
        <p14:creationId xmlns:p14="http://schemas.microsoft.com/office/powerpoint/2010/main" val="19427696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67FCF-EFFD-A15F-6625-37B51C5BF0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C7B30-9CC0-8B40-6C70-BF1CF9A6D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E040F-A87C-80F2-3085-AD7EF14793E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6FF2B67-CBEF-72C5-69FA-FAEDD3DD9D20}"/>
              </a:ext>
            </a:extLst>
          </p:cNvPr>
          <p:cNvSpPr>
            <a:spLocks noGrp="1"/>
          </p:cNvSpPr>
          <p:nvPr>
            <p:ph type="sldNum" sz="quarter" idx="5"/>
          </p:nvPr>
        </p:nvSpPr>
        <p:spPr/>
        <p:txBody>
          <a:bodyPr/>
          <a:lstStyle/>
          <a:p>
            <a:fld id="{0AC900C1-7326-4B4D-9C4E-22E7230B62CC}" type="slidenum">
              <a:rPr lang="en-US" smtClean="0"/>
              <a:t>92</a:t>
            </a:fld>
            <a:endParaRPr lang="en-US" dirty="0"/>
          </a:p>
        </p:txBody>
      </p:sp>
    </p:spTree>
    <p:extLst>
      <p:ext uri="{BB962C8B-B14F-4D97-AF65-F5344CB8AC3E}">
        <p14:creationId xmlns:p14="http://schemas.microsoft.com/office/powerpoint/2010/main" val="42888931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65827-9493-5960-E6C4-37F7F50FD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1CB2B7-CCF0-75C5-B503-97CE9F27F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A9EECC-75AE-28F4-1350-9C5AADA31AD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A9E80D7-DC17-8581-A373-6C4467E2BD6B}"/>
              </a:ext>
            </a:extLst>
          </p:cNvPr>
          <p:cNvSpPr>
            <a:spLocks noGrp="1"/>
          </p:cNvSpPr>
          <p:nvPr>
            <p:ph type="sldNum" sz="quarter" idx="5"/>
          </p:nvPr>
        </p:nvSpPr>
        <p:spPr/>
        <p:txBody>
          <a:bodyPr/>
          <a:lstStyle/>
          <a:p>
            <a:fld id="{0AC900C1-7326-4B4D-9C4E-22E7230B62CC}" type="slidenum">
              <a:rPr lang="en-US" smtClean="0"/>
              <a:t>93</a:t>
            </a:fld>
            <a:endParaRPr lang="en-US" dirty="0"/>
          </a:p>
        </p:txBody>
      </p:sp>
    </p:spTree>
    <p:extLst>
      <p:ext uri="{BB962C8B-B14F-4D97-AF65-F5344CB8AC3E}">
        <p14:creationId xmlns:p14="http://schemas.microsoft.com/office/powerpoint/2010/main" val="12894825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126BC-2E10-3130-137F-BCEB69A24E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F50D8-C9EC-E854-7B57-94AAEBB7C7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AC587E-64FB-2D5D-449D-457812588CC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029E5E8-6500-A402-28BF-7C8D49FF51D0}"/>
              </a:ext>
            </a:extLst>
          </p:cNvPr>
          <p:cNvSpPr>
            <a:spLocks noGrp="1"/>
          </p:cNvSpPr>
          <p:nvPr>
            <p:ph type="sldNum" sz="quarter" idx="5"/>
          </p:nvPr>
        </p:nvSpPr>
        <p:spPr/>
        <p:txBody>
          <a:bodyPr/>
          <a:lstStyle/>
          <a:p>
            <a:fld id="{0AC900C1-7326-4B4D-9C4E-22E7230B62CC}" type="slidenum">
              <a:rPr lang="en-US" smtClean="0"/>
              <a:t>94</a:t>
            </a:fld>
            <a:endParaRPr lang="en-US"/>
          </a:p>
        </p:txBody>
      </p:sp>
    </p:spTree>
    <p:extLst>
      <p:ext uri="{BB962C8B-B14F-4D97-AF65-F5344CB8AC3E}">
        <p14:creationId xmlns:p14="http://schemas.microsoft.com/office/powerpoint/2010/main" val="27197031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CC038-BB6F-BABB-91F0-03AD98473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F611A-81E9-2A16-855F-A2DE96AB8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07A84B-D0D5-9FB9-65EC-D149A3B3236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ECA5D66-7ACF-67DC-3BB9-21803B514F8D}"/>
              </a:ext>
            </a:extLst>
          </p:cNvPr>
          <p:cNvSpPr>
            <a:spLocks noGrp="1"/>
          </p:cNvSpPr>
          <p:nvPr>
            <p:ph type="sldNum" sz="quarter" idx="5"/>
          </p:nvPr>
        </p:nvSpPr>
        <p:spPr/>
        <p:txBody>
          <a:bodyPr/>
          <a:lstStyle/>
          <a:p>
            <a:fld id="{0AC900C1-7326-4B4D-9C4E-22E7230B62CC}" type="slidenum">
              <a:rPr lang="en-US" smtClean="0"/>
              <a:t>95</a:t>
            </a:fld>
            <a:endParaRPr lang="en-US" dirty="0"/>
          </a:p>
        </p:txBody>
      </p:sp>
    </p:spTree>
    <p:extLst>
      <p:ext uri="{BB962C8B-B14F-4D97-AF65-F5344CB8AC3E}">
        <p14:creationId xmlns:p14="http://schemas.microsoft.com/office/powerpoint/2010/main" val="1234301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FB43B-16EE-54D4-990A-10A3D85FE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1382F-9C22-3F62-CF24-041BDAEDF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BC587-5316-9F0B-D451-1DF653F908A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992B4B0-D304-82C6-ABFB-4F75E99BD024}"/>
              </a:ext>
            </a:extLst>
          </p:cNvPr>
          <p:cNvSpPr>
            <a:spLocks noGrp="1"/>
          </p:cNvSpPr>
          <p:nvPr>
            <p:ph type="sldNum" sz="quarter" idx="5"/>
          </p:nvPr>
        </p:nvSpPr>
        <p:spPr/>
        <p:txBody>
          <a:bodyPr/>
          <a:lstStyle/>
          <a:p>
            <a:fld id="{0AC900C1-7326-4B4D-9C4E-22E7230B62CC}" type="slidenum">
              <a:rPr lang="en-US" smtClean="0"/>
              <a:t>27</a:t>
            </a:fld>
            <a:endParaRPr lang="en-US"/>
          </a:p>
        </p:txBody>
      </p:sp>
    </p:spTree>
    <p:extLst>
      <p:ext uri="{BB962C8B-B14F-4D97-AF65-F5344CB8AC3E}">
        <p14:creationId xmlns:p14="http://schemas.microsoft.com/office/powerpoint/2010/main" val="28981793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B99F3-E0D0-9547-E880-FF7DA4338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434E7-C39E-CB5E-C13D-BC263DC142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42489-B8DF-3039-46C9-1B981ABD135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2909A35-F16E-A31A-B890-C129FD3D3C0E}"/>
              </a:ext>
            </a:extLst>
          </p:cNvPr>
          <p:cNvSpPr>
            <a:spLocks noGrp="1"/>
          </p:cNvSpPr>
          <p:nvPr>
            <p:ph type="sldNum" sz="quarter" idx="5"/>
          </p:nvPr>
        </p:nvSpPr>
        <p:spPr/>
        <p:txBody>
          <a:bodyPr/>
          <a:lstStyle/>
          <a:p>
            <a:fld id="{0AC900C1-7326-4B4D-9C4E-22E7230B62CC}" type="slidenum">
              <a:rPr lang="en-US" smtClean="0"/>
              <a:t>96</a:t>
            </a:fld>
            <a:endParaRPr lang="en-US" dirty="0"/>
          </a:p>
        </p:txBody>
      </p:sp>
    </p:spTree>
    <p:extLst>
      <p:ext uri="{BB962C8B-B14F-4D97-AF65-F5344CB8AC3E}">
        <p14:creationId xmlns:p14="http://schemas.microsoft.com/office/powerpoint/2010/main" val="34955175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EF1CE-8C88-5CA7-5F9A-31DD33D7E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5EC6E-AC4A-88F3-0BCC-965F339C6F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FDDA0-0E89-CFDF-5A5B-E4C5A63D4E3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EE7B3D2-2119-FDCC-F289-EF81664670E3}"/>
              </a:ext>
            </a:extLst>
          </p:cNvPr>
          <p:cNvSpPr>
            <a:spLocks noGrp="1"/>
          </p:cNvSpPr>
          <p:nvPr>
            <p:ph type="sldNum" sz="quarter" idx="5"/>
          </p:nvPr>
        </p:nvSpPr>
        <p:spPr/>
        <p:txBody>
          <a:bodyPr/>
          <a:lstStyle/>
          <a:p>
            <a:fld id="{0AC900C1-7326-4B4D-9C4E-22E7230B62CC}" type="slidenum">
              <a:rPr lang="en-US" smtClean="0"/>
              <a:t>97</a:t>
            </a:fld>
            <a:endParaRPr lang="en-US"/>
          </a:p>
        </p:txBody>
      </p:sp>
    </p:spTree>
    <p:extLst>
      <p:ext uri="{BB962C8B-B14F-4D97-AF65-F5344CB8AC3E}">
        <p14:creationId xmlns:p14="http://schemas.microsoft.com/office/powerpoint/2010/main" val="2363403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2000F-2778-D86B-251D-05A578999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595F7-69FD-388D-3B6C-B7D8079D2F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0A6183-C0B7-6269-D3CB-DE060E8C70E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FDB951E-A77C-CD9B-33F6-27CD5EA847DB}"/>
              </a:ext>
            </a:extLst>
          </p:cNvPr>
          <p:cNvSpPr>
            <a:spLocks noGrp="1"/>
          </p:cNvSpPr>
          <p:nvPr>
            <p:ph type="sldNum" sz="quarter" idx="5"/>
          </p:nvPr>
        </p:nvSpPr>
        <p:spPr/>
        <p:txBody>
          <a:bodyPr/>
          <a:lstStyle/>
          <a:p>
            <a:fld id="{0AC900C1-7326-4B4D-9C4E-22E7230B62CC}" type="slidenum">
              <a:rPr lang="en-US" smtClean="0"/>
              <a:t>98</a:t>
            </a:fld>
            <a:endParaRPr lang="en-US" dirty="0"/>
          </a:p>
        </p:txBody>
      </p:sp>
    </p:spTree>
    <p:extLst>
      <p:ext uri="{BB962C8B-B14F-4D97-AF65-F5344CB8AC3E}">
        <p14:creationId xmlns:p14="http://schemas.microsoft.com/office/powerpoint/2010/main" val="460643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6DE64-66B8-6C4A-0946-DD04B18F2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3E382-3FB1-A61A-0BBD-A9300FAC3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DA8ADB-3DF8-D747-6A95-FF716A710E3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FAD69DF-F55E-1CDA-556A-262C738B7472}"/>
              </a:ext>
            </a:extLst>
          </p:cNvPr>
          <p:cNvSpPr>
            <a:spLocks noGrp="1"/>
          </p:cNvSpPr>
          <p:nvPr>
            <p:ph type="sldNum" sz="quarter" idx="5"/>
          </p:nvPr>
        </p:nvSpPr>
        <p:spPr/>
        <p:txBody>
          <a:bodyPr/>
          <a:lstStyle/>
          <a:p>
            <a:fld id="{0AC900C1-7326-4B4D-9C4E-22E7230B62CC}" type="slidenum">
              <a:rPr lang="en-US" smtClean="0"/>
              <a:t>99</a:t>
            </a:fld>
            <a:endParaRPr lang="en-US" dirty="0"/>
          </a:p>
        </p:txBody>
      </p:sp>
    </p:spTree>
    <p:extLst>
      <p:ext uri="{BB962C8B-B14F-4D97-AF65-F5344CB8AC3E}">
        <p14:creationId xmlns:p14="http://schemas.microsoft.com/office/powerpoint/2010/main" val="27080037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B1419-53BF-616E-57DA-BBD1AD3B4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77478-F5E7-5CE7-DC93-E3DC722F31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8FC1E-B746-4B7F-B9D4-638818A80BE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6C03AD3-9A50-6E68-7B0E-F3E5B4A35992}"/>
              </a:ext>
            </a:extLst>
          </p:cNvPr>
          <p:cNvSpPr>
            <a:spLocks noGrp="1"/>
          </p:cNvSpPr>
          <p:nvPr>
            <p:ph type="sldNum" sz="quarter" idx="5"/>
          </p:nvPr>
        </p:nvSpPr>
        <p:spPr/>
        <p:txBody>
          <a:bodyPr/>
          <a:lstStyle/>
          <a:p>
            <a:fld id="{0AC900C1-7326-4B4D-9C4E-22E7230B62CC}" type="slidenum">
              <a:rPr lang="en-US" smtClean="0"/>
              <a:t>100</a:t>
            </a:fld>
            <a:endParaRPr lang="en-US"/>
          </a:p>
        </p:txBody>
      </p:sp>
    </p:spTree>
    <p:extLst>
      <p:ext uri="{BB962C8B-B14F-4D97-AF65-F5344CB8AC3E}">
        <p14:creationId xmlns:p14="http://schemas.microsoft.com/office/powerpoint/2010/main" val="26054973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A6FBA-9327-3CE9-3B99-F5471D8FE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32DC7E-4531-F6A2-CA5C-17ABC7F618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75C3E-A9FC-54B5-6293-1547B5AFD7A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E30EF52-F60B-334E-CF6A-F11BAF3FE265}"/>
              </a:ext>
            </a:extLst>
          </p:cNvPr>
          <p:cNvSpPr>
            <a:spLocks noGrp="1"/>
          </p:cNvSpPr>
          <p:nvPr>
            <p:ph type="sldNum" sz="quarter" idx="5"/>
          </p:nvPr>
        </p:nvSpPr>
        <p:spPr/>
        <p:txBody>
          <a:bodyPr/>
          <a:lstStyle/>
          <a:p>
            <a:fld id="{0AC900C1-7326-4B4D-9C4E-22E7230B62CC}" type="slidenum">
              <a:rPr lang="en-US" smtClean="0"/>
              <a:t>101</a:t>
            </a:fld>
            <a:endParaRPr lang="en-US" dirty="0"/>
          </a:p>
        </p:txBody>
      </p:sp>
    </p:spTree>
    <p:extLst>
      <p:ext uri="{BB962C8B-B14F-4D97-AF65-F5344CB8AC3E}">
        <p14:creationId xmlns:p14="http://schemas.microsoft.com/office/powerpoint/2010/main" val="1336062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541C0-1452-1CC7-D439-864D0F86A9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70812-C818-2885-B07B-BE1D7C89C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1E226-DDDB-AF7C-2873-7D48974D660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EF0D6A6-0508-90B2-400B-64C7AAEFA6B7}"/>
              </a:ext>
            </a:extLst>
          </p:cNvPr>
          <p:cNvSpPr>
            <a:spLocks noGrp="1"/>
          </p:cNvSpPr>
          <p:nvPr>
            <p:ph type="sldNum" sz="quarter" idx="5"/>
          </p:nvPr>
        </p:nvSpPr>
        <p:spPr/>
        <p:txBody>
          <a:bodyPr/>
          <a:lstStyle/>
          <a:p>
            <a:fld id="{0AC900C1-7326-4B4D-9C4E-22E7230B62CC}" type="slidenum">
              <a:rPr lang="en-US" smtClean="0"/>
              <a:t>102</a:t>
            </a:fld>
            <a:endParaRPr lang="en-US" dirty="0"/>
          </a:p>
        </p:txBody>
      </p:sp>
    </p:spTree>
    <p:extLst>
      <p:ext uri="{BB962C8B-B14F-4D97-AF65-F5344CB8AC3E}">
        <p14:creationId xmlns:p14="http://schemas.microsoft.com/office/powerpoint/2010/main" val="15320809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87A16-899A-38D0-5EDA-630FF5793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D0DAAF-83D1-8D0E-1794-B32DC5722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20029-D690-E490-2328-D5713F02E65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A9BAEE9-41D3-EA22-53C2-1AD94DBC4260}"/>
              </a:ext>
            </a:extLst>
          </p:cNvPr>
          <p:cNvSpPr>
            <a:spLocks noGrp="1"/>
          </p:cNvSpPr>
          <p:nvPr>
            <p:ph type="sldNum" sz="quarter" idx="5"/>
          </p:nvPr>
        </p:nvSpPr>
        <p:spPr/>
        <p:txBody>
          <a:bodyPr/>
          <a:lstStyle/>
          <a:p>
            <a:fld id="{0AC900C1-7326-4B4D-9C4E-22E7230B62CC}" type="slidenum">
              <a:rPr lang="en-US" smtClean="0"/>
              <a:t>103</a:t>
            </a:fld>
            <a:endParaRPr lang="en-US"/>
          </a:p>
        </p:txBody>
      </p:sp>
    </p:spTree>
    <p:extLst>
      <p:ext uri="{BB962C8B-B14F-4D97-AF65-F5344CB8AC3E}">
        <p14:creationId xmlns:p14="http://schemas.microsoft.com/office/powerpoint/2010/main" val="8758741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50247-993E-5129-EAB0-D17098C73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88BF9-E0BB-2B14-528E-0416DDB457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645D81-39D5-6D69-DB07-0F632927A1B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D10E758-2B2B-403E-D87B-43BC7333E60E}"/>
              </a:ext>
            </a:extLst>
          </p:cNvPr>
          <p:cNvSpPr>
            <a:spLocks noGrp="1"/>
          </p:cNvSpPr>
          <p:nvPr>
            <p:ph type="sldNum" sz="quarter" idx="5"/>
          </p:nvPr>
        </p:nvSpPr>
        <p:spPr/>
        <p:txBody>
          <a:bodyPr/>
          <a:lstStyle/>
          <a:p>
            <a:fld id="{0AC900C1-7326-4B4D-9C4E-22E7230B62CC}" type="slidenum">
              <a:rPr lang="en-US" smtClean="0"/>
              <a:t>104</a:t>
            </a:fld>
            <a:endParaRPr lang="en-US" dirty="0"/>
          </a:p>
        </p:txBody>
      </p:sp>
    </p:spTree>
    <p:extLst>
      <p:ext uri="{BB962C8B-B14F-4D97-AF65-F5344CB8AC3E}">
        <p14:creationId xmlns:p14="http://schemas.microsoft.com/office/powerpoint/2010/main" val="8919046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24F0B-2B04-287F-595C-10264D4451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5217F-08A4-8B23-1344-5651D9D86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8C8C5-CF4B-6BD5-A8EE-13EB35809E5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3262EF-7D80-8DA2-4A17-1BA9636F311E}"/>
              </a:ext>
            </a:extLst>
          </p:cNvPr>
          <p:cNvSpPr>
            <a:spLocks noGrp="1"/>
          </p:cNvSpPr>
          <p:nvPr>
            <p:ph type="sldNum" sz="quarter" idx="5"/>
          </p:nvPr>
        </p:nvSpPr>
        <p:spPr/>
        <p:txBody>
          <a:bodyPr/>
          <a:lstStyle/>
          <a:p>
            <a:fld id="{0AC900C1-7326-4B4D-9C4E-22E7230B62CC}" type="slidenum">
              <a:rPr lang="en-US" smtClean="0"/>
              <a:t>105</a:t>
            </a:fld>
            <a:endParaRPr lang="en-US" dirty="0"/>
          </a:p>
        </p:txBody>
      </p:sp>
    </p:spTree>
    <p:extLst>
      <p:ext uri="{BB962C8B-B14F-4D97-AF65-F5344CB8AC3E}">
        <p14:creationId xmlns:p14="http://schemas.microsoft.com/office/powerpoint/2010/main" val="3751831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415C2-137F-B452-0853-4FD3CCB47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F2607-B222-15CA-E444-118BE45160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B8872-0287-7EFD-16AF-F3BD57868A3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04AD73A-A656-69E0-039E-4FB4E36AA7CC}"/>
              </a:ext>
            </a:extLst>
          </p:cNvPr>
          <p:cNvSpPr>
            <a:spLocks noGrp="1"/>
          </p:cNvSpPr>
          <p:nvPr>
            <p:ph type="sldNum" sz="quarter" idx="5"/>
          </p:nvPr>
        </p:nvSpPr>
        <p:spPr/>
        <p:txBody>
          <a:bodyPr/>
          <a:lstStyle/>
          <a:p>
            <a:fld id="{0AC900C1-7326-4B4D-9C4E-22E7230B62CC}" type="slidenum">
              <a:rPr lang="en-US" smtClean="0"/>
              <a:t>28</a:t>
            </a:fld>
            <a:endParaRPr lang="en-US"/>
          </a:p>
        </p:txBody>
      </p:sp>
    </p:spTree>
    <p:extLst>
      <p:ext uri="{BB962C8B-B14F-4D97-AF65-F5344CB8AC3E}">
        <p14:creationId xmlns:p14="http://schemas.microsoft.com/office/powerpoint/2010/main" val="1662511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DC2B-99BC-95D7-5640-B8BBF8F32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03D83A-5597-5754-C590-CFB086C06B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5E607-247C-0A8C-DCFD-1FDABB8B414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3098ACB-7CF5-3515-B599-8977B456C2CB}"/>
              </a:ext>
            </a:extLst>
          </p:cNvPr>
          <p:cNvSpPr>
            <a:spLocks noGrp="1"/>
          </p:cNvSpPr>
          <p:nvPr>
            <p:ph type="sldNum" sz="quarter" idx="5"/>
          </p:nvPr>
        </p:nvSpPr>
        <p:spPr/>
        <p:txBody>
          <a:bodyPr/>
          <a:lstStyle/>
          <a:p>
            <a:fld id="{0AC900C1-7326-4B4D-9C4E-22E7230B62CC}" type="slidenum">
              <a:rPr lang="en-US" smtClean="0"/>
              <a:t>106</a:t>
            </a:fld>
            <a:endParaRPr lang="en-US"/>
          </a:p>
        </p:txBody>
      </p:sp>
    </p:spTree>
    <p:extLst>
      <p:ext uri="{BB962C8B-B14F-4D97-AF65-F5344CB8AC3E}">
        <p14:creationId xmlns:p14="http://schemas.microsoft.com/office/powerpoint/2010/main" val="29082221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F26F8-B717-4FE8-88D9-3871F477C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74FBB-DB31-8F4A-6DC8-1F8981BD2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EBA5F-3F9C-B457-96EC-0D3DD2618DF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53FE1F5-964D-1ED6-ABA4-6560E86E39D1}"/>
              </a:ext>
            </a:extLst>
          </p:cNvPr>
          <p:cNvSpPr>
            <a:spLocks noGrp="1"/>
          </p:cNvSpPr>
          <p:nvPr>
            <p:ph type="sldNum" sz="quarter" idx="5"/>
          </p:nvPr>
        </p:nvSpPr>
        <p:spPr/>
        <p:txBody>
          <a:bodyPr/>
          <a:lstStyle/>
          <a:p>
            <a:fld id="{0AC900C1-7326-4B4D-9C4E-22E7230B62CC}" type="slidenum">
              <a:rPr lang="en-US" smtClean="0"/>
              <a:t>107</a:t>
            </a:fld>
            <a:endParaRPr lang="en-US" dirty="0"/>
          </a:p>
        </p:txBody>
      </p:sp>
    </p:spTree>
    <p:extLst>
      <p:ext uri="{BB962C8B-B14F-4D97-AF65-F5344CB8AC3E}">
        <p14:creationId xmlns:p14="http://schemas.microsoft.com/office/powerpoint/2010/main" val="19157945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E6472-BE3D-046F-0679-430555168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11279-E293-63FA-771E-91F85860C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10F4D5-4A70-DEBE-9232-33BDF241D95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E7268F-21DF-1915-69C5-92108A840AB3}"/>
              </a:ext>
            </a:extLst>
          </p:cNvPr>
          <p:cNvSpPr>
            <a:spLocks noGrp="1"/>
          </p:cNvSpPr>
          <p:nvPr>
            <p:ph type="sldNum" sz="quarter" idx="5"/>
          </p:nvPr>
        </p:nvSpPr>
        <p:spPr/>
        <p:txBody>
          <a:bodyPr/>
          <a:lstStyle/>
          <a:p>
            <a:fld id="{0AC900C1-7326-4B4D-9C4E-22E7230B62CC}" type="slidenum">
              <a:rPr lang="en-US" smtClean="0"/>
              <a:t>108</a:t>
            </a:fld>
            <a:endParaRPr lang="en-US" dirty="0"/>
          </a:p>
        </p:txBody>
      </p:sp>
    </p:spTree>
    <p:extLst>
      <p:ext uri="{BB962C8B-B14F-4D97-AF65-F5344CB8AC3E}">
        <p14:creationId xmlns:p14="http://schemas.microsoft.com/office/powerpoint/2010/main" val="39872612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D5317-914E-0FFB-C933-6194CEC10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683B0-C5D2-23CC-858A-FE2592A01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C34BC-2F0C-B173-D292-160A02926C8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9981922-508D-D560-9015-E78BAFF45DD5}"/>
              </a:ext>
            </a:extLst>
          </p:cNvPr>
          <p:cNvSpPr>
            <a:spLocks noGrp="1"/>
          </p:cNvSpPr>
          <p:nvPr>
            <p:ph type="sldNum" sz="quarter" idx="5"/>
          </p:nvPr>
        </p:nvSpPr>
        <p:spPr/>
        <p:txBody>
          <a:bodyPr/>
          <a:lstStyle/>
          <a:p>
            <a:fld id="{0AC900C1-7326-4B4D-9C4E-22E7230B62CC}" type="slidenum">
              <a:rPr lang="en-US" smtClean="0"/>
              <a:t>109</a:t>
            </a:fld>
            <a:endParaRPr lang="en-US" dirty="0"/>
          </a:p>
        </p:txBody>
      </p:sp>
    </p:spTree>
    <p:extLst>
      <p:ext uri="{BB962C8B-B14F-4D97-AF65-F5344CB8AC3E}">
        <p14:creationId xmlns:p14="http://schemas.microsoft.com/office/powerpoint/2010/main" val="2695230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1DF27-D7D6-434D-5D90-13C59B70DE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596AF-9B3F-AB55-1DEF-BFC83F420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A416D-32AC-94CB-9A86-2EB2DC781ED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7A62FB8-232A-566F-5666-2C4D66D96B4A}"/>
              </a:ext>
            </a:extLst>
          </p:cNvPr>
          <p:cNvSpPr>
            <a:spLocks noGrp="1"/>
          </p:cNvSpPr>
          <p:nvPr>
            <p:ph type="sldNum" sz="quarter" idx="5"/>
          </p:nvPr>
        </p:nvSpPr>
        <p:spPr/>
        <p:txBody>
          <a:bodyPr/>
          <a:lstStyle/>
          <a:p>
            <a:fld id="{0AC900C1-7326-4B4D-9C4E-22E7230B62CC}" type="slidenum">
              <a:rPr lang="en-US" smtClean="0"/>
              <a:t>110</a:t>
            </a:fld>
            <a:endParaRPr lang="en-US"/>
          </a:p>
        </p:txBody>
      </p:sp>
    </p:spTree>
    <p:extLst>
      <p:ext uri="{BB962C8B-B14F-4D97-AF65-F5344CB8AC3E}">
        <p14:creationId xmlns:p14="http://schemas.microsoft.com/office/powerpoint/2010/main" val="6015605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1C97E-121C-A26D-B32D-90834D6A8D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0EBFC-675D-046E-245D-148243094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DFB3F-A735-77CC-47E0-8674A37403C9}"/>
              </a:ext>
            </a:extLst>
          </p:cNvPr>
          <p:cNvSpPr>
            <a:spLocks noGrp="1"/>
          </p:cNvSpPr>
          <p:nvPr>
            <p:ph type="body" idx="1"/>
          </p:nvPr>
        </p:nvSpPr>
        <p:spPr/>
        <p:txBody>
          <a:bodyPr/>
          <a:lstStyle/>
          <a:p>
            <a:r>
              <a:rPr lang="en-US" b="1" dirty="0"/>
              <a:t>Front Controller Pattern Overview</a:t>
            </a:r>
          </a:p>
          <a:p>
            <a:pPr>
              <a:buFont typeface="Arial" panose="020B0604020202020204" pitchFamily="34" charset="0"/>
              <a:buChar char="•"/>
            </a:pPr>
            <a:r>
              <a:rPr lang="en-US" b="1" dirty="0"/>
              <a:t>Purpose</a:t>
            </a:r>
            <a:r>
              <a:rPr lang="en-US" dirty="0"/>
              <a:t>:</a:t>
            </a:r>
          </a:p>
          <a:p>
            <a:pPr marL="742950" lvl="1" indent="-285750">
              <a:buFont typeface="Arial" panose="020B0604020202020204" pitchFamily="34" charset="0"/>
              <a:buChar char="•"/>
            </a:pPr>
            <a:r>
              <a:rPr lang="en-US" dirty="0"/>
              <a:t>To centralize and streamline request handling.</a:t>
            </a:r>
          </a:p>
          <a:p>
            <a:pPr marL="742950" lvl="1" indent="-285750">
              <a:buFont typeface="Arial" panose="020B0604020202020204" pitchFamily="34" charset="0"/>
              <a:buChar char="•"/>
            </a:pPr>
            <a:r>
              <a:rPr lang="en-US" dirty="0"/>
              <a:t>To apply common processing (e.g., authentication, logging, and security) for all incoming requests in a single place.</a:t>
            </a:r>
          </a:p>
          <a:p>
            <a:pPr>
              <a:buFont typeface="Arial" panose="020B0604020202020204" pitchFamily="34" charset="0"/>
              <a:buChar char="•"/>
            </a:pPr>
            <a:r>
              <a:rPr lang="en-US" b="1" dirty="0"/>
              <a:t>Use Case</a:t>
            </a:r>
            <a:r>
              <a:rPr lang="en-US" dirty="0"/>
              <a:t>:</a:t>
            </a:r>
          </a:p>
          <a:p>
            <a:pPr marL="742950" lvl="1" indent="-285750">
              <a:buFont typeface="Arial" panose="020B0604020202020204" pitchFamily="34" charset="0"/>
              <a:buChar char="•"/>
            </a:pPr>
            <a:r>
              <a:rPr lang="en-US" dirty="0"/>
              <a:t>In web applications where you want a single entry point for all requests.</a:t>
            </a:r>
          </a:p>
          <a:p>
            <a:pPr marL="742950" lvl="1" indent="-285750">
              <a:buFont typeface="Arial" panose="020B0604020202020204" pitchFamily="34" charset="0"/>
              <a:buChar char="•"/>
            </a:pPr>
            <a:r>
              <a:rPr lang="en-US" dirty="0"/>
              <a:t>When there’s a need to enforce consistent behavior for all requests (e.g., user authentication, input sanitization).</a:t>
            </a:r>
          </a:p>
          <a:p>
            <a:endParaRPr lang="en-IN" dirty="0"/>
          </a:p>
          <a:p>
            <a:r>
              <a:rPr lang="en-US" b="1" dirty="0"/>
              <a:t>How It Works</a:t>
            </a:r>
          </a:p>
          <a:p>
            <a:pPr>
              <a:buFont typeface="+mj-lt"/>
              <a:buAutoNum type="arabicPeriod"/>
            </a:pPr>
            <a:r>
              <a:rPr lang="en-US" b="1" dirty="0"/>
              <a:t>Single Entry Point</a:t>
            </a:r>
            <a:r>
              <a:rPr lang="en-US" dirty="0"/>
              <a:t>: The front controller acts as the single entry point for all incoming requests. It receives and processes all requests.</a:t>
            </a:r>
          </a:p>
          <a:p>
            <a:pPr>
              <a:buFont typeface="+mj-lt"/>
              <a:buAutoNum type="arabicPeriod"/>
            </a:pPr>
            <a:r>
              <a:rPr lang="en-US" b="1" dirty="0"/>
              <a:t>Request Delegation</a:t>
            </a:r>
            <a:r>
              <a:rPr lang="en-US" dirty="0"/>
              <a:t>: Based on the request, the front controller delegates the request to the appropriate handler or controller within the application.</a:t>
            </a:r>
          </a:p>
          <a:p>
            <a:pPr>
              <a:buFont typeface="+mj-lt"/>
              <a:buAutoNum type="arabicPeriod"/>
            </a:pPr>
            <a:r>
              <a:rPr lang="en-US" b="1" dirty="0"/>
              <a:t>Pre-Processing and Post-Processing</a:t>
            </a:r>
            <a:r>
              <a:rPr lang="en-US" dirty="0"/>
              <a:t>: The front controller can handle common pre-processing (e.g., authentication checks) and post-processing (e.g., logging responses) tasks.</a:t>
            </a:r>
          </a:p>
          <a:p>
            <a:r>
              <a:rPr lang="en-US" b="1" dirty="0"/>
              <a:t>Components of the Front Controller Pattern</a:t>
            </a:r>
          </a:p>
          <a:p>
            <a:pPr>
              <a:buFont typeface="Arial" panose="020B0604020202020204" pitchFamily="34" charset="0"/>
              <a:buChar char="•"/>
            </a:pPr>
            <a:r>
              <a:rPr lang="en-US" b="1" dirty="0"/>
              <a:t>Front Controller</a:t>
            </a:r>
            <a:r>
              <a:rPr lang="en-US" dirty="0"/>
              <a:t>: The main controller that processes all incoming requests.</a:t>
            </a:r>
          </a:p>
          <a:p>
            <a:pPr>
              <a:buFont typeface="Arial" panose="020B0604020202020204" pitchFamily="34" charset="0"/>
              <a:buChar char="•"/>
            </a:pPr>
            <a:r>
              <a:rPr lang="en-US" b="1" dirty="0"/>
              <a:t>Dispatcher</a:t>
            </a:r>
            <a:r>
              <a:rPr lang="en-US" dirty="0"/>
              <a:t>: Responsible for directing the requests from the front controller to specific request handlers or views.</a:t>
            </a:r>
          </a:p>
          <a:p>
            <a:pPr>
              <a:buFont typeface="Arial" panose="020B0604020202020204" pitchFamily="34" charset="0"/>
              <a:buChar char="•"/>
            </a:pPr>
            <a:r>
              <a:rPr lang="en-US" b="1" dirty="0"/>
              <a:t>View</a:t>
            </a:r>
            <a:r>
              <a:rPr lang="en-US" dirty="0"/>
              <a:t>: Represents the response that the application sends back to the user.</a:t>
            </a:r>
          </a:p>
          <a:p>
            <a:pPr>
              <a:buFont typeface="Arial" panose="020B0604020202020204" pitchFamily="34" charset="0"/>
              <a:buChar char="•"/>
            </a:pPr>
            <a:r>
              <a:rPr lang="en-US" b="1" dirty="0"/>
              <a:t>Helper Classes</a:t>
            </a:r>
            <a:r>
              <a:rPr lang="en-US" dirty="0"/>
              <a:t>: Contains utility methods that support the front controller’s functions, like input validation or authorization checks.</a:t>
            </a:r>
          </a:p>
          <a:p>
            <a:endParaRPr lang="en-IN" dirty="0"/>
          </a:p>
          <a:p>
            <a:r>
              <a:rPr lang="en-US" b="1" dirty="0"/>
              <a:t>Advantages of Using the Front Controller Pattern</a:t>
            </a:r>
          </a:p>
          <a:p>
            <a:pPr>
              <a:buFont typeface="Arial" panose="020B0604020202020204" pitchFamily="34" charset="0"/>
              <a:buChar char="•"/>
            </a:pPr>
            <a:r>
              <a:rPr lang="en-US" b="1" dirty="0"/>
              <a:t>Centralized Control</a:t>
            </a:r>
            <a:r>
              <a:rPr lang="en-US" dirty="0"/>
              <a:t>: It provides a single entry point for all requests, enabling consistent pre-processing for all incoming requests.</a:t>
            </a:r>
          </a:p>
          <a:p>
            <a:pPr>
              <a:buFont typeface="Arial" panose="020B0604020202020204" pitchFamily="34" charset="0"/>
              <a:buChar char="•"/>
            </a:pPr>
            <a:r>
              <a:rPr lang="en-US" b="1" dirty="0"/>
              <a:t>Improved Security</a:t>
            </a:r>
            <a:r>
              <a:rPr lang="en-US" dirty="0"/>
              <a:t>: Since all requests go through one entry point, it’s easier to implement and enforce security measures.</a:t>
            </a:r>
          </a:p>
          <a:p>
            <a:pPr>
              <a:buFont typeface="Arial" panose="020B0604020202020204" pitchFamily="34" charset="0"/>
              <a:buChar char="•"/>
            </a:pPr>
            <a:r>
              <a:rPr lang="en-US" b="1" dirty="0"/>
              <a:t>Simplified Maintenance</a:t>
            </a:r>
            <a:r>
              <a:rPr lang="en-US" dirty="0"/>
              <a:t>: With a single location for request handling, updates to request processing logic are easier to manage.</a:t>
            </a:r>
          </a:p>
          <a:p>
            <a:pPr>
              <a:buFont typeface="Arial" panose="020B0604020202020204" pitchFamily="34" charset="0"/>
              <a:buChar char="•"/>
            </a:pPr>
            <a:r>
              <a:rPr lang="en-US" b="1" dirty="0"/>
              <a:t>Reusability</a:t>
            </a:r>
            <a:r>
              <a:rPr lang="en-US" dirty="0"/>
              <a:t>: Common logic (e.g., logging, security checks) is centralized, reducing code duplication.</a:t>
            </a:r>
          </a:p>
          <a:p>
            <a:endParaRPr lang="en-IN" dirty="0"/>
          </a:p>
          <a:p>
            <a:r>
              <a:rPr lang="en-US" b="1" dirty="0"/>
              <a:t>Example of the Front Controller Pattern</a:t>
            </a:r>
          </a:p>
          <a:p>
            <a:r>
              <a:rPr lang="en-US" dirty="0"/>
              <a:t>A common implementation of the front controller pattern is in web frameworks, where there is typically one main controller (like a </a:t>
            </a:r>
            <a:r>
              <a:rPr lang="en-US" dirty="0" err="1"/>
              <a:t>DispatcherServlet</a:t>
            </a:r>
            <a:r>
              <a:rPr lang="en-US" dirty="0"/>
              <a:t> in Spring MVC) that routes incoming HTTP requests to appropriate controllers based on URL patterns or other routing rules.</a:t>
            </a:r>
          </a:p>
          <a:p>
            <a:endParaRPr lang="en-IN" dirty="0"/>
          </a:p>
        </p:txBody>
      </p:sp>
      <p:sp>
        <p:nvSpPr>
          <p:cNvPr id="4" name="Slide Number Placeholder 3">
            <a:extLst>
              <a:ext uri="{FF2B5EF4-FFF2-40B4-BE49-F238E27FC236}">
                <a16:creationId xmlns:a16="http://schemas.microsoft.com/office/drawing/2014/main" id="{C4BD4868-1A01-035B-7058-E5F8A9D7D9C7}"/>
              </a:ext>
            </a:extLst>
          </p:cNvPr>
          <p:cNvSpPr>
            <a:spLocks noGrp="1"/>
          </p:cNvSpPr>
          <p:nvPr>
            <p:ph type="sldNum" sz="quarter" idx="5"/>
          </p:nvPr>
        </p:nvSpPr>
        <p:spPr/>
        <p:txBody>
          <a:bodyPr/>
          <a:lstStyle/>
          <a:p>
            <a:fld id="{0AC900C1-7326-4B4D-9C4E-22E7230B62CC}" type="slidenum">
              <a:rPr lang="en-US" smtClean="0"/>
              <a:t>112</a:t>
            </a:fld>
            <a:endParaRPr lang="en-US"/>
          </a:p>
        </p:txBody>
      </p:sp>
    </p:spTree>
    <p:extLst>
      <p:ext uri="{BB962C8B-B14F-4D97-AF65-F5344CB8AC3E}">
        <p14:creationId xmlns:p14="http://schemas.microsoft.com/office/powerpoint/2010/main" val="13321316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BB59C-3021-8D9E-4D54-2B363A709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79122-B950-D22D-AB1B-1640B5D4D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38805-FA9B-0236-E143-B35179974E56}"/>
              </a:ext>
            </a:extLst>
          </p:cNvPr>
          <p:cNvSpPr>
            <a:spLocks noGrp="1"/>
          </p:cNvSpPr>
          <p:nvPr>
            <p:ph type="body" idx="1"/>
          </p:nvPr>
        </p:nvSpPr>
        <p:spPr/>
        <p:txBody>
          <a:bodyPr/>
          <a:lstStyle/>
          <a:p>
            <a:r>
              <a:rPr lang="en-US" b="1" dirty="0"/>
              <a:t>Front Controller Pattern Overview</a:t>
            </a:r>
          </a:p>
          <a:p>
            <a:pPr>
              <a:buFont typeface="Arial" panose="020B0604020202020204" pitchFamily="34" charset="0"/>
              <a:buChar char="•"/>
            </a:pPr>
            <a:r>
              <a:rPr lang="en-US" b="1" dirty="0"/>
              <a:t>Purpose</a:t>
            </a:r>
            <a:r>
              <a:rPr lang="en-US" dirty="0"/>
              <a:t>:</a:t>
            </a:r>
          </a:p>
          <a:p>
            <a:pPr marL="742950" lvl="1" indent="-285750">
              <a:buFont typeface="Arial" panose="020B0604020202020204" pitchFamily="34" charset="0"/>
              <a:buChar char="•"/>
            </a:pPr>
            <a:r>
              <a:rPr lang="en-US" dirty="0"/>
              <a:t>To centralize and streamline request handling.</a:t>
            </a:r>
          </a:p>
          <a:p>
            <a:pPr marL="742950" lvl="1" indent="-285750">
              <a:buFont typeface="Arial" panose="020B0604020202020204" pitchFamily="34" charset="0"/>
              <a:buChar char="•"/>
            </a:pPr>
            <a:r>
              <a:rPr lang="en-US" dirty="0"/>
              <a:t>To apply common processing (e.g., authentication, logging, and security) for all incoming requests in a single place.</a:t>
            </a:r>
          </a:p>
          <a:p>
            <a:pPr>
              <a:buFont typeface="Arial" panose="020B0604020202020204" pitchFamily="34" charset="0"/>
              <a:buChar char="•"/>
            </a:pPr>
            <a:r>
              <a:rPr lang="en-US" b="1" dirty="0"/>
              <a:t>Use Case</a:t>
            </a:r>
            <a:r>
              <a:rPr lang="en-US" dirty="0"/>
              <a:t>:</a:t>
            </a:r>
          </a:p>
          <a:p>
            <a:pPr marL="742950" lvl="1" indent="-285750">
              <a:buFont typeface="Arial" panose="020B0604020202020204" pitchFamily="34" charset="0"/>
              <a:buChar char="•"/>
            </a:pPr>
            <a:r>
              <a:rPr lang="en-US" dirty="0"/>
              <a:t>In web applications where you want a single entry point for all requests.</a:t>
            </a:r>
          </a:p>
          <a:p>
            <a:pPr marL="742950" lvl="1" indent="-285750">
              <a:buFont typeface="Arial" panose="020B0604020202020204" pitchFamily="34" charset="0"/>
              <a:buChar char="•"/>
            </a:pPr>
            <a:r>
              <a:rPr lang="en-US" dirty="0"/>
              <a:t>When there’s a need to enforce consistent behavior for all requests (e.g., user authentication, input sanitization).</a:t>
            </a:r>
          </a:p>
          <a:p>
            <a:endParaRPr lang="en-IN" dirty="0"/>
          </a:p>
          <a:p>
            <a:r>
              <a:rPr lang="en-US" b="1" dirty="0"/>
              <a:t>How It Works</a:t>
            </a:r>
          </a:p>
          <a:p>
            <a:pPr>
              <a:buFont typeface="+mj-lt"/>
              <a:buAutoNum type="arabicPeriod"/>
            </a:pPr>
            <a:r>
              <a:rPr lang="en-US" b="1" dirty="0"/>
              <a:t>Single Entry Point</a:t>
            </a:r>
            <a:r>
              <a:rPr lang="en-US" dirty="0"/>
              <a:t>: The front controller acts as the single entry point for all incoming requests. It receives and processes all requests.</a:t>
            </a:r>
          </a:p>
          <a:p>
            <a:pPr>
              <a:buFont typeface="+mj-lt"/>
              <a:buAutoNum type="arabicPeriod"/>
            </a:pPr>
            <a:r>
              <a:rPr lang="en-US" b="1" dirty="0"/>
              <a:t>Request Delegation</a:t>
            </a:r>
            <a:r>
              <a:rPr lang="en-US" dirty="0"/>
              <a:t>: Based on the request, the front controller delegates the request to the appropriate handler or controller within the application.</a:t>
            </a:r>
          </a:p>
          <a:p>
            <a:pPr>
              <a:buFont typeface="+mj-lt"/>
              <a:buAutoNum type="arabicPeriod"/>
            </a:pPr>
            <a:r>
              <a:rPr lang="en-US" b="1" dirty="0"/>
              <a:t>Pre-Processing and Post-Processing</a:t>
            </a:r>
            <a:r>
              <a:rPr lang="en-US" dirty="0"/>
              <a:t>: The front controller can handle common pre-processing (e.g., authentication checks) and post-processing (e.g., logging responses) tasks.</a:t>
            </a:r>
          </a:p>
          <a:p>
            <a:r>
              <a:rPr lang="en-US" b="1" dirty="0"/>
              <a:t>Components of the Front Controller Pattern</a:t>
            </a:r>
          </a:p>
          <a:p>
            <a:pPr>
              <a:buFont typeface="Arial" panose="020B0604020202020204" pitchFamily="34" charset="0"/>
              <a:buChar char="•"/>
            </a:pPr>
            <a:r>
              <a:rPr lang="en-US" b="1" dirty="0"/>
              <a:t>Front Controller</a:t>
            </a:r>
            <a:r>
              <a:rPr lang="en-US" dirty="0"/>
              <a:t>: The main controller that processes all incoming requests.</a:t>
            </a:r>
          </a:p>
          <a:p>
            <a:pPr>
              <a:buFont typeface="Arial" panose="020B0604020202020204" pitchFamily="34" charset="0"/>
              <a:buChar char="•"/>
            </a:pPr>
            <a:r>
              <a:rPr lang="en-US" b="1" dirty="0"/>
              <a:t>Dispatcher</a:t>
            </a:r>
            <a:r>
              <a:rPr lang="en-US" dirty="0"/>
              <a:t>: Responsible for directing the requests from the front controller to specific request handlers or views.</a:t>
            </a:r>
          </a:p>
          <a:p>
            <a:pPr>
              <a:buFont typeface="Arial" panose="020B0604020202020204" pitchFamily="34" charset="0"/>
              <a:buChar char="•"/>
            </a:pPr>
            <a:r>
              <a:rPr lang="en-US" b="1" dirty="0"/>
              <a:t>View</a:t>
            </a:r>
            <a:r>
              <a:rPr lang="en-US" dirty="0"/>
              <a:t>: Represents the response that the application sends back to the user.</a:t>
            </a:r>
          </a:p>
          <a:p>
            <a:pPr>
              <a:buFont typeface="Arial" panose="020B0604020202020204" pitchFamily="34" charset="0"/>
              <a:buChar char="•"/>
            </a:pPr>
            <a:r>
              <a:rPr lang="en-US" b="1" dirty="0"/>
              <a:t>Helper Classes</a:t>
            </a:r>
            <a:r>
              <a:rPr lang="en-US" dirty="0"/>
              <a:t>: Contains utility methods that support the front controller’s functions, like input validation or authorization checks.</a:t>
            </a:r>
          </a:p>
          <a:p>
            <a:endParaRPr lang="en-IN" dirty="0"/>
          </a:p>
          <a:p>
            <a:r>
              <a:rPr lang="en-US" b="1" dirty="0"/>
              <a:t>Advantages of Using the Front Controller Pattern</a:t>
            </a:r>
          </a:p>
          <a:p>
            <a:pPr>
              <a:buFont typeface="Arial" panose="020B0604020202020204" pitchFamily="34" charset="0"/>
              <a:buChar char="•"/>
            </a:pPr>
            <a:r>
              <a:rPr lang="en-US" b="1" dirty="0"/>
              <a:t>Centralized Control</a:t>
            </a:r>
            <a:r>
              <a:rPr lang="en-US" dirty="0"/>
              <a:t>: It provides a single entry point for all requests, enabling consistent pre-processing for all incoming requests.</a:t>
            </a:r>
          </a:p>
          <a:p>
            <a:pPr>
              <a:buFont typeface="Arial" panose="020B0604020202020204" pitchFamily="34" charset="0"/>
              <a:buChar char="•"/>
            </a:pPr>
            <a:r>
              <a:rPr lang="en-US" b="1" dirty="0"/>
              <a:t>Improved Security</a:t>
            </a:r>
            <a:r>
              <a:rPr lang="en-US" dirty="0"/>
              <a:t>: Since all requests go through one entry point, it’s easier to implement and enforce security measures.</a:t>
            </a:r>
          </a:p>
          <a:p>
            <a:pPr>
              <a:buFont typeface="Arial" panose="020B0604020202020204" pitchFamily="34" charset="0"/>
              <a:buChar char="•"/>
            </a:pPr>
            <a:r>
              <a:rPr lang="en-US" b="1" dirty="0"/>
              <a:t>Simplified Maintenance</a:t>
            </a:r>
            <a:r>
              <a:rPr lang="en-US" dirty="0"/>
              <a:t>: With a single location for request handling, updates to request processing logic are easier to manage.</a:t>
            </a:r>
          </a:p>
          <a:p>
            <a:pPr>
              <a:buFont typeface="Arial" panose="020B0604020202020204" pitchFamily="34" charset="0"/>
              <a:buChar char="•"/>
            </a:pPr>
            <a:r>
              <a:rPr lang="en-US" b="1" dirty="0"/>
              <a:t>Reusability</a:t>
            </a:r>
            <a:r>
              <a:rPr lang="en-US" dirty="0"/>
              <a:t>: Common logic (e.g., logging, security checks) is centralized, reducing code duplication.</a:t>
            </a:r>
          </a:p>
          <a:p>
            <a:endParaRPr lang="en-IN" dirty="0"/>
          </a:p>
          <a:p>
            <a:r>
              <a:rPr lang="en-US" b="1" dirty="0"/>
              <a:t>Example of the Front Controller Pattern</a:t>
            </a:r>
          </a:p>
          <a:p>
            <a:r>
              <a:rPr lang="en-US" dirty="0"/>
              <a:t>A common implementation of the front controller pattern is in web frameworks, where there is typically one main controller (like a </a:t>
            </a:r>
            <a:r>
              <a:rPr lang="en-US" dirty="0" err="1"/>
              <a:t>DispatcherServlet</a:t>
            </a:r>
            <a:r>
              <a:rPr lang="en-US" dirty="0"/>
              <a:t> in Spring MVC) that routes incoming HTTP requests to appropriate controllers based on URL patterns or other routing rules.</a:t>
            </a:r>
          </a:p>
          <a:p>
            <a:endParaRPr lang="en-IN" dirty="0"/>
          </a:p>
        </p:txBody>
      </p:sp>
      <p:sp>
        <p:nvSpPr>
          <p:cNvPr id="4" name="Slide Number Placeholder 3">
            <a:extLst>
              <a:ext uri="{FF2B5EF4-FFF2-40B4-BE49-F238E27FC236}">
                <a16:creationId xmlns:a16="http://schemas.microsoft.com/office/drawing/2014/main" id="{25CFCFB5-1969-339E-17E9-1B20FC6F50B3}"/>
              </a:ext>
            </a:extLst>
          </p:cNvPr>
          <p:cNvSpPr>
            <a:spLocks noGrp="1"/>
          </p:cNvSpPr>
          <p:nvPr>
            <p:ph type="sldNum" sz="quarter" idx="5"/>
          </p:nvPr>
        </p:nvSpPr>
        <p:spPr/>
        <p:txBody>
          <a:bodyPr/>
          <a:lstStyle/>
          <a:p>
            <a:fld id="{0AC900C1-7326-4B4D-9C4E-22E7230B62CC}" type="slidenum">
              <a:rPr lang="en-US" smtClean="0"/>
              <a:t>113</a:t>
            </a:fld>
            <a:endParaRPr lang="en-US"/>
          </a:p>
        </p:txBody>
      </p:sp>
    </p:spTree>
    <p:extLst>
      <p:ext uri="{BB962C8B-B14F-4D97-AF65-F5344CB8AC3E}">
        <p14:creationId xmlns:p14="http://schemas.microsoft.com/office/powerpoint/2010/main" val="32880373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A00C2-6559-70C0-5787-B5C760A9E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0A7247-FD3C-E18A-D15D-FEC185419B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8ADCCD-73DA-3E1D-C39D-0442FEF78CBD}"/>
              </a:ext>
            </a:extLst>
          </p:cNvPr>
          <p:cNvSpPr>
            <a:spLocks noGrp="1"/>
          </p:cNvSpPr>
          <p:nvPr>
            <p:ph type="body" idx="1"/>
          </p:nvPr>
        </p:nvSpPr>
        <p:spPr/>
        <p:txBody>
          <a:bodyPr/>
          <a:lstStyle/>
          <a:p>
            <a:r>
              <a:rPr lang="en-US" b="1" dirty="0"/>
              <a:t>Front Controller Pattern Overview</a:t>
            </a:r>
          </a:p>
          <a:p>
            <a:pPr>
              <a:buFont typeface="Arial" panose="020B0604020202020204" pitchFamily="34" charset="0"/>
              <a:buChar char="•"/>
            </a:pPr>
            <a:r>
              <a:rPr lang="en-US" b="1" dirty="0"/>
              <a:t>Purpose</a:t>
            </a:r>
            <a:r>
              <a:rPr lang="en-US" dirty="0"/>
              <a:t>:</a:t>
            </a:r>
          </a:p>
          <a:p>
            <a:pPr marL="742950" lvl="1" indent="-285750">
              <a:buFont typeface="Arial" panose="020B0604020202020204" pitchFamily="34" charset="0"/>
              <a:buChar char="•"/>
            </a:pPr>
            <a:r>
              <a:rPr lang="en-US" dirty="0"/>
              <a:t>To centralize and streamline request handling.</a:t>
            </a:r>
          </a:p>
          <a:p>
            <a:pPr marL="742950" lvl="1" indent="-285750">
              <a:buFont typeface="Arial" panose="020B0604020202020204" pitchFamily="34" charset="0"/>
              <a:buChar char="•"/>
            </a:pPr>
            <a:r>
              <a:rPr lang="en-US" dirty="0"/>
              <a:t>To apply common processing (e.g., authentication, logging, and security) for all incoming requests in a single place.</a:t>
            </a:r>
          </a:p>
          <a:p>
            <a:pPr>
              <a:buFont typeface="Arial" panose="020B0604020202020204" pitchFamily="34" charset="0"/>
              <a:buChar char="•"/>
            </a:pPr>
            <a:r>
              <a:rPr lang="en-US" b="1" dirty="0"/>
              <a:t>Use Case</a:t>
            </a:r>
            <a:r>
              <a:rPr lang="en-US" dirty="0"/>
              <a:t>:</a:t>
            </a:r>
          </a:p>
          <a:p>
            <a:pPr marL="742950" lvl="1" indent="-285750">
              <a:buFont typeface="Arial" panose="020B0604020202020204" pitchFamily="34" charset="0"/>
              <a:buChar char="•"/>
            </a:pPr>
            <a:r>
              <a:rPr lang="en-US" dirty="0"/>
              <a:t>In web applications where you want a single entry point for all requests.</a:t>
            </a:r>
          </a:p>
          <a:p>
            <a:pPr marL="742950" lvl="1" indent="-285750">
              <a:buFont typeface="Arial" panose="020B0604020202020204" pitchFamily="34" charset="0"/>
              <a:buChar char="•"/>
            </a:pPr>
            <a:r>
              <a:rPr lang="en-US" dirty="0"/>
              <a:t>When there’s a need to enforce consistent behavior for all requests (e.g., user authentication, input sanitization).</a:t>
            </a:r>
          </a:p>
          <a:p>
            <a:endParaRPr lang="en-IN" dirty="0"/>
          </a:p>
          <a:p>
            <a:r>
              <a:rPr lang="en-US" b="1" dirty="0"/>
              <a:t>How It Works</a:t>
            </a:r>
          </a:p>
          <a:p>
            <a:pPr>
              <a:buFont typeface="+mj-lt"/>
              <a:buAutoNum type="arabicPeriod"/>
            </a:pPr>
            <a:r>
              <a:rPr lang="en-US" b="1" dirty="0"/>
              <a:t>Single Entry Point</a:t>
            </a:r>
            <a:r>
              <a:rPr lang="en-US" dirty="0"/>
              <a:t>: The front controller acts as the single entry point for all incoming requests. It receives and processes all requests.</a:t>
            </a:r>
          </a:p>
          <a:p>
            <a:pPr>
              <a:buFont typeface="+mj-lt"/>
              <a:buAutoNum type="arabicPeriod"/>
            </a:pPr>
            <a:r>
              <a:rPr lang="en-US" b="1" dirty="0"/>
              <a:t>Request Delegation</a:t>
            </a:r>
            <a:r>
              <a:rPr lang="en-US" dirty="0"/>
              <a:t>: Based on the request, the front controller delegates the request to the appropriate handler or controller within the application.</a:t>
            </a:r>
          </a:p>
          <a:p>
            <a:pPr>
              <a:buFont typeface="+mj-lt"/>
              <a:buAutoNum type="arabicPeriod"/>
            </a:pPr>
            <a:r>
              <a:rPr lang="en-US" b="1" dirty="0"/>
              <a:t>Pre-Processing and Post-Processing</a:t>
            </a:r>
            <a:r>
              <a:rPr lang="en-US" dirty="0"/>
              <a:t>: The front controller can handle common pre-processing (e.g., authentication checks) and post-processing (e.g., logging responses) tasks.</a:t>
            </a:r>
          </a:p>
          <a:p>
            <a:r>
              <a:rPr lang="en-US" b="1" dirty="0"/>
              <a:t>Components of the Front Controller Pattern</a:t>
            </a:r>
          </a:p>
          <a:p>
            <a:pPr>
              <a:buFont typeface="Arial" panose="020B0604020202020204" pitchFamily="34" charset="0"/>
              <a:buChar char="•"/>
            </a:pPr>
            <a:r>
              <a:rPr lang="en-US" b="1" dirty="0"/>
              <a:t>Front Controller</a:t>
            </a:r>
            <a:r>
              <a:rPr lang="en-US" dirty="0"/>
              <a:t>: The main controller that processes all incoming requests.</a:t>
            </a:r>
          </a:p>
          <a:p>
            <a:pPr>
              <a:buFont typeface="Arial" panose="020B0604020202020204" pitchFamily="34" charset="0"/>
              <a:buChar char="•"/>
            </a:pPr>
            <a:r>
              <a:rPr lang="en-US" b="1" dirty="0"/>
              <a:t>Dispatcher</a:t>
            </a:r>
            <a:r>
              <a:rPr lang="en-US" dirty="0"/>
              <a:t>: Responsible for directing the requests from the front controller to specific request handlers or views.</a:t>
            </a:r>
          </a:p>
          <a:p>
            <a:pPr>
              <a:buFont typeface="Arial" panose="020B0604020202020204" pitchFamily="34" charset="0"/>
              <a:buChar char="•"/>
            </a:pPr>
            <a:r>
              <a:rPr lang="en-US" b="1" dirty="0"/>
              <a:t>View</a:t>
            </a:r>
            <a:r>
              <a:rPr lang="en-US" dirty="0"/>
              <a:t>: Represents the response that the application sends back to the user.</a:t>
            </a:r>
          </a:p>
          <a:p>
            <a:pPr>
              <a:buFont typeface="Arial" panose="020B0604020202020204" pitchFamily="34" charset="0"/>
              <a:buChar char="•"/>
            </a:pPr>
            <a:r>
              <a:rPr lang="en-US" b="1" dirty="0"/>
              <a:t>Helper Classes</a:t>
            </a:r>
            <a:r>
              <a:rPr lang="en-US" dirty="0"/>
              <a:t>: Contains utility methods that support the front controller’s functions, like input validation or authorization checks.</a:t>
            </a:r>
          </a:p>
          <a:p>
            <a:endParaRPr lang="en-IN" dirty="0"/>
          </a:p>
          <a:p>
            <a:r>
              <a:rPr lang="en-US" b="1" dirty="0"/>
              <a:t>Advantages of Using the Front Controller Pattern</a:t>
            </a:r>
          </a:p>
          <a:p>
            <a:pPr>
              <a:buFont typeface="Arial" panose="020B0604020202020204" pitchFamily="34" charset="0"/>
              <a:buChar char="•"/>
            </a:pPr>
            <a:r>
              <a:rPr lang="en-US" b="1" dirty="0"/>
              <a:t>Centralized Control</a:t>
            </a:r>
            <a:r>
              <a:rPr lang="en-US" dirty="0"/>
              <a:t>: It provides a single entry point for all requests, enabling consistent pre-processing for all incoming requests.</a:t>
            </a:r>
          </a:p>
          <a:p>
            <a:pPr>
              <a:buFont typeface="Arial" panose="020B0604020202020204" pitchFamily="34" charset="0"/>
              <a:buChar char="•"/>
            </a:pPr>
            <a:r>
              <a:rPr lang="en-US" b="1" dirty="0"/>
              <a:t>Improved Security</a:t>
            </a:r>
            <a:r>
              <a:rPr lang="en-US" dirty="0"/>
              <a:t>: Since all requests go through one entry point, it’s easier to implement and enforce security measures.</a:t>
            </a:r>
          </a:p>
          <a:p>
            <a:pPr>
              <a:buFont typeface="Arial" panose="020B0604020202020204" pitchFamily="34" charset="0"/>
              <a:buChar char="•"/>
            </a:pPr>
            <a:r>
              <a:rPr lang="en-US" b="1" dirty="0"/>
              <a:t>Simplified Maintenance</a:t>
            </a:r>
            <a:r>
              <a:rPr lang="en-US" dirty="0"/>
              <a:t>: With a single location for request handling, updates to request processing logic are easier to manage.</a:t>
            </a:r>
          </a:p>
          <a:p>
            <a:pPr>
              <a:buFont typeface="Arial" panose="020B0604020202020204" pitchFamily="34" charset="0"/>
              <a:buChar char="•"/>
            </a:pPr>
            <a:r>
              <a:rPr lang="en-US" b="1" dirty="0"/>
              <a:t>Reusability</a:t>
            </a:r>
            <a:r>
              <a:rPr lang="en-US" dirty="0"/>
              <a:t>: Common logic (e.g., logging, security checks) is centralized, reducing code duplication.</a:t>
            </a:r>
          </a:p>
          <a:p>
            <a:endParaRPr lang="en-IN" dirty="0"/>
          </a:p>
          <a:p>
            <a:r>
              <a:rPr lang="en-US" b="1" dirty="0"/>
              <a:t>Example of the Front Controller Pattern</a:t>
            </a:r>
          </a:p>
          <a:p>
            <a:r>
              <a:rPr lang="en-US" dirty="0"/>
              <a:t>A common implementation of the front controller pattern is in web frameworks, where there is typically one main controller (like a </a:t>
            </a:r>
            <a:r>
              <a:rPr lang="en-US" dirty="0" err="1"/>
              <a:t>DispatcherServlet</a:t>
            </a:r>
            <a:r>
              <a:rPr lang="en-US" dirty="0"/>
              <a:t> in Spring MVC) that routes incoming HTTP requests to appropriate controllers based on URL patterns or other routing rules.</a:t>
            </a:r>
          </a:p>
          <a:p>
            <a:endParaRPr lang="en-IN" dirty="0"/>
          </a:p>
        </p:txBody>
      </p:sp>
      <p:sp>
        <p:nvSpPr>
          <p:cNvPr id="4" name="Slide Number Placeholder 3">
            <a:extLst>
              <a:ext uri="{FF2B5EF4-FFF2-40B4-BE49-F238E27FC236}">
                <a16:creationId xmlns:a16="http://schemas.microsoft.com/office/drawing/2014/main" id="{684FC26F-674F-EDA3-29C5-1A38AA807596}"/>
              </a:ext>
            </a:extLst>
          </p:cNvPr>
          <p:cNvSpPr>
            <a:spLocks noGrp="1"/>
          </p:cNvSpPr>
          <p:nvPr>
            <p:ph type="sldNum" sz="quarter" idx="5"/>
          </p:nvPr>
        </p:nvSpPr>
        <p:spPr/>
        <p:txBody>
          <a:bodyPr/>
          <a:lstStyle/>
          <a:p>
            <a:fld id="{0AC900C1-7326-4B4D-9C4E-22E7230B62CC}" type="slidenum">
              <a:rPr lang="en-US" smtClean="0"/>
              <a:t>114</a:t>
            </a:fld>
            <a:endParaRPr lang="en-US"/>
          </a:p>
        </p:txBody>
      </p:sp>
    </p:spTree>
    <p:extLst>
      <p:ext uri="{BB962C8B-B14F-4D97-AF65-F5344CB8AC3E}">
        <p14:creationId xmlns:p14="http://schemas.microsoft.com/office/powerpoint/2010/main" val="25577963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551DF-C6A1-F0E2-00D9-AE61BD602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389B4-C9AE-F338-3F6D-00668000C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7D5537-3A9B-274E-ABD1-8E4CEA0655C7}"/>
              </a:ext>
            </a:extLst>
          </p:cNvPr>
          <p:cNvSpPr>
            <a:spLocks noGrp="1"/>
          </p:cNvSpPr>
          <p:nvPr>
            <p:ph type="body" idx="1"/>
          </p:nvPr>
        </p:nvSpPr>
        <p:spPr/>
        <p:txBody>
          <a:bodyPr/>
          <a:lstStyle/>
          <a:p>
            <a:r>
              <a:rPr lang="en-US" b="1" dirty="0"/>
              <a:t>Front Controller Pattern Overview</a:t>
            </a:r>
          </a:p>
          <a:p>
            <a:pPr>
              <a:buFont typeface="Arial" panose="020B0604020202020204" pitchFamily="34" charset="0"/>
              <a:buChar char="•"/>
            </a:pPr>
            <a:r>
              <a:rPr lang="en-US" b="1" dirty="0"/>
              <a:t>Purpose</a:t>
            </a:r>
            <a:r>
              <a:rPr lang="en-US" dirty="0"/>
              <a:t>:</a:t>
            </a:r>
          </a:p>
          <a:p>
            <a:pPr marL="742950" lvl="1" indent="-285750">
              <a:buFont typeface="Arial" panose="020B0604020202020204" pitchFamily="34" charset="0"/>
              <a:buChar char="•"/>
            </a:pPr>
            <a:r>
              <a:rPr lang="en-US" dirty="0"/>
              <a:t>To centralize and streamline request handling.</a:t>
            </a:r>
          </a:p>
          <a:p>
            <a:pPr marL="742950" lvl="1" indent="-285750">
              <a:buFont typeface="Arial" panose="020B0604020202020204" pitchFamily="34" charset="0"/>
              <a:buChar char="•"/>
            </a:pPr>
            <a:r>
              <a:rPr lang="en-US" dirty="0"/>
              <a:t>To apply common processing (e.g., authentication, logging, and security) for all incoming requests in a single place.</a:t>
            </a:r>
          </a:p>
          <a:p>
            <a:pPr>
              <a:buFont typeface="Arial" panose="020B0604020202020204" pitchFamily="34" charset="0"/>
              <a:buChar char="•"/>
            </a:pPr>
            <a:r>
              <a:rPr lang="en-US" b="1" dirty="0"/>
              <a:t>Use Case</a:t>
            </a:r>
            <a:r>
              <a:rPr lang="en-US" dirty="0"/>
              <a:t>:</a:t>
            </a:r>
          </a:p>
          <a:p>
            <a:pPr marL="742950" lvl="1" indent="-285750">
              <a:buFont typeface="Arial" panose="020B0604020202020204" pitchFamily="34" charset="0"/>
              <a:buChar char="•"/>
            </a:pPr>
            <a:r>
              <a:rPr lang="en-US" dirty="0"/>
              <a:t>In web applications where you want a single entry point for all requests.</a:t>
            </a:r>
          </a:p>
          <a:p>
            <a:pPr marL="742950" lvl="1" indent="-285750">
              <a:buFont typeface="Arial" panose="020B0604020202020204" pitchFamily="34" charset="0"/>
              <a:buChar char="•"/>
            </a:pPr>
            <a:r>
              <a:rPr lang="en-US" dirty="0"/>
              <a:t>When there’s a need to enforce consistent behavior for all requests (e.g., user authentication, input sanitization).</a:t>
            </a:r>
          </a:p>
          <a:p>
            <a:endParaRPr lang="en-IN" dirty="0"/>
          </a:p>
          <a:p>
            <a:r>
              <a:rPr lang="en-US" b="1" dirty="0"/>
              <a:t>How It Works</a:t>
            </a:r>
          </a:p>
          <a:p>
            <a:pPr>
              <a:buFont typeface="+mj-lt"/>
              <a:buAutoNum type="arabicPeriod"/>
            </a:pPr>
            <a:r>
              <a:rPr lang="en-US" b="1" dirty="0"/>
              <a:t>Single Entry Point</a:t>
            </a:r>
            <a:r>
              <a:rPr lang="en-US" dirty="0"/>
              <a:t>: The front controller acts as the single entry point for all incoming requests. It receives and processes all requests.</a:t>
            </a:r>
          </a:p>
          <a:p>
            <a:pPr>
              <a:buFont typeface="+mj-lt"/>
              <a:buAutoNum type="arabicPeriod"/>
            </a:pPr>
            <a:r>
              <a:rPr lang="en-US" b="1" dirty="0"/>
              <a:t>Request Delegation</a:t>
            </a:r>
            <a:r>
              <a:rPr lang="en-US" dirty="0"/>
              <a:t>: Based on the request, the front controller delegates the request to the appropriate handler or controller within the application.</a:t>
            </a:r>
          </a:p>
          <a:p>
            <a:pPr>
              <a:buFont typeface="+mj-lt"/>
              <a:buAutoNum type="arabicPeriod"/>
            </a:pPr>
            <a:r>
              <a:rPr lang="en-US" b="1" dirty="0"/>
              <a:t>Pre-Processing and Post-Processing</a:t>
            </a:r>
            <a:r>
              <a:rPr lang="en-US" dirty="0"/>
              <a:t>: The front controller can handle common pre-processing (e.g., authentication checks) and post-processing (e.g., logging responses) tasks.</a:t>
            </a:r>
          </a:p>
          <a:p>
            <a:r>
              <a:rPr lang="en-US" b="1" dirty="0"/>
              <a:t>Components of the Front Controller Pattern</a:t>
            </a:r>
          </a:p>
          <a:p>
            <a:pPr>
              <a:buFont typeface="Arial" panose="020B0604020202020204" pitchFamily="34" charset="0"/>
              <a:buChar char="•"/>
            </a:pPr>
            <a:r>
              <a:rPr lang="en-US" b="1" dirty="0"/>
              <a:t>Front Controller</a:t>
            </a:r>
            <a:r>
              <a:rPr lang="en-US" dirty="0"/>
              <a:t>: The main controller that processes all incoming requests.</a:t>
            </a:r>
          </a:p>
          <a:p>
            <a:pPr>
              <a:buFont typeface="Arial" panose="020B0604020202020204" pitchFamily="34" charset="0"/>
              <a:buChar char="•"/>
            </a:pPr>
            <a:r>
              <a:rPr lang="en-US" b="1" dirty="0"/>
              <a:t>Dispatcher</a:t>
            </a:r>
            <a:r>
              <a:rPr lang="en-US" dirty="0"/>
              <a:t>: Responsible for directing the requests from the front controller to specific request handlers or views.</a:t>
            </a:r>
          </a:p>
          <a:p>
            <a:pPr>
              <a:buFont typeface="Arial" panose="020B0604020202020204" pitchFamily="34" charset="0"/>
              <a:buChar char="•"/>
            </a:pPr>
            <a:r>
              <a:rPr lang="en-US" b="1" dirty="0"/>
              <a:t>View</a:t>
            </a:r>
            <a:r>
              <a:rPr lang="en-US" dirty="0"/>
              <a:t>: Represents the response that the application sends back to the user.</a:t>
            </a:r>
          </a:p>
          <a:p>
            <a:pPr>
              <a:buFont typeface="Arial" panose="020B0604020202020204" pitchFamily="34" charset="0"/>
              <a:buChar char="•"/>
            </a:pPr>
            <a:r>
              <a:rPr lang="en-US" b="1" dirty="0"/>
              <a:t>Helper Classes</a:t>
            </a:r>
            <a:r>
              <a:rPr lang="en-US" dirty="0"/>
              <a:t>: Contains utility methods that support the front controller’s functions, like input validation or authorization checks.</a:t>
            </a:r>
          </a:p>
          <a:p>
            <a:endParaRPr lang="en-IN" dirty="0"/>
          </a:p>
          <a:p>
            <a:r>
              <a:rPr lang="en-US" b="1" dirty="0"/>
              <a:t>Advantages of Using the Front Controller Pattern</a:t>
            </a:r>
          </a:p>
          <a:p>
            <a:pPr>
              <a:buFont typeface="Arial" panose="020B0604020202020204" pitchFamily="34" charset="0"/>
              <a:buChar char="•"/>
            </a:pPr>
            <a:r>
              <a:rPr lang="en-US" b="1" dirty="0"/>
              <a:t>Centralized Control</a:t>
            </a:r>
            <a:r>
              <a:rPr lang="en-US" dirty="0"/>
              <a:t>: It provides a single entry point for all requests, enabling consistent pre-processing for all incoming requests.</a:t>
            </a:r>
          </a:p>
          <a:p>
            <a:pPr>
              <a:buFont typeface="Arial" panose="020B0604020202020204" pitchFamily="34" charset="0"/>
              <a:buChar char="•"/>
            </a:pPr>
            <a:r>
              <a:rPr lang="en-US" b="1" dirty="0"/>
              <a:t>Improved Security</a:t>
            </a:r>
            <a:r>
              <a:rPr lang="en-US" dirty="0"/>
              <a:t>: Since all requests go through one entry point, it’s easier to implement and enforce security measures.</a:t>
            </a:r>
          </a:p>
          <a:p>
            <a:pPr>
              <a:buFont typeface="Arial" panose="020B0604020202020204" pitchFamily="34" charset="0"/>
              <a:buChar char="•"/>
            </a:pPr>
            <a:r>
              <a:rPr lang="en-US" b="1" dirty="0"/>
              <a:t>Simplified Maintenance</a:t>
            </a:r>
            <a:r>
              <a:rPr lang="en-US" dirty="0"/>
              <a:t>: With a single location for request handling, updates to request processing logic are easier to manage.</a:t>
            </a:r>
          </a:p>
          <a:p>
            <a:pPr>
              <a:buFont typeface="Arial" panose="020B0604020202020204" pitchFamily="34" charset="0"/>
              <a:buChar char="•"/>
            </a:pPr>
            <a:r>
              <a:rPr lang="en-US" b="1" dirty="0"/>
              <a:t>Reusability</a:t>
            </a:r>
            <a:r>
              <a:rPr lang="en-US" dirty="0"/>
              <a:t>: Common logic (e.g., logging, security checks) is centralized, reducing code duplication.</a:t>
            </a:r>
          </a:p>
          <a:p>
            <a:endParaRPr lang="en-IN" dirty="0"/>
          </a:p>
          <a:p>
            <a:r>
              <a:rPr lang="en-US" b="1" dirty="0"/>
              <a:t>Example of the Front Controller Pattern</a:t>
            </a:r>
          </a:p>
          <a:p>
            <a:r>
              <a:rPr lang="en-US" dirty="0"/>
              <a:t>A common implementation of the front controller pattern is in web frameworks, where there is typically one main controller (like a </a:t>
            </a:r>
            <a:r>
              <a:rPr lang="en-US" dirty="0" err="1"/>
              <a:t>DispatcherServlet</a:t>
            </a:r>
            <a:r>
              <a:rPr lang="en-US" dirty="0"/>
              <a:t> in Spring MVC) that routes incoming HTTP requests to appropriate controllers based on URL patterns or other routing rules.</a:t>
            </a:r>
          </a:p>
          <a:p>
            <a:endParaRPr lang="en-IN" dirty="0"/>
          </a:p>
        </p:txBody>
      </p:sp>
      <p:sp>
        <p:nvSpPr>
          <p:cNvPr id="4" name="Slide Number Placeholder 3">
            <a:extLst>
              <a:ext uri="{FF2B5EF4-FFF2-40B4-BE49-F238E27FC236}">
                <a16:creationId xmlns:a16="http://schemas.microsoft.com/office/drawing/2014/main" id="{4CBDBCE3-F1A4-3911-AC52-748CF312A217}"/>
              </a:ext>
            </a:extLst>
          </p:cNvPr>
          <p:cNvSpPr>
            <a:spLocks noGrp="1"/>
          </p:cNvSpPr>
          <p:nvPr>
            <p:ph type="sldNum" sz="quarter" idx="5"/>
          </p:nvPr>
        </p:nvSpPr>
        <p:spPr/>
        <p:txBody>
          <a:bodyPr/>
          <a:lstStyle/>
          <a:p>
            <a:fld id="{0AC900C1-7326-4B4D-9C4E-22E7230B62CC}" type="slidenum">
              <a:rPr lang="en-US" smtClean="0"/>
              <a:t>115</a:t>
            </a:fld>
            <a:endParaRPr lang="en-US"/>
          </a:p>
        </p:txBody>
      </p:sp>
    </p:spTree>
    <p:extLst>
      <p:ext uri="{BB962C8B-B14F-4D97-AF65-F5344CB8AC3E}">
        <p14:creationId xmlns:p14="http://schemas.microsoft.com/office/powerpoint/2010/main" val="18580701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8C43D-70D3-949A-CC9C-597DD7159F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9F2DA-69CE-B2E6-7242-B5C0165E4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662D26-3292-AEF6-B7D1-86960F6CF29C}"/>
              </a:ext>
            </a:extLst>
          </p:cNvPr>
          <p:cNvSpPr>
            <a:spLocks noGrp="1"/>
          </p:cNvSpPr>
          <p:nvPr>
            <p:ph type="body" idx="1"/>
          </p:nvPr>
        </p:nvSpPr>
        <p:spPr/>
        <p:txBody>
          <a:bodyPr/>
          <a:lstStyle/>
          <a:p>
            <a:r>
              <a:rPr lang="en-US" b="1" dirty="0"/>
              <a:t>Front Controller Pattern Overview</a:t>
            </a:r>
          </a:p>
          <a:p>
            <a:pPr>
              <a:buFont typeface="Arial" panose="020B0604020202020204" pitchFamily="34" charset="0"/>
              <a:buChar char="•"/>
            </a:pPr>
            <a:r>
              <a:rPr lang="en-US" b="1" dirty="0"/>
              <a:t>Purpose</a:t>
            </a:r>
            <a:r>
              <a:rPr lang="en-US" dirty="0"/>
              <a:t>:</a:t>
            </a:r>
          </a:p>
          <a:p>
            <a:pPr marL="742950" lvl="1" indent="-285750">
              <a:buFont typeface="Arial" panose="020B0604020202020204" pitchFamily="34" charset="0"/>
              <a:buChar char="•"/>
            </a:pPr>
            <a:r>
              <a:rPr lang="en-US" dirty="0"/>
              <a:t>To centralize and streamline request handling.</a:t>
            </a:r>
          </a:p>
          <a:p>
            <a:pPr marL="742950" lvl="1" indent="-285750">
              <a:buFont typeface="Arial" panose="020B0604020202020204" pitchFamily="34" charset="0"/>
              <a:buChar char="•"/>
            </a:pPr>
            <a:r>
              <a:rPr lang="en-US" dirty="0"/>
              <a:t>To apply common processing (e.g., authentication, logging, and security) for all incoming requests in a single place.</a:t>
            </a:r>
          </a:p>
          <a:p>
            <a:pPr>
              <a:buFont typeface="Arial" panose="020B0604020202020204" pitchFamily="34" charset="0"/>
              <a:buChar char="•"/>
            </a:pPr>
            <a:r>
              <a:rPr lang="en-US" b="1" dirty="0"/>
              <a:t>Use Case</a:t>
            </a:r>
            <a:r>
              <a:rPr lang="en-US" dirty="0"/>
              <a:t>:</a:t>
            </a:r>
          </a:p>
          <a:p>
            <a:pPr marL="742950" lvl="1" indent="-285750">
              <a:buFont typeface="Arial" panose="020B0604020202020204" pitchFamily="34" charset="0"/>
              <a:buChar char="•"/>
            </a:pPr>
            <a:r>
              <a:rPr lang="en-US" dirty="0"/>
              <a:t>In web applications where you want a single entry point for all requests.</a:t>
            </a:r>
          </a:p>
          <a:p>
            <a:pPr marL="742950" lvl="1" indent="-285750">
              <a:buFont typeface="Arial" panose="020B0604020202020204" pitchFamily="34" charset="0"/>
              <a:buChar char="•"/>
            </a:pPr>
            <a:r>
              <a:rPr lang="en-US" dirty="0"/>
              <a:t>When there’s a need to enforce consistent behavior for all requests (e.g., user authentication, input sanitization).</a:t>
            </a:r>
          </a:p>
          <a:p>
            <a:endParaRPr lang="en-IN" dirty="0"/>
          </a:p>
          <a:p>
            <a:r>
              <a:rPr lang="en-US" b="1" dirty="0"/>
              <a:t>How It Works</a:t>
            </a:r>
          </a:p>
          <a:p>
            <a:pPr>
              <a:buFont typeface="+mj-lt"/>
              <a:buAutoNum type="arabicPeriod"/>
            </a:pPr>
            <a:r>
              <a:rPr lang="en-US" b="1" dirty="0"/>
              <a:t>Single Entry Point</a:t>
            </a:r>
            <a:r>
              <a:rPr lang="en-US" dirty="0"/>
              <a:t>: The front controller acts as the single entry point for all incoming requests. It receives and processes all requests.</a:t>
            </a:r>
          </a:p>
          <a:p>
            <a:pPr>
              <a:buFont typeface="+mj-lt"/>
              <a:buAutoNum type="arabicPeriod"/>
            </a:pPr>
            <a:r>
              <a:rPr lang="en-US" b="1" dirty="0"/>
              <a:t>Request Delegation</a:t>
            </a:r>
            <a:r>
              <a:rPr lang="en-US" dirty="0"/>
              <a:t>: Based on the request, the front controller delegates the request to the appropriate handler or controller within the application.</a:t>
            </a:r>
          </a:p>
          <a:p>
            <a:pPr>
              <a:buFont typeface="+mj-lt"/>
              <a:buAutoNum type="arabicPeriod"/>
            </a:pPr>
            <a:r>
              <a:rPr lang="en-US" b="1" dirty="0"/>
              <a:t>Pre-Processing and Post-Processing</a:t>
            </a:r>
            <a:r>
              <a:rPr lang="en-US" dirty="0"/>
              <a:t>: The front controller can handle common pre-processing (e.g., authentication checks) and post-processing (e.g., logging responses) tasks.</a:t>
            </a:r>
          </a:p>
          <a:p>
            <a:r>
              <a:rPr lang="en-US" b="1" dirty="0"/>
              <a:t>Components of the Front Controller Pattern</a:t>
            </a:r>
          </a:p>
          <a:p>
            <a:pPr>
              <a:buFont typeface="Arial" panose="020B0604020202020204" pitchFamily="34" charset="0"/>
              <a:buChar char="•"/>
            </a:pPr>
            <a:r>
              <a:rPr lang="en-US" b="1" dirty="0"/>
              <a:t>Front Controller</a:t>
            </a:r>
            <a:r>
              <a:rPr lang="en-US" dirty="0"/>
              <a:t>: The main controller that processes all incoming requests.</a:t>
            </a:r>
          </a:p>
          <a:p>
            <a:pPr>
              <a:buFont typeface="Arial" panose="020B0604020202020204" pitchFamily="34" charset="0"/>
              <a:buChar char="•"/>
            </a:pPr>
            <a:r>
              <a:rPr lang="en-US" b="1" dirty="0"/>
              <a:t>Dispatcher</a:t>
            </a:r>
            <a:r>
              <a:rPr lang="en-US" dirty="0"/>
              <a:t>: Responsible for directing the requests from the front controller to specific request handlers or views.</a:t>
            </a:r>
          </a:p>
          <a:p>
            <a:pPr>
              <a:buFont typeface="Arial" panose="020B0604020202020204" pitchFamily="34" charset="0"/>
              <a:buChar char="•"/>
            </a:pPr>
            <a:r>
              <a:rPr lang="en-US" b="1" dirty="0"/>
              <a:t>View</a:t>
            </a:r>
            <a:r>
              <a:rPr lang="en-US" dirty="0"/>
              <a:t>: Represents the response that the application sends back to the user.</a:t>
            </a:r>
          </a:p>
          <a:p>
            <a:pPr>
              <a:buFont typeface="Arial" panose="020B0604020202020204" pitchFamily="34" charset="0"/>
              <a:buChar char="•"/>
            </a:pPr>
            <a:r>
              <a:rPr lang="en-US" b="1" dirty="0"/>
              <a:t>Helper Classes</a:t>
            </a:r>
            <a:r>
              <a:rPr lang="en-US" dirty="0"/>
              <a:t>: Contains utility methods that support the front controller’s functions, like input validation or authorization checks.</a:t>
            </a:r>
          </a:p>
          <a:p>
            <a:endParaRPr lang="en-IN" dirty="0"/>
          </a:p>
          <a:p>
            <a:r>
              <a:rPr lang="en-US" b="1" dirty="0"/>
              <a:t>Advantages of Using the Front Controller Pattern</a:t>
            </a:r>
          </a:p>
          <a:p>
            <a:pPr>
              <a:buFont typeface="Arial" panose="020B0604020202020204" pitchFamily="34" charset="0"/>
              <a:buChar char="•"/>
            </a:pPr>
            <a:r>
              <a:rPr lang="en-US" b="1" dirty="0"/>
              <a:t>Centralized Control</a:t>
            </a:r>
            <a:r>
              <a:rPr lang="en-US" dirty="0"/>
              <a:t>: It provides a single entry point for all requests, enabling consistent pre-processing for all incoming requests.</a:t>
            </a:r>
          </a:p>
          <a:p>
            <a:pPr>
              <a:buFont typeface="Arial" panose="020B0604020202020204" pitchFamily="34" charset="0"/>
              <a:buChar char="•"/>
            </a:pPr>
            <a:r>
              <a:rPr lang="en-US" b="1" dirty="0"/>
              <a:t>Improved Security</a:t>
            </a:r>
            <a:r>
              <a:rPr lang="en-US" dirty="0"/>
              <a:t>: Since all requests go through one entry point, it’s easier to implement and enforce security measures.</a:t>
            </a:r>
          </a:p>
          <a:p>
            <a:pPr>
              <a:buFont typeface="Arial" panose="020B0604020202020204" pitchFamily="34" charset="0"/>
              <a:buChar char="•"/>
            </a:pPr>
            <a:r>
              <a:rPr lang="en-US" b="1" dirty="0"/>
              <a:t>Simplified Maintenance</a:t>
            </a:r>
            <a:r>
              <a:rPr lang="en-US" dirty="0"/>
              <a:t>: With a single location for request handling, updates to request processing logic are easier to manage.</a:t>
            </a:r>
          </a:p>
          <a:p>
            <a:pPr>
              <a:buFont typeface="Arial" panose="020B0604020202020204" pitchFamily="34" charset="0"/>
              <a:buChar char="•"/>
            </a:pPr>
            <a:r>
              <a:rPr lang="en-US" b="1" dirty="0"/>
              <a:t>Reusability</a:t>
            </a:r>
            <a:r>
              <a:rPr lang="en-US" dirty="0"/>
              <a:t>: Common logic (e.g., logging, security checks) is centralized, reducing code duplication.</a:t>
            </a:r>
          </a:p>
          <a:p>
            <a:endParaRPr lang="en-IN" dirty="0"/>
          </a:p>
          <a:p>
            <a:r>
              <a:rPr lang="en-US" b="1" dirty="0"/>
              <a:t>Example of the Front Controller Pattern</a:t>
            </a:r>
          </a:p>
          <a:p>
            <a:r>
              <a:rPr lang="en-US" dirty="0"/>
              <a:t>A common implementation of the front controller pattern is in web frameworks, where there is typically one main controller (like a </a:t>
            </a:r>
            <a:r>
              <a:rPr lang="en-US" dirty="0" err="1"/>
              <a:t>DispatcherServlet</a:t>
            </a:r>
            <a:r>
              <a:rPr lang="en-US" dirty="0"/>
              <a:t> in Spring MVC) that routes incoming HTTP requests to appropriate controllers based on URL patterns or other routing rules.</a:t>
            </a:r>
          </a:p>
          <a:p>
            <a:endParaRPr lang="en-IN" dirty="0"/>
          </a:p>
        </p:txBody>
      </p:sp>
      <p:sp>
        <p:nvSpPr>
          <p:cNvPr id="4" name="Slide Number Placeholder 3">
            <a:extLst>
              <a:ext uri="{FF2B5EF4-FFF2-40B4-BE49-F238E27FC236}">
                <a16:creationId xmlns:a16="http://schemas.microsoft.com/office/drawing/2014/main" id="{4ADF5320-BD2E-B8A0-9B4E-E94BA9EB32F0}"/>
              </a:ext>
            </a:extLst>
          </p:cNvPr>
          <p:cNvSpPr>
            <a:spLocks noGrp="1"/>
          </p:cNvSpPr>
          <p:nvPr>
            <p:ph type="sldNum" sz="quarter" idx="5"/>
          </p:nvPr>
        </p:nvSpPr>
        <p:spPr/>
        <p:txBody>
          <a:bodyPr/>
          <a:lstStyle/>
          <a:p>
            <a:fld id="{0AC900C1-7326-4B4D-9C4E-22E7230B62CC}" type="slidenum">
              <a:rPr lang="en-US" smtClean="0"/>
              <a:t>116</a:t>
            </a:fld>
            <a:endParaRPr lang="en-US"/>
          </a:p>
        </p:txBody>
      </p:sp>
    </p:spTree>
    <p:extLst>
      <p:ext uri="{BB962C8B-B14F-4D97-AF65-F5344CB8AC3E}">
        <p14:creationId xmlns:p14="http://schemas.microsoft.com/office/powerpoint/2010/main" val="2427991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4E35F-9481-7A4D-29A4-240D308607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A55DE6-EF43-4FEE-F12B-A34D6D93AB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43819-AABB-68EF-012C-0F5A693C79A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B55116D-4DDC-4340-53E3-B15D520974CD}"/>
              </a:ext>
            </a:extLst>
          </p:cNvPr>
          <p:cNvSpPr>
            <a:spLocks noGrp="1"/>
          </p:cNvSpPr>
          <p:nvPr>
            <p:ph type="sldNum" sz="quarter" idx="5"/>
          </p:nvPr>
        </p:nvSpPr>
        <p:spPr/>
        <p:txBody>
          <a:bodyPr/>
          <a:lstStyle/>
          <a:p>
            <a:fld id="{0AC900C1-7326-4B4D-9C4E-22E7230B62CC}" type="slidenum">
              <a:rPr lang="en-US" smtClean="0"/>
              <a:t>29</a:t>
            </a:fld>
            <a:endParaRPr lang="en-US"/>
          </a:p>
        </p:txBody>
      </p:sp>
    </p:spTree>
    <p:extLst>
      <p:ext uri="{BB962C8B-B14F-4D97-AF65-F5344CB8AC3E}">
        <p14:creationId xmlns:p14="http://schemas.microsoft.com/office/powerpoint/2010/main" val="4402699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CB4EB-676C-F685-9A7D-8E9A35404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1BA5B-869A-12B7-4CDA-1C65B6D8D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0A0C1-6519-2548-4AD8-C0C8A9647DAA}"/>
              </a:ext>
            </a:extLst>
          </p:cNvPr>
          <p:cNvSpPr>
            <a:spLocks noGrp="1"/>
          </p:cNvSpPr>
          <p:nvPr>
            <p:ph type="body" idx="1"/>
          </p:nvPr>
        </p:nvSpPr>
        <p:spPr/>
        <p:txBody>
          <a:bodyPr/>
          <a:lstStyle/>
          <a:p>
            <a:endParaRPr lang="en-IN" dirty="0"/>
          </a:p>
          <a:p>
            <a:r>
              <a:rPr lang="en-IN" dirty="0"/>
              <a:t>The Data Access Object (DAO) is a design pattern used to abstract and encapsulate all access to a data source, which can be a database, a file system, or any other form of storage. By providing an interface for the data access logic, DAOs promote a clean separation of concerns and enhance the maintainability of the application.</a:t>
            </a:r>
          </a:p>
          <a:p>
            <a:r>
              <a:rPr lang="en-IN" b="1" dirty="0"/>
              <a:t>Key Concepts of DAO Pattern</a:t>
            </a:r>
          </a:p>
          <a:p>
            <a:pPr>
              <a:buFont typeface="+mj-lt"/>
              <a:buAutoNum type="arabicPeriod"/>
            </a:pPr>
            <a:r>
              <a:rPr lang="en-IN" b="1" dirty="0"/>
              <a:t>Encapsulation</a:t>
            </a:r>
            <a:r>
              <a:rPr lang="en-IN" dirty="0"/>
              <a:t>: DAO encapsulates the data access logic, allowing changes to the underlying data source without affecting the rest of the application.</a:t>
            </a:r>
          </a:p>
          <a:p>
            <a:pPr>
              <a:buFont typeface="+mj-lt"/>
              <a:buAutoNum type="arabicPeriod"/>
            </a:pPr>
            <a:r>
              <a:rPr lang="en-IN" b="1" dirty="0"/>
              <a:t>Abstraction</a:t>
            </a:r>
            <a:r>
              <a:rPr lang="en-IN" dirty="0"/>
              <a:t>: Clients interact with DAO interfaces rather than the underlying data source, providing a layer of abstraction.</a:t>
            </a:r>
          </a:p>
          <a:p>
            <a:pPr>
              <a:buFont typeface="+mj-lt"/>
              <a:buAutoNum type="arabicPeriod"/>
            </a:pPr>
            <a:r>
              <a:rPr lang="en-IN" b="1" dirty="0"/>
              <a:t>Separation of Concerns</a:t>
            </a:r>
            <a:r>
              <a:rPr lang="en-IN" dirty="0"/>
              <a:t>: It separates business logic from data access logic, making it easier to manage and test.</a:t>
            </a:r>
          </a:p>
          <a:p>
            <a:pPr>
              <a:buFont typeface="+mj-lt"/>
              <a:buAutoNum type="arabicPeriod"/>
            </a:pPr>
            <a:r>
              <a:rPr lang="en-IN" b="1" dirty="0"/>
              <a:t>Interchangeable Data Sources</a:t>
            </a:r>
            <a:r>
              <a:rPr lang="en-IN" dirty="0"/>
              <a:t>: DAOs can work with different types of data sources, making it easier to switch from one data storage solution to another.</a:t>
            </a:r>
          </a:p>
          <a:p>
            <a:r>
              <a:rPr lang="en-IN" b="1" dirty="0"/>
              <a:t>DAO Structure</a:t>
            </a:r>
          </a:p>
          <a:p>
            <a:r>
              <a:rPr lang="en-IN" dirty="0"/>
              <a:t>A typical DAO implementation consists of the following components:</a:t>
            </a:r>
          </a:p>
          <a:p>
            <a:pPr>
              <a:buFont typeface="+mj-lt"/>
              <a:buAutoNum type="arabicPeriod"/>
            </a:pPr>
            <a:r>
              <a:rPr lang="en-IN" b="1" dirty="0"/>
              <a:t>Entity Class</a:t>
            </a:r>
            <a:r>
              <a:rPr lang="en-IN" dirty="0"/>
              <a:t>: Represents the data model (e.g., User, Product).</a:t>
            </a:r>
          </a:p>
          <a:p>
            <a:pPr>
              <a:buFont typeface="+mj-lt"/>
              <a:buAutoNum type="arabicPeriod"/>
            </a:pPr>
            <a:r>
              <a:rPr lang="en-IN" b="1" dirty="0"/>
              <a:t>DAO Interface</a:t>
            </a:r>
            <a:r>
              <a:rPr lang="en-IN" dirty="0"/>
              <a:t>: Defines the CRUD operations (e.g., create, read, update, delete).</a:t>
            </a:r>
          </a:p>
          <a:p>
            <a:pPr>
              <a:buFont typeface="+mj-lt"/>
              <a:buAutoNum type="arabicPeriod"/>
            </a:pPr>
            <a:r>
              <a:rPr lang="en-IN" b="1" dirty="0"/>
              <a:t>DAO Implementation</a:t>
            </a:r>
            <a:r>
              <a:rPr lang="en-IN" dirty="0"/>
              <a:t>: Implements the interface, providing the actual data access logic.</a:t>
            </a:r>
          </a:p>
          <a:p>
            <a:r>
              <a:rPr lang="en-IN" b="1" dirty="0"/>
              <a:t>Example of DAO in Java</a:t>
            </a:r>
          </a:p>
          <a:p>
            <a:r>
              <a:rPr lang="en-IN" dirty="0"/>
              <a:t>Here's a simple example of a DAO pattern implementation in Java for a User entity:</a:t>
            </a:r>
          </a:p>
          <a:p>
            <a:r>
              <a:rPr lang="en-IN" b="1" dirty="0"/>
              <a:t>Entity Class</a:t>
            </a:r>
          </a:p>
          <a:p>
            <a:r>
              <a:rPr lang="en-IN" dirty="0"/>
              <a:t>java</a:t>
            </a:r>
          </a:p>
          <a:p>
            <a:r>
              <a:rPr lang="en-IN" dirty="0"/>
              <a:t>Copy code</a:t>
            </a:r>
          </a:p>
          <a:p>
            <a:pPr rtl="0"/>
            <a:r>
              <a:rPr lang="en-IN" dirty="0"/>
              <a:t>public class User { private int id; private String name; private String email; // Constructors, Getters, and Setters } </a:t>
            </a:r>
          </a:p>
          <a:p>
            <a:r>
              <a:rPr lang="en-IN" b="1" dirty="0"/>
              <a:t>DAO Interface</a:t>
            </a:r>
          </a:p>
          <a:p>
            <a:r>
              <a:rPr lang="en-IN" dirty="0"/>
              <a:t>java</a:t>
            </a:r>
          </a:p>
          <a:p>
            <a:r>
              <a:rPr lang="en-IN" dirty="0"/>
              <a:t>Copy code</a:t>
            </a:r>
          </a:p>
          <a:p>
            <a:pPr rtl="0"/>
            <a:r>
              <a:rPr lang="en-IN" dirty="0"/>
              <a:t>import </a:t>
            </a:r>
            <a:r>
              <a:rPr lang="en-IN" dirty="0" err="1"/>
              <a:t>java.util.List</a:t>
            </a:r>
            <a:r>
              <a:rPr lang="en-IN" dirty="0"/>
              <a:t>; public interface </a:t>
            </a:r>
            <a:r>
              <a:rPr lang="en-IN" dirty="0" err="1"/>
              <a:t>UserDao</a:t>
            </a:r>
            <a:r>
              <a:rPr lang="en-IN" dirty="0"/>
              <a:t> { void </a:t>
            </a:r>
            <a:r>
              <a:rPr lang="en-IN" dirty="0" err="1"/>
              <a:t>createUser</a:t>
            </a:r>
            <a:r>
              <a:rPr lang="en-IN" dirty="0"/>
              <a:t>(User user); User </a:t>
            </a:r>
            <a:r>
              <a:rPr lang="en-IN" dirty="0" err="1"/>
              <a:t>getUser</a:t>
            </a:r>
            <a:r>
              <a:rPr lang="en-IN" dirty="0"/>
              <a:t>(int id); List&lt;User&gt; </a:t>
            </a:r>
            <a:r>
              <a:rPr lang="en-IN" dirty="0" err="1"/>
              <a:t>getAllUsers</a:t>
            </a:r>
            <a:r>
              <a:rPr lang="en-IN" dirty="0"/>
              <a:t>(); void </a:t>
            </a:r>
            <a:r>
              <a:rPr lang="en-IN" dirty="0" err="1"/>
              <a:t>updateUser</a:t>
            </a:r>
            <a:r>
              <a:rPr lang="en-IN" dirty="0"/>
              <a:t>(User user); void </a:t>
            </a:r>
            <a:r>
              <a:rPr lang="en-IN" dirty="0" err="1"/>
              <a:t>deleteUser</a:t>
            </a:r>
            <a:r>
              <a:rPr lang="en-IN" dirty="0"/>
              <a:t>(int id); } </a:t>
            </a:r>
          </a:p>
          <a:p>
            <a:r>
              <a:rPr lang="en-IN" b="1" dirty="0"/>
              <a:t>DAO Implementation</a:t>
            </a:r>
          </a:p>
          <a:p>
            <a:r>
              <a:rPr lang="en-IN" dirty="0"/>
              <a:t>java</a:t>
            </a:r>
          </a:p>
          <a:p>
            <a:r>
              <a:rPr lang="en-IN" dirty="0"/>
              <a:t>Copy code</a:t>
            </a:r>
          </a:p>
          <a:p>
            <a:pPr rtl="0"/>
            <a:r>
              <a:rPr lang="en-IN" dirty="0"/>
              <a:t>import </a:t>
            </a:r>
            <a:r>
              <a:rPr lang="en-IN" dirty="0" err="1"/>
              <a:t>java.sql</a:t>
            </a:r>
            <a:r>
              <a:rPr lang="en-IN" dirty="0"/>
              <a:t>.*; import </a:t>
            </a:r>
            <a:r>
              <a:rPr lang="en-IN" dirty="0" err="1"/>
              <a:t>java.util.ArrayList</a:t>
            </a:r>
            <a:r>
              <a:rPr lang="en-IN" dirty="0"/>
              <a:t>; import </a:t>
            </a:r>
            <a:r>
              <a:rPr lang="en-IN" dirty="0" err="1"/>
              <a:t>java.util.List</a:t>
            </a:r>
            <a:r>
              <a:rPr lang="en-IN" dirty="0"/>
              <a:t>; public class </a:t>
            </a:r>
            <a:r>
              <a:rPr lang="en-IN" dirty="0" err="1"/>
              <a:t>UserDaoImpl</a:t>
            </a:r>
            <a:r>
              <a:rPr lang="en-IN" dirty="0"/>
              <a:t> implements </a:t>
            </a:r>
            <a:r>
              <a:rPr lang="en-IN" dirty="0" err="1"/>
              <a:t>UserDao</a:t>
            </a:r>
            <a:r>
              <a:rPr lang="en-IN" dirty="0"/>
              <a:t> { private Connection </a:t>
            </a:r>
            <a:r>
              <a:rPr lang="en-IN" dirty="0" err="1"/>
              <a:t>connection</a:t>
            </a:r>
            <a:r>
              <a:rPr lang="en-IN" dirty="0"/>
              <a:t>; public </a:t>
            </a:r>
            <a:r>
              <a:rPr lang="en-IN" dirty="0" err="1"/>
              <a:t>UserDaoImpl</a:t>
            </a:r>
            <a:r>
              <a:rPr lang="en-IN" dirty="0"/>
              <a:t>(Connection connection) { </a:t>
            </a:r>
            <a:r>
              <a:rPr lang="en-IN" dirty="0" err="1"/>
              <a:t>this.connection</a:t>
            </a:r>
            <a:r>
              <a:rPr lang="en-IN" dirty="0"/>
              <a:t> = connection; } @Override public void </a:t>
            </a:r>
            <a:r>
              <a:rPr lang="en-IN" dirty="0" err="1"/>
              <a:t>createUser</a:t>
            </a:r>
            <a:r>
              <a:rPr lang="en-IN" dirty="0"/>
              <a:t>(User user) { String query = "INSERT INTO users (name, email) VALUES (?, ?)"; try (</a:t>
            </a:r>
            <a:r>
              <a:rPr lang="en-IN" dirty="0" err="1"/>
              <a:t>PreparedStatement</a:t>
            </a:r>
            <a:r>
              <a:rPr lang="en-IN" dirty="0"/>
              <a:t> </a:t>
            </a:r>
            <a:r>
              <a:rPr lang="en-IN" dirty="0" err="1"/>
              <a:t>pstmt</a:t>
            </a:r>
            <a:r>
              <a:rPr lang="en-IN" dirty="0"/>
              <a:t> = </a:t>
            </a:r>
            <a:r>
              <a:rPr lang="en-IN" dirty="0" err="1"/>
              <a:t>connection.prepareStatement</a:t>
            </a:r>
            <a:r>
              <a:rPr lang="en-IN" dirty="0"/>
              <a:t>(query)) { </a:t>
            </a:r>
            <a:r>
              <a:rPr lang="en-IN" dirty="0" err="1"/>
              <a:t>pstmt.setString</a:t>
            </a:r>
            <a:r>
              <a:rPr lang="en-IN" dirty="0"/>
              <a:t>(1, </a:t>
            </a:r>
            <a:r>
              <a:rPr lang="en-IN" dirty="0" err="1"/>
              <a:t>user.getName</a:t>
            </a:r>
            <a:r>
              <a:rPr lang="en-IN" dirty="0"/>
              <a:t>()); </a:t>
            </a:r>
            <a:r>
              <a:rPr lang="en-IN" dirty="0" err="1"/>
              <a:t>pstmt.setString</a:t>
            </a:r>
            <a:r>
              <a:rPr lang="en-IN" dirty="0"/>
              <a:t>(2, </a:t>
            </a:r>
            <a:r>
              <a:rPr lang="en-IN" dirty="0" err="1"/>
              <a:t>user.getEmail</a:t>
            </a:r>
            <a:r>
              <a:rPr lang="en-IN" dirty="0"/>
              <a:t>()); </a:t>
            </a:r>
            <a:r>
              <a:rPr lang="en-IN" dirty="0" err="1"/>
              <a:t>pstmt.executeUpdate</a:t>
            </a:r>
            <a:r>
              <a:rPr lang="en-IN" dirty="0"/>
              <a:t>(); } catch (</a:t>
            </a:r>
            <a:r>
              <a:rPr lang="en-IN" dirty="0" err="1"/>
              <a:t>SQLException</a:t>
            </a:r>
            <a:r>
              <a:rPr lang="en-IN" dirty="0"/>
              <a:t> e) { </a:t>
            </a:r>
            <a:r>
              <a:rPr lang="en-IN" dirty="0" err="1"/>
              <a:t>e.printStackTrace</a:t>
            </a:r>
            <a:r>
              <a:rPr lang="en-IN" dirty="0"/>
              <a:t>(); } } @Override public User </a:t>
            </a:r>
            <a:r>
              <a:rPr lang="en-IN" dirty="0" err="1"/>
              <a:t>getUser</a:t>
            </a:r>
            <a:r>
              <a:rPr lang="en-IN" dirty="0"/>
              <a:t>(int id) { User </a:t>
            </a:r>
            <a:r>
              <a:rPr lang="en-IN" dirty="0" err="1"/>
              <a:t>user</a:t>
            </a:r>
            <a:r>
              <a:rPr lang="en-IN" dirty="0"/>
              <a:t> = null; String query = "SELECT * FROM users WHERE id = ?"; try (</a:t>
            </a:r>
            <a:r>
              <a:rPr lang="en-IN" dirty="0" err="1"/>
              <a:t>PreparedStatement</a:t>
            </a:r>
            <a:r>
              <a:rPr lang="en-IN" dirty="0"/>
              <a:t> </a:t>
            </a:r>
            <a:r>
              <a:rPr lang="en-IN" dirty="0" err="1"/>
              <a:t>pstmt</a:t>
            </a:r>
            <a:r>
              <a:rPr lang="en-IN" dirty="0"/>
              <a:t> = </a:t>
            </a:r>
            <a:r>
              <a:rPr lang="en-IN" dirty="0" err="1"/>
              <a:t>connection.prepareStatement</a:t>
            </a:r>
            <a:r>
              <a:rPr lang="en-IN" dirty="0"/>
              <a:t>(query)) { </a:t>
            </a:r>
            <a:r>
              <a:rPr lang="en-IN" dirty="0" err="1"/>
              <a:t>pstmt.setInt</a:t>
            </a:r>
            <a:r>
              <a:rPr lang="en-IN" dirty="0"/>
              <a:t>(1, id); </a:t>
            </a:r>
            <a:r>
              <a:rPr lang="en-IN" dirty="0" err="1"/>
              <a:t>ResultSet</a:t>
            </a:r>
            <a:r>
              <a:rPr lang="en-IN" dirty="0"/>
              <a:t> </a:t>
            </a:r>
            <a:r>
              <a:rPr lang="en-IN" dirty="0" err="1"/>
              <a:t>rs</a:t>
            </a:r>
            <a:r>
              <a:rPr lang="en-IN" dirty="0"/>
              <a:t> = </a:t>
            </a:r>
            <a:r>
              <a:rPr lang="en-IN" dirty="0" err="1"/>
              <a:t>pstmt.executeQuery</a:t>
            </a:r>
            <a:r>
              <a:rPr lang="en-IN" dirty="0"/>
              <a:t>(); if (</a:t>
            </a:r>
            <a:r>
              <a:rPr lang="en-IN" dirty="0" err="1"/>
              <a:t>rs.next</a:t>
            </a:r>
            <a:r>
              <a:rPr lang="en-IN" dirty="0"/>
              <a:t>()) { user = new User(); </a:t>
            </a:r>
            <a:r>
              <a:rPr lang="en-IN" dirty="0" err="1"/>
              <a:t>user.setId</a:t>
            </a:r>
            <a:r>
              <a:rPr lang="en-IN" dirty="0"/>
              <a:t>(</a:t>
            </a:r>
            <a:r>
              <a:rPr lang="en-IN" dirty="0" err="1"/>
              <a:t>rs.getInt</a:t>
            </a:r>
            <a:r>
              <a:rPr lang="en-IN" dirty="0"/>
              <a:t>("id")); </a:t>
            </a:r>
            <a:r>
              <a:rPr lang="en-IN" dirty="0" err="1"/>
              <a:t>user.setName</a:t>
            </a:r>
            <a:r>
              <a:rPr lang="en-IN" dirty="0"/>
              <a:t>(</a:t>
            </a:r>
            <a:r>
              <a:rPr lang="en-IN" dirty="0" err="1"/>
              <a:t>rs.getString</a:t>
            </a:r>
            <a:r>
              <a:rPr lang="en-IN" dirty="0"/>
              <a:t>("name")); </a:t>
            </a:r>
            <a:r>
              <a:rPr lang="en-IN" dirty="0" err="1"/>
              <a:t>user.setEmail</a:t>
            </a:r>
            <a:r>
              <a:rPr lang="en-IN" dirty="0"/>
              <a:t>(</a:t>
            </a:r>
            <a:r>
              <a:rPr lang="en-IN" dirty="0" err="1"/>
              <a:t>rs.getString</a:t>
            </a:r>
            <a:r>
              <a:rPr lang="en-IN" dirty="0"/>
              <a:t>("email")); } } catch (</a:t>
            </a:r>
            <a:r>
              <a:rPr lang="en-IN" dirty="0" err="1"/>
              <a:t>SQLException</a:t>
            </a:r>
            <a:r>
              <a:rPr lang="en-IN" dirty="0"/>
              <a:t> e) { </a:t>
            </a:r>
            <a:r>
              <a:rPr lang="en-IN" dirty="0" err="1"/>
              <a:t>e.printStackTrace</a:t>
            </a:r>
            <a:r>
              <a:rPr lang="en-IN" dirty="0"/>
              <a:t>(); } return user; } @Override public List&lt;User&gt; </a:t>
            </a:r>
            <a:r>
              <a:rPr lang="en-IN" dirty="0" err="1"/>
              <a:t>getAllUsers</a:t>
            </a:r>
            <a:r>
              <a:rPr lang="en-IN" dirty="0"/>
              <a:t>() { List&lt;User&gt; users = new </a:t>
            </a:r>
            <a:r>
              <a:rPr lang="en-IN" dirty="0" err="1"/>
              <a:t>ArrayList</a:t>
            </a:r>
            <a:r>
              <a:rPr lang="en-IN" dirty="0"/>
              <a:t>&lt;&gt;(); String query = "SELECT * FROM users"; try (Statement </a:t>
            </a:r>
            <a:r>
              <a:rPr lang="en-IN" dirty="0" err="1"/>
              <a:t>stmt</a:t>
            </a:r>
            <a:r>
              <a:rPr lang="en-IN" dirty="0"/>
              <a:t> = </a:t>
            </a:r>
            <a:r>
              <a:rPr lang="en-IN" dirty="0" err="1"/>
              <a:t>connection.createStatement</a:t>
            </a:r>
            <a:r>
              <a:rPr lang="en-IN" dirty="0"/>
              <a:t>(); </a:t>
            </a:r>
            <a:r>
              <a:rPr lang="en-IN" dirty="0" err="1"/>
              <a:t>ResultSet</a:t>
            </a:r>
            <a:r>
              <a:rPr lang="en-IN" dirty="0"/>
              <a:t> </a:t>
            </a:r>
            <a:r>
              <a:rPr lang="en-IN" dirty="0" err="1"/>
              <a:t>rs</a:t>
            </a:r>
            <a:r>
              <a:rPr lang="en-IN" dirty="0"/>
              <a:t> = </a:t>
            </a:r>
            <a:r>
              <a:rPr lang="en-IN" dirty="0" err="1"/>
              <a:t>stmt.executeQuery</a:t>
            </a:r>
            <a:r>
              <a:rPr lang="en-IN" dirty="0"/>
              <a:t>(query)) { while (</a:t>
            </a:r>
            <a:r>
              <a:rPr lang="en-IN" dirty="0" err="1"/>
              <a:t>rs.next</a:t>
            </a:r>
            <a:r>
              <a:rPr lang="en-IN" dirty="0"/>
              <a:t>()) { User </a:t>
            </a:r>
            <a:r>
              <a:rPr lang="en-IN" dirty="0" err="1"/>
              <a:t>user</a:t>
            </a:r>
            <a:r>
              <a:rPr lang="en-IN" dirty="0"/>
              <a:t> = new User(); </a:t>
            </a:r>
            <a:r>
              <a:rPr lang="en-IN" dirty="0" err="1"/>
              <a:t>user.setId</a:t>
            </a:r>
            <a:r>
              <a:rPr lang="en-IN" dirty="0"/>
              <a:t>(</a:t>
            </a:r>
            <a:r>
              <a:rPr lang="en-IN" dirty="0" err="1"/>
              <a:t>rs.getInt</a:t>
            </a:r>
            <a:r>
              <a:rPr lang="en-IN" dirty="0"/>
              <a:t>("id")); </a:t>
            </a:r>
            <a:r>
              <a:rPr lang="en-IN" dirty="0" err="1"/>
              <a:t>user.setName</a:t>
            </a:r>
            <a:r>
              <a:rPr lang="en-IN" dirty="0"/>
              <a:t>(</a:t>
            </a:r>
            <a:r>
              <a:rPr lang="en-IN" dirty="0" err="1"/>
              <a:t>rs.getString</a:t>
            </a:r>
            <a:r>
              <a:rPr lang="en-IN" dirty="0"/>
              <a:t>("name")); </a:t>
            </a:r>
            <a:r>
              <a:rPr lang="en-IN" dirty="0" err="1"/>
              <a:t>user.setEmail</a:t>
            </a:r>
            <a:r>
              <a:rPr lang="en-IN" dirty="0"/>
              <a:t>(</a:t>
            </a:r>
            <a:r>
              <a:rPr lang="en-IN" dirty="0" err="1"/>
              <a:t>rs.getString</a:t>
            </a:r>
            <a:r>
              <a:rPr lang="en-IN" dirty="0"/>
              <a:t>("email")); </a:t>
            </a:r>
            <a:r>
              <a:rPr lang="en-IN" dirty="0" err="1"/>
              <a:t>users.add</a:t>
            </a:r>
            <a:r>
              <a:rPr lang="en-IN" dirty="0"/>
              <a:t>(user); } } catch (</a:t>
            </a:r>
            <a:r>
              <a:rPr lang="en-IN" dirty="0" err="1"/>
              <a:t>SQLException</a:t>
            </a:r>
            <a:r>
              <a:rPr lang="en-IN" dirty="0"/>
              <a:t> e) { </a:t>
            </a:r>
            <a:r>
              <a:rPr lang="en-IN" dirty="0" err="1"/>
              <a:t>e.printStackTrace</a:t>
            </a:r>
            <a:r>
              <a:rPr lang="en-IN" dirty="0"/>
              <a:t>(); } return users; } @Override public void </a:t>
            </a:r>
            <a:r>
              <a:rPr lang="en-IN" dirty="0" err="1"/>
              <a:t>updateUser</a:t>
            </a:r>
            <a:r>
              <a:rPr lang="en-IN" dirty="0"/>
              <a:t>(User user) { String query = "UPDATE users SET name = ?, email = ? WHERE id = ?"; try (</a:t>
            </a:r>
            <a:r>
              <a:rPr lang="en-IN" dirty="0" err="1"/>
              <a:t>PreparedStatement</a:t>
            </a:r>
            <a:r>
              <a:rPr lang="en-IN" dirty="0"/>
              <a:t> </a:t>
            </a:r>
            <a:r>
              <a:rPr lang="en-IN" dirty="0" err="1"/>
              <a:t>pstmt</a:t>
            </a:r>
            <a:r>
              <a:rPr lang="en-IN" dirty="0"/>
              <a:t> = </a:t>
            </a:r>
            <a:r>
              <a:rPr lang="en-IN" dirty="0" err="1"/>
              <a:t>connection.prepareStatement</a:t>
            </a:r>
            <a:r>
              <a:rPr lang="en-IN" dirty="0"/>
              <a:t>(query)) { </a:t>
            </a:r>
            <a:r>
              <a:rPr lang="en-IN" dirty="0" err="1"/>
              <a:t>pstmt.setString</a:t>
            </a:r>
            <a:r>
              <a:rPr lang="en-IN" dirty="0"/>
              <a:t>(1, </a:t>
            </a:r>
            <a:r>
              <a:rPr lang="en-IN" dirty="0" err="1"/>
              <a:t>user.getName</a:t>
            </a:r>
            <a:r>
              <a:rPr lang="en-IN" dirty="0"/>
              <a:t>()); </a:t>
            </a:r>
            <a:r>
              <a:rPr lang="en-IN" dirty="0" err="1"/>
              <a:t>pstmt.setString</a:t>
            </a:r>
            <a:r>
              <a:rPr lang="en-IN" dirty="0"/>
              <a:t>(2, </a:t>
            </a:r>
            <a:r>
              <a:rPr lang="en-IN" dirty="0" err="1"/>
              <a:t>user.getEmail</a:t>
            </a:r>
            <a:r>
              <a:rPr lang="en-IN" dirty="0"/>
              <a:t>()); </a:t>
            </a:r>
            <a:r>
              <a:rPr lang="en-IN" dirty="0" err="1"/>
              <a:t>pstmt.setInt</a:t>
            </a:r>
            <a:r>
              <a:rPr lang="en-IN" dirty="0"/>
              <a:t>(3, </a:t>
            </a:r>
            <a:r>
              <a:rPr lang="en-IN" dirty="0" err="1"/>
              <a:t>user.getId</a:t>
            </a:r>
            <a:r>
              <a:rPr lang="en-IN" dirty="0"/>
              <a:t>()); </a:t>
            </a:r>
            <a:r>
              <a:rPr lang="en-IN" dirty="0" err="1"/>
              <a:t>pstmt.executeUpdate</a:t>
            </a:r>
            <a:r>
              <a:rPr lang="en-IN" dirty="0"/>
              <a:t>(); } catch (</a:t>
            </a:r>
            <a:r>
              <a:rPr lang="en-IN" dirty="0" err="1"/>
              <a:t>SQLException</a:t>
            </a:r>
            <a:r>
              <a:rPr lang="en-IN" dirty="0"/>
              <a:t> e) { </a:t>
            </a:r>
            <a:r>
              <a:rPr lang="en-IN" dirty="0" err="1"/>
              <a:t>e.printStackTrace</a:t>
            </a:r>
            <a:r>
              <a:rPr lang="en-IN" dirty="0"/>
              <a:t>(); } } @Override public void </a:t>
            </a:r>
            <a:r>
              <a:rPr lang="en-IN" dirty="0" err="1"/>
              <a:t>deleteUser</a:t>
            </a:r>
            <a:r>
              <a:rPr lang="en-IN" dirty="0"/>
              <a:t>(int id) { String query = "DELETE FROM users WHERE id = ?"; try (</a:t>
            </a:r>
            <a:r>
              <a:rPr lang="en-IN" dirty="0" err="1"/>
              <a:t>PreparedStatement</a:t>
            </a:r>
            <a:r>
              <a:rPr lang="en-IN" dirty="0"/>
              <a:t> </a:t>
            </a:r>
            <a:r>
              <a:rPr lang="en-IN" dirty="0" err="1"/>
              <a:t>pstmt</a:t>
            </a:r>
            <a:r>
              <a:rPr lang="en-IN" dirty="0"/>
              <a:t> = </a:t>
            </a:r>
            <a:r>
              <a:rPr lang="en-IN" dirty="0" err="1"/>
              <a:t>connection.prepareStatement</a:t>
            </a:r>
            <a:r>
              <a:rPr lang="en-IN" dirty="0"/>
              <a:t>(query)) { </a:t>
            </a:r>
            <a:r>
              <a:rPr lang="en-IN" dirty="0" err="1"/>
              <a:t>pstmt.setInt</a:t>
            </a:r>
            <a:r>
              <a:rPr lang="en-IN" dirty="0"/>
              <a:t>(1, id); </a:t>
            </a:r>
            <a:r>
              <a:rPr lang="en-IN" dirty="0" err="1"/>
              <a:t>pstmt.executeUpdate</a:t>
            </a:r>
            <a:r>
              <a:rPr lang="en-IN" dirty="0"/>
              <a:t>(); } catch (</a:t>
            </a:r>
            <a:r>
              <a:rPr lang="en-IN" dirty="0" err="1"/>
              <a:t>SQLException</a:t>
            </a:r>
            <a:r>
              <a:rPr lang="en-IN" dirty="0"/>
              <a:t> e) { </a:t>
            </a:r>
            <a:r>
              <a:rPr lang="en-IN" dirty="0" err="1"/>
              <a:t>e.printStackTrace</a:t>
            </a:r>
            <a:r>
              <a:rPr lang="en-IN" dirty="0"/>
              <a:t>(); } } } </a:t>
            </a:r>
          </a:p>
          <a:p>
            <a:r>
              <a:rPr lang="en-IN" b="1" dirty="0"/>
              <a:t>Usage Example</a:t>
            </a:r>
          </a:p>
          <a:p>
            <a:r>
              <a:rPr lang="en-IN" dirty="0"/>
              <a:t>java</a:t>
            </a:r>
          </a:p>
          <a:p>
            <a:r>
              <a:rPr lang="en-IN" dirty="0"/>
              <a:t>Copy code</a:t>
            </a:r>
          </a:p>
          <a:p>
            <a:pPr rtl="0"/>
            <a:r>
              <a:rPr lang="en-IN" dirty="0"/>
              <a:t>public class </a:t>
            </a:r>
            <a:r>
              <a:rPr lang="en-IN" dirty="0" err="1"/>
              <a:t>UserService</a:t>
            </a:r>
            <a:r>
              <a:rPr lang="en-IN" dirty="0"/>
              <a:t> { private </a:t>
            </a:r>
            <a:r>
              <a:rPr lang="en-IN" dirty="0" err="1"/>
              <a:t>UserDao</a:t>
            </a:r>
            <a:r>
              <a:rPr lang="en-IN" dirty="0"/>
              <a:t> </a:t>
            </a:r>
            <a:r>
              <a:rPr lang="en-IN" dirty="0" err="1"/>
              <a:t>userDao</a:t>
            </a:r>
            <a:r>
              <a:rPr lang="en-IN" dirty="0"/>
              <a:t>; public </a:t>
            </a:r>
            <a:r>
              <a:rPr lang="en-IN" dirty="0" err="1"/>
              <a:t>UserService</a:t>
            </a:r>
            <a:r>
              <a:rPr lang="en-IN" dirty="0"/>
              <a:t>(</a:t>
            </a:r>
            <a:r>
              <a:rPr lang="en-IN" dirty="0" err="1"/>
              <a:t>UserDao</a:t>
            </a:r>
            <a:r>
              <a:rPr lang="en-IN" dirty="0"/>
              <a:t> </a:t>
            </a:r>
            <a:r>
              <a:rPr lang="en-IN" dirty="0" err="1"/>
              <a:t>userDao</a:t>
            </a:r>
            <a:r>
              <a:rPr lang="en-IN" dirty="0"/>
              <a:t>) { </a:t>
            </a:r>
            <a:r>
              <a:rPr lang="en-IN" dirty="0" err="1"/>
              <a:t>this.userDao</a:t>
            </a:r>
            <a:r>
              <a:rPr lang="en-IN" dirty="0"/>
              <a:t> = </a:t>
            </a:r>
            <a:r>
              <a:rPr lang="en-IN" dirty="0" err="1"/>
              <a:t>userDao</a:t>
            </a:r>
            <a:r>
              <a:rPr lang="en-IN" dirty="0"/>
              <a:t>; } public void </a:t>
            </a:r>
            <a:r>
              <a:rPr lang="en-IN" dirty="0" err="1"/>
              <a:t>addUser</a:t>
            </a:r>
            <a:r>
              <a:rPr lang="en-IN" dirty="0"/>
              <a:t>(User user) { </a:t>
            </a:r>
            <a:r>
              <a:rPr lang="en-IN" dirty="0" err="1"/>
              <a:t>userDao.createUser</a:t>
            </a:r>
            <a:r>
              <a:rPr lang="en-IN" dirty="0"/>
              <a:t>(user); } // Other service methods using </a:t>
            </a:r>
            <a:r>
              <a:rPr lang="en-IN" dirty="0" err="1"/>
              <a:t>userDao</a:t>
            </a:r>
            <a:r>
              <a:rPr lang="en-IN" dirty="0"/>
              <a:t>... } </a:t>
            </a:r>
          </a:p>
          <a:p>
            <a:r>
              <a:rPr lang="en-IN" b="1" dirty="0"/>
              <a:t>Advantages of Using DAO Pattern</a:t>
            </a:r>
          </a:p>
          <a:p>
            <a:pPr>
              <a:buFont typeface="Arial" panose="020B0604020202020204" pitchFamily="34" charset="0"/>
              <a:buChar char="•"/>
            </a:pPr>
            <a:r>
              <a:rPr lang="en-IN" b="1" dirty="0"/>
              <a:t>Testability</a:t>
            </a:r>
            <a:r>
              <a:rPr lang="en-IN" dirty="0"/>
              <a:t>: DAOs can be mocked in unit tests, making it easier to test business logic.</a:t>
            </a:r>
          </a:p>
          <a:p>
            <a:pPr>
              <a:buFont typeface="Arial" panose="020B0604020202020204" pitchFamily="34" charset="0"/>
              <a:buChar char="•"/>
            </a:pPr>
            <a:r>
              <a:rPr lang="en-IN" b="1" dirty="0"/>
              <a:t>Flexibility</a:t>
            </a:r>
            <a:r>
              <a:rPr lang="en-IN" dirty="0"/>
              <a:t>: Changes to the data source can be managed in one place without affecting other parts of the application.</a:t>
            </a:r>
          </a:p>
          <a:p>
            <a:pPr>
              <a:buFont typeface="Arial" panose="020B0604020202020204" pitchFamily="34" charset="0"/>
              <a:buChar char="•"/>
            </a:pPr>
            <a:r>
              <a:rPr lang="en-IN" b="1" dirty="0"/>
              <a:t>Maintainability</a:t>
            </a:r>
            <a:r>
              <a:rPr lang="en-IN" dirty="0"/>
              <a:t>: Improved organization of data access code leads to easier maintenance.</a:t>
            </a:r>
          </a:p>
          <a:p>
            <a:r>
              <a:rPr lang="en-IN" dirty="0"/>
              <a:t>This pattern is widely used in applications that require a clear separation between business logic and data access logic, especially in enterprise applications.</a:t>
            </a:r>
          </a:p>
        </p:txBody>
      </p:sp>
      <p:sp>
        <p:nvSpPr>
          <p:cNvPr id="4" name="Slide Number Placeholder 3">
            <a:extLst>
              <a:ext uri="{FF2B5EF4-FFF2-40B4-BE49-F238E27FC236}">
                <a16:creationId xmlns:a16="http://schemas.microsoft.com/office/drawing/2014/main" id="{EF4E22A8-9C5E-39B2-25E4-6290BBC5E68B}"/>
              </a:ext>
            </a:extLst>
          </p:cNvPr>
          <p:cNvSpPr>
            <a:spLocks noGrp="1"/>
          </p:cNvSpPr>
          <p:nvPr>
            <p:ph type="sldNum" sz="quarter" idx="5"/>
          </p:nvPr>
        </p:nvSpPr>
        <p:spPr/>
        <p:txBody>
          <a:bodyPr/>
          <a:lstStyle/>
          <a:p>
            <a:fld id="{0AC900C1-7326-4B4D-9C4E-22E7230B62CC}" type="slidenum">
              <a:rPr lang="en-US" smtClean="0"/>
              <a:t>117</a:t>
            </a:fld>
            <a:endParaRPr lang="en-US"/>
          </a:p>
        </p:txBody>
      </p:sp>
    </p:spTree>
    <p:extLst>
      <p:ext uri="{BB962C8B-B14F-4D97-AF65-F5344CB8AC3E}">
        <p14:creationId xmlns:p14="http://schemas.microsoft.com/office/powerpoint/2010/main" val="24506928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55390-B507-9768-7ABE-C7EE5E3370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FE178-E79E-1730-DE2E-A75CBC8576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AFA64-6195-88DF-6B77-DC1A09E42DFB}"/>
              </a:ext>
            </a:extLst>
          </p:cNvPr>
          <p:cNvSpPr>
            <a:spLocks noGrp="1"/>
          </p:cNvSpPr>
          <p:nvPr>
            <p:ph type="body" idx="1"/>
          </p:nvPr>
        </p:nvSpPr>
        <p:spPr/>
        <p:txBody>
          <a:bodyPr/>
          <a:lstStyle/>
          <a:p>
            <a:r>
              <a:rPr lang="en-US" dirty="0"/>
              <a:t>The </a:t>
            </a:r>
            <a:r>
              <a:rPr lang="en-US" b="1" dirty="0"/>
              <a:t>Service Locator</a:t>
            </a:r>
            <a:r>
              <a:rPr lang="en-US" dirty="0"/>
              <a:t> is a design pattern used to abstract the process of obtaining services and dependencies in an application. This pattern is particularly useful in scenarios where services need to be fetched dynamically at runtime. The Service Locator pattern promotes loose coupling and makes it easier to manage service dependencies without directly instantiating them in the consumer classes.</a:t>
            </a:r>
          </a:p>
          <a:p>
            <a:r>
              <a:rPr lang="en-US" b="1" dirty="0"/>
              <a:t>Key Concepts of the Service Locator Pattern</a:t>
            </a:r>
          </a:p>
          <a:p>
            <a:pPr>
              <a:buFont typeface="+mj-lt"/>
              <a:buAutoNum type="arabicPeriod"/>
            </a:pPr>
            <a:r>
              <a:rPr lang="en-US" b="1" dirty="0"/>
              <a:t>Centralized Service Registry</a:t>
            </a:r>
            <a:r>
              <a:rPr lang="en-US" dirty="0"/>
              <a:t>: The Service Locator maintains a registry or directory of services, allowing clients to look up and retrieve services.</a:t>
            </a:r>
          </a:p>
          <a:p>
            <a:pPr>
              <a:buFont typeface="+mj-lt"/>
              <a:buAutoNum type="arabicPeriod"/>
            </a:pPr>
            <a:r>
              <a:rPr lang="en-US" b="1" dirty="0"/>
              <a:t>Decoupling</a:t>
            </a:r>
            <a:r>
              <a:rPr lang="en-US" dirty="0"/>
              <a:t>: Clients are decoupled from the specific implementations of the services they use, enabling easier changes and testing.</a:t>
            </a:r>
          </a:p>
          <a:p>
            <a:pPr>
              <a:buFont typeface="+mj-lt"/>
              <a:buAutoNum type="arabicPeriod"/>
            </a:pPr>
            <a:r>
              <a:rPr lang="en-US" b="1" dirty="0"/>
              <a:t>Lazy Loading</a:t>
            </a:r>
            <a:r>
              <a:rPr lang="en-US" dirty="0"/>
              <a:t>: Services can be instantiated only when they are needed, which can lead to performance improvements.</a:t>
            </a:r>
          </a:p>
          <a:p>
            <a:pPr>
              <a:buFont typeface="+mj-lt"/>
              <a:buAutoNum type="arabicPeriod"/>
            </a:pPr>
            <a:r>
              <a:rPr lang="en-US" b="1" dirty="0"/>
              <a:t>Ease of Configuration</a:t>
            </a:r>
            <a:r>
              <a:rPr lang="en-US" dirty="0"/>
              <a:t>: Changes to the service implementation can be managed in the Service Locator without modifying client code.</a:t>
            </a:r>
          </a:p>
          <a:p>
            <a:r>
              <a:rPr lang="en-US" b="1" dirty="0"/>
              <a:t>Structure of the Service Locator Pattern</a:t>
            </a:r>
          </a:p>
          <a:p>
            <a:pPr>
              <a:buFont typeface="+mj-lt"/>
              <a:buAutoNum type="arabicPeriod"/>
            </a:pPr>
            <a:r>
              <a:rPr lang="en-US" b="1" dirty="0"/>
              <a:t>Service Locator</a:t>
            </a:r>
            <a:r>
              <a:rPr lang="en-US" dirty="0"/>
              <a:t>: A class responsible for registering and locating services.</a:t>
            </a:r>
          </a:p>
          <a:p>
            <a:pPr>
              <a:buFont typeface="+mj-lt"/>
              <a:buAutoNum type="arabicPeriod"/>
            </a:pPr>
            <a:r>
              <a:rPr lang="en-US" b="1" dirty="0"/>
              <a:t>Service Interface</a:t>
            </a:r>
            <a:r>
              <a:rPr lang="en-US" dirty="0"/>
              <a:t>: An interface that defines the contract for services.</a:t>
            </a:r>
          </a:p>
          <a:p>
            <a:pPr>
              <a:buFont typeface="+mj-lt"/>
              <a:buAutoNum type="arabicPeriod"/>
            </a:pPr>
            <a:r>
              <a:rPr lang="en-US" b="1" dirty="0"/>
              <a:t>Service Implementations</a:t>
            </a:r>
            <a:r>
              <a:rPr lang="en-US" dirty="0"/>
              <a:t>: Classes that implement the service interfaces.</a:t>
            </a:r>
          </a:p>
          <a:p>
            <a:pPr>
              <a:buFont typeface="+mj-lt"/>
              <a:buAutoNum type="arabicPeriod"/>
            </a:pPr>
            <a:r>
              <a:rPr lang="en-US" b="1" dirty="0"/>
              <a:t>Client</a:t>
            </a:r>
            <a:r>
              <a:rPr lang="en-US" dirty="0"/>
              <a:t>: The class that uses the services.</a:t>
            </a:r>
          </a:p>
          <a:p>
            <a:r>
              <a:rPr lang="en-US" b="1" dirty="0"/>
              <a:t>Example of Service Locator Pattern in Java</a:t>
            </a:r>
          </a:p>
          <a:p>
            <a:r>
              <a:rPr lang="en-US" dirty="0"/>
              <a:t>Here's a simple example of implementing the Service Locator pattern in Java:</a:t>
            </a:r>
          </a:p>
          <a:p>
            <a:r>
              <a:rPr lang="en-US" b="1" dirty="0"/>
              <a:t>Service Interface</a:t>
            </a:r>
          </a:p>
          <a:p>
            <a:r>
              <a:rPr lang="en-US" dirty="0"/>
              <a:t>java</a:t>
            </a:r>
          </a:p>
          <a:p>
            <a:r>
              <a:rPr lang="en-US" dirty="0"/>
              <a:t>Copy code</a:t>
            </a:r>
          </a:p>
          <a:p>
            <a:pPr rtl="0"/>
            <a:r>
              <a:rPr lang="en-US" dirty="0"/>
              <a:t>public interface </a:t>
            </a:r>
            <a:r>
              <a:rPr lang="en-US" dirty="0" err="1"/>
              <a:t>PaymentService</a:t>
            </a:r>
            <a:r>
              <a:rPr lang="en-US" dirty="0"/>
              <a:t> { void </a:t>
            </a:r>
            <a:r>
              <a:rPr lang="en-US" dirty="0" err="1"/>
              <a:t>processPayment</a:t>
            </a:r>
            <a:r>
              <a:rPr lang="en-US" dirty="0"/>
              <a:t>(double amount); } </a:t>
            </a:r>
          </a:p>
          <a:p>
            <a:r>
              <a:rPr lang="en-US" b="1" dirty="0"/>
              <a:t>Service Implementation</a:t>
            </a:r>
          </a:p>
          <a:p>
            <a:r>
              <a:rPr lang="en-US" dirty="0"/>
              <a:t>java</a:t>
            </a:r>
          </a:p>
          <a:p>
            <a:r>
              <a:rPr lang="en-US" dirty="0"/>
              <a:t>Copy code</a:t>
            </a:r>
          </a:p>
          <a:p>
            <a:pPr rtl="0"/>
            <a:r>
              <a:rPr lang="en-US" dirty="0"/>
              <a:t>public class </a:t>
            </a:r>
            <a:r>
              <a:rPr lang="en-US" dirty="0" err="1"/>
              <a:t>CreditCardPaymentService</a:t>
            </a:r>
            <a:r>
              <a:rPr lang="en-US" dirty="0"/>
              <a:t> implements </a:t>
            </a:r>
            <a:r>
              <a:rPr lang="en-US" dirty="0" err="1"/>
              <a:t>PaymentService</a:t>
            </a:r>
            <a:r>
              <a:rPr lang="en-US" dirty="0"/>
              <a:t> { @Override public void </a:t>
            </a:r>
            <a:r>
              <a:rPr lang="en-US" dirty="0" err="1"/>
              <a:t>processPayment</a:t>
            </a:r>
            <a:r>
              <a:rPr lang="en-US" dirty="0"/>
              <a:t>(double amount) { </a:t>
            </a:r>
            <a:r>
              <a:rPr lang="en-US" dirty="0" err="1"/>
              <a:t>System.out.println</a:t>
            </a:r>
            <a:r>
              <a:rPr lang="en-US" dirty="0"/>
              <a:t>("Processing credit card payment of $" + amount); } } public class </a:t>
            </a:r>
            <a:r>
              <a:rPr lang="en-US" dirty="0" err="1"/>
              <a:t>PayPalPaymentService</a:t>
            </a:r>
            <a:r>
              <a:rPr lang="en-US" dirty="0"/>
              <a:t> implements </a:t>
            </a:r>
            <a:r>
              <a:rPr lang="en-US" dirty="0" err="1"/>
              <a:t>PaymentService</a:t>
            </a:r>
            <a:r>
              <a:rPr lang="en-US" dirty="0"/>
              <a:t> { @Override public void </a:t>
            </a:r>
            <a:r>
              <a:rPr lang="en-US" dirty="0" err="1"/>
              <a:t>processPayment</a:t>
            </a:r>
            <a:r>
              <a:rPr lang="en-US" dirty="0"/>
              <a:t>(double amount) { </a:t>
            </a:r>
            <a:r>
              <a:rPr lang="en-US" dirty="0" err="1"/>
              <a:t>System.out.println</a:t>
            </a:r>
            <a:r>
              <a:rPr lang="en-US" dirty="0"/>
              <a:t>("Processing PayPal payment of $" + amount); } } </a:t>
            </a:r>
          </a:p>
          <a:p>
            <a:r>
              <a:rPr lang="en-US" b="1" dirty="0"/>
              <a:t>Service Locator</a:t>
            </a:r>
          </a:p>
          <a:p>
            <a:r>
              <a:rPr lang="en-US" dirty="0"/>
              <a:t>java</a:t>
            </a:r>
          </a:p>
          <a:p>
            <a:r>
              <a:rPr lang="en-US" dirty="0"/>
              <a:t>Copy code</a:t>
            </a:r>
          </a:p>
          <a:p>
            <a:pPr rtl="0"/>
            <a:r>
              <a:rPr lang="en-US" dirty="0"/>
              <a:t>import </a:t>
            </a:r>
            <a:r>
              <a:rPr lang="en-US" dirty="0" err="1"/>
              <a:t>java.util.HashMap</a:t>
            </a:r>
            <a:r>
              <a:rPr lang="en-US" dirty="0"/>
              <a:t>; import </a:t>
            </a:r>
            <a:r>
              <a:rPr lang="en-US" dirty="0" err="1"/>
              <a:t>java.util.Map</a:t>
            </a:r>
            <a:r>
              <a:rPr lang="en-US" dirty="0"/>
              <a:t>; public class </a:t>
            </a:r>
            <a:r>
              <a:rPr lang="en-US" dirty="0" err="1"/>
              <a:t>ServiceLocator</a:t>
            </a:r>
            <a:r>
              <a:rPr lang="en-US" dirty="0"/>
              <a:t> { private static Map&lt;String, Object&gt; services = new HashMap&lt;&gt;(); public static void </a:t>
            </a:r>
            <a:r>
              <a:rPr lang="en-US" dirty="0" err="1"/>
              <a:t>registerService</a:t>
            </a:r>
            <a:r>
              <a:rPr lang="en-US" dirty="0"/>
              <a:t>(String </a:t>
            </a:r>
            <a:r>
              <a:rPr lang="en-US" dirty="0" err="1"/>
              <a:t>serviceName</a:t>
            </a:r>
            <a:r>
              <a:rPr lang="en-US" dirty="0"/>
              <a:t>, Object service) { </a:t>
            </a:r>
            <a:r>
              <a:rPr lang="en-US" dirty="0" err="1"/>
              <a:t>services.put</a:t>
            </a:r>
            <a:r>
              <a:rPr lang="en-US" dirty="0"/>
              <a:t>(</a:t>
            </a:r>
            <a:r>
              <a:rPr lang="en-US" dirty="0" err="1"/>
              <a:t>serviceName</a:t>
            </a:r>
            <a:r>
              <a:rPr lang="en-US" dirty="0"/>
              <a:t>, service); } public static Object </a:t>
            </a:r>
            <a:r>
              <a:rPr lang="en-US" dirty="0" err="1"/>
              <a:t>getService</a:t>
            </a:r>
            <a:r>
              <a:rPr lang="en-US" dirty="0"/>
              <a:t>(String </a:t>
            </a:r>
            <a:r>
              <a:rPr lang="en-US" dirty="0" err="1"/>
              <a:t>serviceName</a:t>
            </a:r>
            <a:r>
              <a:rPr lang="en-US" dirty="0"/>
              <a:t>) { return </a:t>
            </a:r>
            <a:r>
              <a:rPr lang="en-US" dirty="0" err="1"/>
              <a:t>services.get</a:t>
            </a:r>
            <a:r>
              <a:rPr lang="en-US" dirty="0"/>
              <a:t>(</a:t>
            </a:r>
            <a:r>
              <a:rPr lang="en-US" dirty="0" err="1"/>
              <a:t>serviceName</a:t>
            </a:r>
            <a:r>
              <a:rPr lang="en-US" dirty="0"/>
              <a:t>); } } </a:t>
            </a:r>
          </a:p>
          <a:p>
            <a:r>
              <a:rPr lang="en-US" b="1" dirty="0"/>
              <a:t>Client</a:t>
            </a:r>
          </a:p>
          <a:p>
            <a:r>
              <a:rPr lang="en-US" dirty="0"/>
              <a:t>java</a:t>
            </a:r>
          </a:p>
          <a:p>
            <a:r>
              <a:rPr lang="en-US" dirty="0"/>
              <a:t>Copy code</a:t>
            </a:r>
          </a:p>
          <a:p>
            <a:pPr rtl="0"/>
            <a:r>
              <a:rPr lang="en-US" dirty="0"/>
              <a:t>public class </a:t>
            </a:r>
            <a:r>
              <a:rPr lang="en-US" dirty="0" err="1"/>
              <a:t>PaymentProcessor</a:t>
            </a:r>
            <a:r>
              <a:rPr lang="en-US" dirty="0"/>
              <a:t> { private </a:t>
            </a:r>
            <a:r>
              <a:rPr lang="en-US" dirty="0" err="1"/>
              <a:t>PaymentService</a:t>
            </a:r>
            <a:r>
              <a:rPr lang="en-US" dirty="0"/>
              <a:t> </a:t>
            </a:r>
            <a:r>
              <a:rPr lang="en-US" dirty="0" err="1"/>
              <a:t>paymentService</a:t>
            </a:r>
            <a:r>
              <a:rPr lang="en-US" dirty="0"/>
              <a:t>; public </a:t>
            </a:r>
            <a:r>
              <a:rPr lang="en-US" dirty="0" err="1"/>
              <a:t>PaymentProcessor</a:t>
            </a:r>
            <a:r>
              <a:rPr lang="en-US" dirty="0"/>
              <a:t>() { </a:t>
            </a:r>
            <a:r>
              <a:rPr lang="en-US" dirty="0" err="1"/>
              <a:t>this.paymentService</a:t>
            </a:r>
            <a:r>
              <a:rPr lang="en-US" dirty="0"/>
              <a:t> = (</a:t>
            </a:r>
            <a:r>
              <a:rPr lang="en-US" dirty="0" err="1"/>
              <a:t>PaymentService</a:t>
            </a:r>
            <a:r>
              <a:rPr lang="en-US" dirty="0"/>
              <a:t>) </a:t>
            </a:r>
            <a:r>
              <a:rPr lang="en-US" dirty="0" err="1"/>
              <a:t>ServiceLocator.getService</a:t>
            </a:r>
            <a:r>
              <a:rPr lang="en-US" dirty="0"/>
              <a:t>("PAYMENT_SERVICE"); } public void </a:t>
            </a:r>
            <a:r>
              <a:rPr lang="en-US" dirty="0" err="1"/>
              <a:t>makePayment</a:t>
            </a:r>
            <a:r>
              <a:rPr lang="en-US" dirty="0"/>
              <a:t>(double amount) { </a:t>
            </a:r>
            <a:r>
              <a:rPr lang="en-US" dirty="0" err="1"/>
              <a:t>paymentService.processPayment</a:t>
            </a:r>
            <a:r>
              <a:rPr lang="en-US" dirty="0"/>
              <a:t>(amount); } } </a:t>
            </a:r>
          </a:p>
          <a:p>
            <a:r>
              <a:rPr lang="en-US" b="1" dirty="0"/>
              <a:t>Main Application</a:t>
            </a:r>
          </a:p>
          <a:p>
            <a:r>
              <a:rPr lang="en-US" dirty="0"/>
              <a:t>java</a:t>
            </a:r>
          </a:p>
          <a:p>
            <a:r>
              <a:rPr lang="en-US" dirty="0"/>
              <a:t>Copy code</a:t>
            </a:r>
          </a:p>
          <a:p>
            <a:pPr rtl="0"/>
            <a:r>
              <a:rPr lang="en-US" dirty="0"/>
              <a:t>public class Main { public static void main(String[] </a:t>
            </a:r>
            <a:r>
              <a:rPr lang="en-US" dirty="0" err="1"/>
              <a:t>args</a:t>
            </a:r>
            <a:r>
              <a:rPr lang="en-US" dirty="0"/>
              <a:t>) { // Register services with the Service Locator </a:t>
            </a:r>
            <a:r>
              <a:rPr lang="en-US" dirty="0" err="1"/>
              <a:t>ServiceLocator.registerService</a:t>
            </a:r>
            <a:r>
              <a:rPr lang="en-US" dirty="0"/>
              <a:t>("PAYMENT_SERVICE", new </a:t>
            </a:r>
            <a:r>
              <a:rPr lang="en-US" dirty="0" err="1"/>
              <a:t>CreditCardPaymentService</a:t>
            </a:r>
            <a:r>
              <a:rPr lang="en-US" dirty="0"/>
              <a:t>()); // Use the </a:t>
            </a:r>
            <a:r>
              <a:rPr lang="en-US" dirty="0" err="1"/>
              <a:t>PaymentProcessor</a:t>
            </a:r>
            <a:r>
              <a:rPr lang="en-US" dirty="0"/>
              <a:t> </a:t>
            </a:r>
            <a:r>
              <a:rPr lang="en-US" dirty="0" err="1"/>
              <a:t>PaymentProcessor</a:t>
            </a:r>
            <a:r>
              <a:rPr lang="en-US" dirty="0"/>
              <a:t> processor = new </a:t>
            </a:r>
            <a:r>
              <a:rPr lang="en-US" dirty="0" err="1"/>
              <a:t>PaymentProcessor</a:t>
            </a:r>
            <a:r>
              <a:rPr lang="en-US" dirty="0"/>
              <a:t>(); </a:t>
            </a:r>
            <a:r>
              <a:rPr lang="en-US" dirty="0" err="1"/>
              <a:t>processor.makePayment</a:t>
            </a:r>
            <a:r>
              <a:rPr lang="en-US" dirty="0"/>
              <a:t>(100.0); // Switch to PayPal service dynamically </a:t>
            </a:r>
            <a:r>
              <a:rPr lang="en-US" dirty="0" err="1"/>
              <a:t>ServiceLocator.registerService</a:t>
            </a:r>
            <a:r>
              <a:rPr lang="en-US" dirty="0"/>
              <a:t>("PAYMENT_SERVICE", new </a:t>
            </a:r>
            <a:r>
              <a:rPr lang="en-US" dirty="0" err="1"/>
              <a:t>PayPalPaymentService</a:t>
            </a:r>
            <a:r>
              <a:rPr lang="en-US" dirty="0"/>
              <a:t>()); processor = new </a:t>
            </a:r>
            <a:r>
              <a:rPr lang="en-US" dirty="0" err="1"/>
              <a:t>PaymentProcessor</a:t>
            </a:r>
            <a:r>
              <a:rPr lang="en-US" dirty="0"/>
              <a:t>(); </a:t>
            </a:r>
            <a:r>
              <a:rPr lang="en-US" dirty="0" err="1"/>
              <a:t>processor.makePayment</a:t>
            </a:r>
            <a:r>
              <a:rPr lang="en-US" dirty="0"/>
              <a:t>(200.0); } } </a:t>
            </a:r>
          </a:p>
          <a:p>
            <a:r>
              <a:rPr lang="en-US" b="1" dirty="0"/>
              <a:t>Advantages of Using Service Locator Pattern</a:t>
            </a:r>
          </a:p>
          <a:p>
            <a:pPr>
              <a:buFont typeface="+mj-lt"/>
              <a:buAutoNum type="arabicPeriod"/>
            </a:pPr>
            <a:r>
              <a:rPr lang="en-US" b="1" dirty="0"/>
              <a:t>Flexibility</a:t>
            </a:r>
            <a:r>
              <a:rPr lang="en-US" dirty="0"/>
              <a:t>: Services can be easily changed or replaced without modifying client code.</a:t>
            </a:r>
          </a:p>
          <a:p>
            <a:pPr>
              <a:buFont typeface="+mj-lt"/>
              <a:buAutoNum type="arabicPeriod"/>
            </a:pPr>
            <a:r>
              <a:rPr lang="en-US" b="1" dirty="0"/>
              <a:t>Centralized Management</a:t>
            </a:r>
            <a:r>
              <a:rPr lang="en-US" dirty="0"/>
              <a:t>: A single point for managing service instances, making it easier to configure and change services.</a:t>
            </a:r>
          </a:p>
          <a:p>
            <a:pPr>
              <a:buFont typeface="+mj-lt"/>
              <a:buAutoNum type="arabicPeriod"/>
            </a:pPr>
            <a:r>
              <a:rPr lang="en-US" b="1" dirty="0"/>
              <a:t>Reduced Coupling</a:t>
            </a:r>
            <a:r>
              <a:rPr lang="en-US" dirty="0"/>
              <a:t>: Clients do not need to know about the concrete implementations of the services.</a:t>
            </a:r>
          </a:p>
          <a:p>
            <a:r>
              <a:rPr lang="en-US" b="1" dirty="0"/>
              <a:t>Disadvantages of Using Service Locator Pattern</a:t>
            </a:r>
          </a:p>
          <a:p>
            <a:pPr>
              <a:buFont typeface="+mj-lt"/>
              <a:buAutoNum type="arabicPeriod"/>
            </a:pPr>
            <a:r>
              <a:rPr lang="en-US" b="1" dirty="0"/>
              <a:t>Global State</a:t>
            </a:r>
            <a:r>
              <a:rPr lang="en-US" dirty="0"/>
              <a:t>: Service Locators can introduce global state, which can lead to difficulties in testing and managing dependencies.</a:t>
            </a:r>
          </a:p>
          <a:p>
            <a:pPr>
              <a:buFont typeface="+mj-lt"/>
              <a:buAutoNum type="arabicPeriod"/>
            </a:pPr>
            <a:r>
              <a:rPr lang="en-US" b="1" dirty="0"/>
              <a:t>Complexity</a:t>
            </a:r>
            <a:r>
              <a:rPr lang="en-US" dirty="0"/>
              <a:t>: Overusing this pattern can make the system more complex than necessary, particularly if not managed well.</a:t>
            </a:r>
          </a:p>
          <a:p>
            <a:pPr>
              <a:buFont typeface="+mj-lt"/>
              <a:buAutoNum type="arabicPeriod"/>
            </a:pPr>
            <a:r>
              <a:rPr lang="en-US" b="1" dirty="0"/>
              <a:t>Performance</a:t>
            </a:r>
            <a:r>
              <a:rPr lang="en-US" dirty="0"/>
              <a:t>: If not designed properly, looking up services at runtime can incur a performance overhead.</a:t>
            </a:r>
          </a:p>
          <a:p>
            <a:r>
              <a:rPr lang="en-US" b="1" dirty="0"/>
              <a:t>When to Use the Service Locator Pattern</a:t>
            </a:r>
          </a:p>
          <a:p>
            <a:pPr>
              <a:buFont typeface="Arial" panose="020B0604020202020204" pitchFamily="34" charset="0"/>
              <a:buChar char="•"/>
            </a:pPr>
            <a:r>
              <a:rPr lang="en-US" dirty="0"/>
              <a:t>When your application has multiple services that need to be accessed from various parts of the application.</a:t>
            </a:r>
          </a:p>
          <a:p>
            <a:pPr>
              <a:buFont typeface="Arial" panose="020B0604020202020204" pitchFamily="34" charset="0"/>
              <a:buChar char="•"/>
            </a:pPr>
            <a:r>
              <a:rPr lang="en-US" dirty="0"/>
              <a:t>In cases where services may change frequently, and you want to avoid tight coupling between clients and service implementations.</a:t>
            </a:r>
          </a:p>
          <a:p>
            <a:pPr>
              <a:buFont typeface="Arial" panose="020B0604020202020204" pitchFamily="34" charset="0"/>
              <a:buChar char="•"/>
            </a:pPr>
            <a:r>
              <a:rPr lang="en-US" dirty="0"/>
              <a:t>When you want to leverage lazy loading for services to improve performance.</a:t>
            </a:r>
          </a:p>
          <a:p>
            <a:r>
              <a:rPr lang="en-US" dirty="0"/>
              <a:t>The Service Locator pattern is a powerful way to manage dependencies in an application, but it should be used judiciously to avoid potential pitfalls associated with global state and complexity.</a:t>
            </a:r>
          </a:p>
        </p:txBody>
      </p:sp>
      <p:sp>
        <p:nvSpPr>
          <p:cNvPr id="4" name="Slide Number Placeholder 3">
            <a:extLst>
              <a:ext uri="{FF2B5EF4-FFF2-40B4-BE49-F238E27FC236}">
                <a16:creationId xmlns:a16="http://schemas.microsoft.com/office/drawing/2014/main" id="{861346CB-D02B-082C-6C07-9EB90706CE8B}"/>
              </a:ext>
            </a:extLst>
          </p:cNvPr>
          <p:cNvSpPr>
            <a:spLocks noGrp="1"/>
          </p:cNvSpPr>
          <p:nvPr>
            <p:ph type="sldNum" sz="quarter" idx="5"/>
          </p:nvPr>
        </p:nvSpPr>
        <p:spPr/>
        <p:txBody>
          <a:bodyPr/>
          <a:lstStyle/>
          <a:p>
            <a:fld id="{0AC900C1-7326-4B4D-9C4E-22E7230B62CC}" type="slidenum">
              <a:rPr lang="en-US" smtClean="0"/>
              <a:t>118</a:t>
            </a:fld>
            <a:endParaRPr lang="en-US"/>
          </a:p>
        </p:txBody>
      </p:sp>
    </p:spTree>
    <p:extLst>
      <p:ext uri="{BB962C8B-B14F-4D97-AF65-F5344CB8AC3E}">
        <p14:creationId xmlns:p14="http://schemas.microsoft.com/office/powerpoint/2010/main" val="31550616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F9153-1305-850D-A5A6-4864C640B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8C535-5054-8AC9-E589-84BF38F07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13BE0-9FAE-3E3D-032A-DE13995C096F}"/>
              </a:ext>
            </a:extLst>
          </p:cNvPr>
          <p:cNvSpPr>
            <a:spLocks noGrp="1"/>
          </p:cNvSpPr>
          <p:nvPr>
            <p:ph type="body" idx="1"/>
          </p:nvPr>
        </p:nvSpPr>
        <p:spPr/>
        <p:txBody>
          <a:bodyPr/>
          <a:lstStyle/>
          <a:p>
            <a:r>
              <a:rPr lang="en-US" dirty="0"/>
              <a:t>The </a:t>
            </a:r>
            <a:r>
              <a:rPr lang="en-US" b="1" dirty="0"/>
              <a:t>Service Locator</a:t>
            </a:r>
            <a:r>
              <a:rPr lang="en-US" dirty="0"/>
              <a:t> is a design pattern used to abstract the process of obtaining services and dependencies in an application. This pattern is particularly useful in scenarios where services need to be fetched dynamically at runtime. The Service Locator pattern promotes loose coupling and makes it easier to manage service dependencies without directly instantiating them in the consumer classes.</a:t>
            </a:r>
          </a:p>
          <a:p>
            <a:r>
              <a:rPr lang="en-US" b="1" dirty="0"/>
              <a:t>Key Concepts of the Service Locator Pattern</a:t>
            </a:r>
          </a:p>
          <a:p>
            <a:pPr>
              <a:buFont typeface="+mj-lt"/>
              <a:buAutoNum type="arabicPeriod"/>
            </a:pPr>
            <a:r>
              <a:rPr lang="en-US" b="1" dirty="0"/>
              <a:t>Centralized Service Registry</a:t>
            </a:r>
            <a:r>
              <a:rPr lang="en-US" dirty="0"/>
              <a:t>: The Service Locator maintains a registry or directory of services, allowing clients to look up and retrieve services.</a:t>
            </a:r>
          </a:p>
          <a:p>
            <a:pPr>
              <a:buFont typeface="+mj-lt"/>
              <a:buAutoNum type="arabicPeriod"/>
            </a:pPr>
            <a:r>
              <a:rPr lang="en-US" b="1" dirty="0"/>
              <a:t>Decoupling</a:t>
            </a:r>
            <a:r>
              <a:rPr lang="en-US" dirty="0"/>
              <a:t>: Clients are decoupled from the specific implementations of the services they use, enabling easier changes and testing.</a:t>
            </a:r>
          </a:p>
          <a:p>
            <a:pPr>
              <a:buFont typeface="+mj-lt"/>
              <a:buAutoNum type="arabicPeriod"/>
            </a:pPr>
            <a:r>
              <a:rPr lang="en-US" b="1" dirty="0"/>
              <a:t>Lazy Loading</a:t>
            </a:r>
            <a:r>
              <a:rPr lang="en-US" dirty="0"/>
              <a:t>: Services can be instantiated only when they are needed, which can lead to performance improvements.</a:t>
            </a:r>
          </a:p>
          <a:p>
            <a:pPr>
              <a:buFont typeface="+mj-lt"/>
              <a:buAutoNum type="arabicPeriod"/>
            </a:pPr>
            <a:r>
              <a:rPr lang="en-US" b="1" dirty="0"/>
              <a:t>Ease of Configuration</a:t>
            </a:r>
            <a:r>
              <a:rPr lang="en-US" dirty="0"/>
              <a:t>: Changes to the service implementation can be managed in the Service Locator without modifying client code.</a:t>
            </a:r>
          </a:p>
          <a:p>
            <a:r>
              <a:rPr lang="en-US" b="1" dirty="0"/>
              <a:t>Structure of the Service Locator Pattern</a:t>
            </a:r>
          </a:p>
          <a:p>
            <a:pPr>
              <a:buFont typeface="+mj-lt"/>
              <a:buAutoNum type="arabicPeriod"/>
            </a:pPr>
            <a:r>
              <a:rPr lang="en-US" b="1" dirty="0"/>
              <a:t>Service Locator</a:t>
            </a:r>
            <a:r>
              <a:rPr lang="en-US" dirty="0"/>
              <a:t>: A class responsible for registering and locating services.</a:t>
            </a:r>
          </a:p>
          <a:p>
            <a:pPr>
              <a:buFont typeface="+mj-lt"/>
              <a:buAutoNum type="arabicPeriod"/>
            </a:pPr>
            <a:r>
              <a:rPr lang="en-US" b="1" dirty="0"/>
              <a:t>Service Interface</a:t>
            </a:r>
            <a:r>
              <a:rPr lang="en-US" dirty="0"/>
              <a:t>: An interface that defines the contract for services.</a:t>
            </a:r>
          </a:p>
          <a:p>
            <a:pPr>
              <a:buFont typeface="+mj-lt"/>
              <a:buAutoNum type="arabicPeriod"/>
            </a:pPr>
            <a:r>
              <a:rPr lang="en-US" b="1" dirty="0"/>
              <a:t>Service Implementations</a:t>
            </a:r>
            <a:r>
              <a:rPr lang="en-US" dirty="0"/>
              <a:t>: Classes that implement the service interfaces.</a:t>
            </a:r>
          </a:p>
          <a:p>
            <a:pPr>
              <a:buFont typeface="+mj-lt"/>
              <a:buAutoNum type="arabicPeriod"/>
            </a:pPr>
            <a:r>
              <a:rPr lang="en-US" b="1" dirty="0"/>
              <a:t>Client</a:t>
            </a:r>
            <a:r>
              <a:rPr lang="en-US" dirty="0"/>
              <a:t>: The class that uses the services.</a:t>
            </a:r>
          </a:p>
          <a:p>
            <a:r>
              <a:rPr lang="en-US" b="1" dirty="0"/>
              <a:t>Example of Service Locator Pattern in Java</a:t>
            </a:r>
          </a:p>
          <a:p>
            <a:r>
              <a:rPr lang="en-US" dirty="0"/>
              <a:t>Here's a simple example of implementing the Service Locator pattern in Java:</a:t>
            </a:r>
          </a:p>
          <a:p>
            <a:r>
              <a:rPr lang="en-US" b="1" dirty="0"/>
              <a:t>Service Interface</a:t>
            </a:r>
          </a:p>
          <a:p>
            <a:r>
              <a:rPr lang="en-US" dirty="0"/>
              <a:t>java</a:t>
            </a:r>
          </a:p>
          <a:p>
            <a:r>
              <a:rPr lang="en-US" dirty="0"/>
              <a:t>Copy code</a:t>
            </a:r>
          </a:p>
          <a:p>
            <a:pPr rtl="0"/>
            <a:r>
              <a:rPr lang="en-US" dirty="0"/>
              <a:t>public interface </a:t>
            </a:r>
            <a:r>
              <a:rPr lang="en-US" dirty="0" err="1"/>
              <a:t>PaymentService</a:t>
            </a:r>
            <a:r>
              <a:rPr lang="en-US" dirty="0"/>
              <a:t> { void </a:t>
            </a:r>
            <a:r>
              <a:rPr lang="en-US" dirty="0" err="1"/>
              <a:t>processPayment</a:t>
            </a:r>
            <a:r>
              <a:rPr lang="en-US" dirty="0"/>
              <a:t>(double amount); } </a:t>
            </a:r>
          </a:p>
          <a:p>
            <a:r>
              <a:rPr lang="en-US" b="1" dirty="0"/>
              <a:t>Service Implementation</a:t>
            </a:r>
          </a:p>
          <a:p>
            <a:r>
              <a:rPr lang="en-US" dirty="0"/>
              <a:t>java</a:t>
            </a:r>
          </a:p>
          <a:p>
            <a:r>
              <a:rPr lang="en-US" dirty="0"/>
              <a:t>Copy code</a:t>
            </a:r>
          </a:p>
          <a:p>
            <a:pPr rtl="0"/>
            <a:r>
              <a:rPr lang="en-US" dirty="0"/>
              <a:t>public class </a:t>
            </a:r>
            <a:r>
              <a:rPr lang="en-US" dirty="0" err="1"/>
              <a:t>CreditCardPaymentService</a:t>
            </a:r>
            <a:r>
              <a:rPr lang="en-US" dirty="0"/>
              <a:t> implements </a:t>
            </a:r>
            <a:r>
              <a:rPr lang="en-US" dirty="0" err="1"/>
              <a:t>PaymentService</a:t>
            </a:r>
            <a:r>
              <a:rPr lang="en-US" dirty="0"/>
              <a:t> { @Override public void </a:t>
            </a:r>
            <a:r>
              <a:rPr lang="en-US" dirty="0" err="1"/>
              <a:t>processPayment</a:t>
            </a:r>
            <a:r>
              <a:rPr lang="en-US" dirty="0"/>
              <a:t>(double amount) { </a:t>
            </a:r>
            <a:r>
              <a:rPr lang="en-US" dirty="0" err="1"/>
              <a:t>System.out.println</a:t>
            </a:r>
            <a:r>
              <a:rPr lang="en-US" dirty="0"/>
              <a:t>("Processing credit card payment of $" + amount); } } public class </a:t>
            </a:r>
            <a:r>
              <a:rPr lang="en-US" dirty="0" err="1"/>
              <a:t>PayPalPaymentService</a:t>
            </a:r>
            <a:r>
              <a:rPr lang="en-US" dirty="0"/>
              <a:t> implements </a:t>
            </a:r>
            <a:r>
              <a:rPr lang="en-US" dirty="0" err="1"/>
              <a:t>PaymentService</a:t>
            </a:r>
            <a:r>
              <a:rPr lang="en-US" dirty="0"/>
              <a:t> { @Override public void </a:t>
            </a:r>
            <a:r>
              <a:rPr lang="en-US" dirty="0" err="1"/>
              <a:t>processPayment</a:t>
            </a:r>
            <a:r>
              <a:rPr lang="en-US" dirty="0"/>
              <a:t>(double amount) { </a:t>
            </a:r>
            <a:r>
              <a:rPr lang="en-US" dirty="0" err="1"/>
              <a:t>System.out.println</a:t>
            </a:r>
            <a:r>
              <a:rPr lang="en-US" dirty="0"/>
              <a:t>("Processing PayPal payment of $" + amount); } } </a:t>
            </a:r>
          </a:p>
          <a:p>
            <a:r>
              <a:rPr lang="en-US" b="1" dirty="0"/>
              <a:t>Service Locator</a:t>
            </a:r>
          </a:p>
          <a:p>
            <a:r>
              <a:rPr lang="en-US" dirty="0"/>
              <a:t>java</a:t>
            </a:r>
          </a:p>
          <a:p>
            <a:r>
              <a:rPr lang="en-US" dirty="0"/>
              <a:t>Copy code</a:t>
            </a:r>
          </a:p>
          <a:p>
            <a:pPr rtl="0"/>
            <a:r>
              <a:rPr lang="en-US" dirty="0"/>
              <a:t>import </a:t>
            </a:r>
            <a:r>
              <a:rPr lang="en-US" dirty="0" err="1"/>
              <a:t>java.util.HashMap</a:t>
            </a:r>
            <a:r>
              <a:rPr lang="en-US" dirty="0"/>
              <a:t>; import </a:t>
            </a:r>
            <a:r>
              <a:rPr lang="en-US" dirty="0" err="1"/>
              <a:t>java.util.Map</a:t>
            </a:r>
            <a:r>
              <a:rPr lang="en-US" dirty="0"/>
              <a:t>; public class </a:t>
            </a:r>
            <a:r>
              <a:rPr lang="en-US" dirty="0" err="1"/>
              <a:t>ServiceLocator</a:t>
            </a:r>
            <a:r>
              <a:rPr lang="en-US" dirty="0"/>
              <a:t> { private static Map&lt;String, Object&gt; services = new HashMap&lt;&gt;(); public static void </a:t>
            </a:r>
            <a:r>
              <a:rPr lang="en-US" dirty="0" err="1"/>
              <a:t>registerService</a:t>
            </a:r>
            <a:r>
              <a:rPr lang="en-US" dirty="0"/>
              <a:t>(String </a:t>
            </a:r>
            <a:r>
              <a:rPr lang="en-US" dirty="0" err="1"/>
              <a:t>serviceName</a:t>
            </a:r>
            <a:r>
              <a:rPr lang="en-US" dirty="0"/>
              <a:t>, Object service) { </a:t>
            </a:r>
            <a:r>
              <a:rPr lang="en-US" dirty="0" err="1"/>
              <a:t>services.put</a:t>
            </a:r>
            <a:r>
              <a:rPr lang="en-US" dirty="0"/>
              <a:t>(</a:t>
            </a:r>
            <a:r>
              <a:rPr lang="en-US" dirty="0" err="1"/>
              <a:t>serviceName</a:t>
            </a:r>
            <a:r>
              <a:rPr lang="en-US" dirty="0"/>
              <a:t>, service); } public static Object </a:t>
            </a:r>
            <a:r>
              <a:rPr lang="en-US" dirty="0" err="1"/>
              <a:t>getService</a:t>
            </a:r>
            <a:r>
              <a:rPr lang="en-US" dirty="0"/>
              <a:t>(String </a:t>
            </a:r>
            <a:r>
              <a:rPr lang="en-US" dirty="0" err="1"/>
              <a:t>serviceName</a:t>
            </a:r>
            <a:r>
              <a:rPr lang="en-US" dirty="0"/>
              <a:t>) { return </a:t>
            </a:r>
            <a:r>
              <a:rPr lang="en-US" dirty="0" err="1"/>
              <a:t>services.get</a:t>
            </a:r>
            <a:r>
              <a:rPr lang="en-US" dirty="0"/>
              <a:t>(</a:t>
            </a:r>
            <a:r>
              <a:rPr lang="en-US" dirty="0" err="1"/>
              <a:t>serviceName</a:t>
            </a:r>
            <a:r>
              <a:rPr lang="en-US" dirty="0"/>
              <a:t>); } } </a:t>
            </a:r>
          </a:p>
          <a:p>
            <a:r>
              <a:rPr lang="en-US" b="1" dirty="0"/>
              <a:t>Client</a:t>
            </a:r>
          </a:p>
          <a:p>
            <a:r>
              <a:rPr lang="en-US" dirty="0"/>
              <a:t>java</a:t>
            </a:r>
          </a:p>
          <a:p>
            <a:r>
              <a:rPr lang="en-US" dirty="0"/>
              <a:t>Copy code</a:t>
            </a:r>
          </a:p>
          <a:p>
            <a:pPr rtl="0"/>
            <a:r>
              <a:rPr lang="en-US" dirty="0"/>
              <a:t>public class </a:t>
            </a:r>
            <a:r>
              <a:rPr lang="en-US" dirty="0" err="1"/>
              <a:t>PaymentProcessor</a:t>
            </a:r>
            <a:r>
              <a:rPr lang="en-US" dirty="0"/>
              <a:t> { private </a:t>
            </a:r>
            <a:r>
              <a:rPr lang="en-US" dirty="0" err="1"/>
              <a:t>PaymentService</a:t>
            </a:r>
            <a:r>
              <a:rPr lang="en-US" dirty="0"/>
              <a:t> </a:t>
            </a:r>
            <a:r>
              <a:rPr lang="en-US" dirty="0" err="1"/>
              <a:t>paymentService</a:t>
            </a:r>
            <a:r>
              <a:rPr lang="en-US" dirty="0"/>
              <a:t>; public </a:t>
            </a:r>
            <a:r>
              <a:rPr lang="en-US" dirty="0" err="1"/>
              <a:t>PaymentProcessor</a:t>
            </a:r>
            <a:r>
              <a:rPr lang="en-US" dirty="0"/>
              <a:t>() { </a:t>
            </a:r>
            <a:r>
              <a:rPr lang="en-US" dirty="0" err="1"/>
              <a:t>this.paymentService</a:t>
            </a:r>
            <a:r>
              <a:rPr lang="en-US" dirty="0"/>
              <a:t> = (</a:t>
            </a:r>
            <a:r>
              <a:rPr lang="en-US" dirty="0" err="1"/>
              <a:t>PaymentService</a:t>
            </a:r>
            <a:r>
              <a:rPr lang="en-US" dirty="0"/>
              <a:t>) </a:t>
            </a:r>
            <a:r>
              <a:rPr lang="en-US" dirty="0" err="1"/>
              <a:t>ServiceLocator.getService</a:t>
            </a:r>
            <a:r>
              <a:rPr lang="en-US" dirty="0"/>
              <a:t>("PAYMENT_SERVICE"); } public void </a:t>
            </a:r>
            <a:r>
              <a:rPr lang="en-US" dirty="0" err="1"/>
              <a:t>makePayment</a:t>
            </a:r>
            <a:r>
              <a:rPr lang="en-US" dirty="0"/>
              <a:t>(double amount) { </a:t>
            </a:r>
            <a:r>
              <a:rPr lang="en-US" dirty="0" err="1"/>
              <a:t>paymentService.processPayment</a:t>
            </a:r>
            <a:r>
              <a:rPr lang="en-US" dirty="0"/>
              <a:t>(amount); } } </a:t>
            </a:r>
          </a:p>
          <a:p>
            <a:r>
              <a:rPr lang="en-US" b="1" dirty="0"/>
              <a:t>Main Application</a:t>
            </a:r>
          </a:p>
          <a:p>
            <a:r>
              <a:rPr lang="en-US" dirty="0"/>
              <a:t>java</a:t>
            </a:r>
          </a:p>
          <a:p>
            <a:r>
              <a:rPr lang="en-US" dirty="0"/>
              <a:t>Copy code</a:t>
            </a:r>
          </a:p>
          <a:p>
            <a:pPr rtl="0"/>
            <a:r>
              <a:rPr lang="en-US" dirty="0"/>
              <a:t>public class Main { public static void main(String[] </a:t>
            </a:r>
            <a:r>
              <a:rPr lang="en-US" dirty="0" err="1"/>
              <a:t>args</a:t>
            </a:r>
            <a:r>
              <a:rPr lang="en-US" dirty="0"/>
              <a:t>) { // Register services with the Service Locator </a:t>
            </a:r>
            <a:r>
              <a:rPr lang="en-US" dirty="0" err="1"/>
              <a:t>ServiceLocator.registerService</a:t>
            </a:r>
            <a:r>
              <a:rPr lang="en-US" dirty="0"/>
              <a:t>("PAYMENT_SERVICE", new </a:t>
            </a:r>
            <a:r>
              <a:rPr lang="en-US" dirty="0" err="1"/>
              <a:t>CreditCardPaymentService</a:t>
            </a:r>
            <a:r>
              <a:rPr lang="en-US" dirty="0"/>
              <a:t>()); // Use the </a:t>
            </a:r>
            <a:r>
              <a:rPr lang="en-US" dirty="0" err="1"/>
              <a:t>PaymentProcessor</a:t>
            </a:r>
            <a:r>
              <a:rPr lang="en-US" dirty="0"/>
              <a:t> </a:t>
            </a:r>
            <a:r>
              <a:rPr lang="en-US" dirty="0" err="1"/>
              <a:t>PaymentProcessor</a:t>
            </a:r>
            <a:r>
              <a:rPr lang="en-US" dirty="0"/>
              <a:t> processor = new </a:t>
            </a:r>
            <a:r>
              <a:rPr lang="en-US" dirty="0" err="1"/>
              <a:t>PaymentProcessor</a:t>
            </a:r>
            <a:r>
              <a:rPr lang="en-US" dirty="0"/>
              <a:t>(); </a:t>
            </a:r>
            <a:r>
              <a:rPr lang="en-US" dirty="0" err="1"/>
              <a:t>processor.makePayment</a:t>
            </a:r>
            <a:r>
              <a:rPr lang="en-US" dirty="0"/>
              <a:t>(100.0); // Switch to PayPal service dynamically </a:t>
            </a:r>
            <a:r>
              <a:rPr lang="en-US" dirty="0" err="1"/>
              <a:t>ServiceLocator.registerService</a:t>
            </a:r>
            <a:r>
              <a:rPr lang="en-US" dirty="0"/>
              <a:t>("PAYMENT_SERVICE", new </a:t>
            </a:r>
            <a:r>
              <a:rPr lang="en-US" dirty="0" err="1"/>
              <a:t>PayPalPaymentService</a:t>
            </a:r>
            <a:r>
              <a:rPr lang="en-US" dirty="0"/>
              <a:t>()); processor = new </a:t>
            </a:r>
            <a:r>
              <a:rPr lang="en-US" dirty="0" err="1"/>
              <a:t>PaymentProcessor</a:t>
            </a:r>
            <a:r>
              <a:rPr lang="en-US" dirty="0"/>
              <a:t>(); </a:t>
            </a:r>
            <a:r>
              <a:rPr lang="en-US" dirty="0" err="1"/>
              <a:t>processor.makePayment</a:t>
            </a:r>
            <a:r>
              <a:rPr lang="en-US" dirty="0"/>
              <a:t>(200.0); } } </a:t>
            </a:r>
          </a:p>
          <a:p>
            <a:r>
              <a:rPr lang="en-US" b="1" dirty="0"/>
              <a:t>Advantages of Using Service Locator Pattern</a:t>
            </a:r>
          </a:p>
          <a:p>
            <a:pPr>
              <a:buFont typeface="+mj-lt"/>
              <a:buAutoNum type="arabicPeriod"/>
            </a:pPr>
            <a:r>
              <a:rPr lang="en-US" b="1" dirty="0"/>
              <a:t>Flexibility</a:t>
            </a:r>
            <a:r>
              <a:rPr lang="en-US" dirty="0"/>
              <a:t>: Services can be easily changed or replaced without modifying client code.</a:t>
            </a:r>
          </a:p>
          <a:p>
            <a:pPr>
              <a:buFont typeface="+mj-lt"/>
              <a:buAutoNum type="arabicPeriod"/>
            </a:pPr>
            <a:r>
              <a:rPr lang="en-US" b="1" dirty="0"/>
              <a:t>Centralized Management</a:t>
            </a:r>
            <a:r>
              <a:rPr lang="en-US" dirty="0"/>
              <a:t>: A single point for managing service instances, making it easier to configure and change services.</a:t>
            </a:r>
          </a:p>
          <a:p>
            <a:pPr>
              <a:buFont typeface="+mj-lt"/>
              <a:buAutoNum type="arabicPeriod"/>
            </a:pPr>
            <a:r>
              <a:rPr lang="en-US" b="1" dirty="0"/>
              <a:t>Reduced Coupling</a:t>
            </a:r>
            <a:r>
              <a:rPr lang="en-US" dirty="0"/>
              <a:t>: Clients do not need to know about the concrete implementations of the services.</a:t>
            </a:r>
          </a:p>
          <a:p>
            <a:r>
              <a:rPr lang="en-US" b="1" dirty="0"/>
              <a:t>Disadvantages of Using Service Locator Pattern</a:t>
            </a:r>
          </a:p>
          <a:p>
            <a:pPr>
              <a:buFont typeface="+mj-lt"/>
              <a:buAutoNum type="arabicPeriod"/>
            </a:pPr>
            <a:r>
              <a:rPr lang="en-US" b="1" dirty="0"/>
              <a:t>Global State</a:t>
            </a:r>
            <a:r>
              <a:rPr lang="en-US" dirty="0"/>
              <a:t>: Service Locators can introduce global state, which can lead to difficulties in testing and managing dependencies.</a:t>
            </a:r>
          </a:p>
          <a:p>
            <a:pPr>
              <a:buFont typeface="+mj-lt"/>
              <a:buAutoNum type="arabicPeriod"/>
            </a:pPr>
            <a:r>
              <a:rPr lang="en-US" b="1" dirty="0"/>
              <a:t>Complexity</a:t>
            </a:r>
            <a:r>
              <a:rPr lang="en-US" dirty="0"/>
              <a:t>: Overusing this pattern can make the system more complex than necessary, particularly if not managed well.</a:t>
            </a:r>
          </a:p>
          <a:p>
            <a:pPr>
              <a:buFont typeface="+mj-lt"/>
              <a:buAutoNum type="arabicPeriod"/>
            </a:pPr>
            <a:r>
              <a:rPr lang="en-US" b="1" dirty="0"/>
              <a:t>Performance</a:t>
            </a:r>
            <a:r>
              <a:rPr lang="en-US" dirty="0"/>
              <a:t>: If not designed properly, looking up services at runtime can incur a performance overhead.</a:t>
            </a:r>
          </a:p>
          <a:p>
            <a:r>
              <a:rPr lang="en-US" b="1" dirty="0"/>
              <a:t>When to Use the Service Locator Pattern</a:t>
            </a:r>
          </a:p>
          <a:p>
            <a:pPr>
              <a:buFont typeface="Arial" panose="020B0604020202020204" pitchFamily="34" charset="0"/>
              <a:buChar char="•"/>
            </a:pPr>
            <a:r>
              <a:rPr lang="en-US" dirty="0"/>
              <a:t>When your application has multiple services that need to be accessed from various parts of the application.</a:t>
            </a:r>
          </a:p>
          <a:p>
            <a:pPr>
              <a:buFont typeface="Arial" panose="020B0604020202020204" pitchFamily="34" charset="0"/>
              <a:buChar char="•"/>
            </a:pPr>
            <a:r>
              <a:rPr lang="en-US" dirty="0"/>
              <a:t>In cases where services may change frequently, and you want to avoid tight coupling between clients and service implementations.</a:t>
            </a:r>
          </a:p>
          <a:p>
            <a:pPr>
              <a:buFont typeface="Arial" panose="020B0604020202020204" pitchFamily="34" charset="0"/>
              <a:buChar char="•"/>
            </a:pPr>
            <a:r>
              <a:rPr lang="en-US" dirty="0"/>
              <a:t>When you want to leverage lazy loading for services to improve performance.</a:t>
            </a:r>
          </a:p>
          <a:p>
            <a:r>
              <a:rPr lang="en-US" dirty="0"/>
              <a:t>The Service Locator pattern is a powerful way to manage dependencies in an application, but it should be used judiciously to avoid potential pitfalls associated with global state and complexity.</a:t>
            </a:r>
          </a:p>
        </p:txBody>
      </p:sp>
      <p:sp>
        <p:nvSpPr>
          <p:cNvPr id="4" name="Slide Number Placeholder 3">
            <a:extLst>
              <a:ext uri="{FF2B5EF4-FFF2-40B4-BE49-F238E27FC236}">
                <a16:creationId xmlns:a16="http://schemas.microsoft.com/office/drawing/2014/main" id="{8F604871-C6C3-0054-511D-13AF334914C9}"/>
              </a:ext>
            </a:extLst>
          </p:cNvPr>
          <p:cNvSpPr>
            <a:spLocks noGrp="1"/>
          </p:cNvSpPr>
          <p:nvPr>
            <p:ph type="sldNum" sz="quarter" idx="5"/>
          </p:nvPr>
        </p:nvSpPr>
        <p:spPr/>
        <p:txBody>
          <a:bodyPr/>
          <a:lstStyle/>
          <a:p>
            <a:fld id="{0AC900C1-7326-4B4D-9C4E-22E7230B62CC}" type="slidenum">
              <a:rPr lang="en-US" smtClean="0"/>
              <a:t>119</a:t>
            </a:fld>
            <a:endParaRPr lang="en-US"/>
          </a:p>
        </p:txBody>
      </p:sp>
    </p:spTree>
    <p:extLst>
      <p:ext uri="{BB962C8B-B14F-4D97-AF65-F5344CB8AC3E}">
        <p14:creationId xmlns:p14="http://schemas.microsoft.com/office/powerpoint/2010/main" val="9036900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75551-8469-8E7E-E936-B10895A5B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E9D00-0E0E-D18A-F251-462020682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C5B39-3C3B-7F90-A10F-93F63A6A8A3D}"/>
              </a:ext>
            </a:extLst>
          </p:cNvPr>
          <p:cNvSpPr>
            <a:spLocks noGrp="1"/>
          </p:cNvSpPr>
          <p:nvPr>
            <p:ph type="body" idx="1"/>
          </p:nvPr>
        </p:nvSpPr>
        <p:spPr/>
        <p:txBody>
          <a:bodyPr/>
          <a:lstStyle/>
          <a:p>
            <a:r>
              <a:rPr lang="en-US" dirty="0"/>
              <a:t>The </a:t>
            </a:r>
            <a:r>
              <a:rPr lang="en-US" b="1" dirty="0"/>
              <a:t>Business Delegate</a:t>
            </a:r>
            <a:r>
              <a:rPr lang="en-US" dirty="0"/>
              <a:t> pattern is a design pattern used in enterprise applications to decouple the presentation layer from the business layer. It acts as an intermediary, hiding the complexity of remote service access (such as EJB, RMI, or web services) and providing a simplified API for the presentation layer to interact with. By using a Business Delegate, you can manage service lookups, handle exceptions, and improve code readability, all while keeping the business logic isolated from the presentation layer.</a:t>
            </a:r>
          </a:p>
          <a:p>
            <a:r>
              <a:rPr lang="en-US" b="1" dirty="0"/>
              <a:t>Key Concepts of the Business Delegate Pattern</a:t>
            </a:r>
          </a:p>
          <a:p>
            <a:pPr>
              <a:buFont typeface="+mj-lt"/>
              <a:buAutoNum type="arabicPeriod"/>
            </a:pPr>
            <a:r>
              <a:rPr lang="en-US" b="1" dirty="0"/>
              <a:t>Encapsulation of Business Logic</a:t>
            </a:r>
            <a:r>
              <a:rPr lang="en-US" dirty="0"/>
              <a:t>: The Business Delegate encapsulates the business-tier components, preventing the presentation layer from interacting directly with the underlying business logic.</a:t>
            </a:r>
          </a:p>
          <a:p>
            <a:pPr>
              <a:buFont typeface="+mj-lt"/>
              <a:buAutoNum type="arabicPeriod"/>
            </a:pPr>
            <a:r>
              <a:rPr lang="en-US" b="1" dirty="0"/>
              <a:t>Decoupling</a:t>
            </a:r>
            <a:r>
              <a:rPr lang="en-US" dirty="0"/>
              <a:t>: It decouples the presentation layer from the business layer, reducing dependency on specific service APIs.</a:t>
            </a:r>
          </a:p>
          <a:p>
            <a:pPr>
              <a:buFont typeface="+mj-lt"/>
              <a:buAutoNum type="arabicPeriod"/>
            </a:pPr>
            <a:r>
              <a:rPr lang="en-US" b="1" dirty="0"/>
              <a:t>Simplified Access</a:t>
            </a:r>
            <a:r>
              <a:rPr lang="en-US" dirty="0"/>
              <a:t>: The pattern simplifies access to the business services by managing service lookups and error handling, improving the maintainability of the application.</a:t>
            </a:r>
          </a:p>
          <a:p>
            <a:pPr>
              <a:buFont typeface="+mj-lt"/>
              <a:buAutoNum type="arabicPeriod"/>
            </a:pPr>
            <a:r>
              <a:rPr lang="en-US" b="1" dirty="0"/>
              <a:t>Improved Resilience</a:t>
            </a:r>
            <a:r>
              <a:rPr lang="en-US" dirty="0"/>
              <a:t>: The Business Delegate can handle remote exceptions and implement caching or retry mechanisms, adding resilience to service calls.</a:t>
            </a:r>
          </a:p>
          <a:p>
            <a:r>
              <a:rPr lang="en-US" b="1" dirty="0"/>
              <a:t>Structure of the Business Delegate Pattern</a:t>
            </a:r>
          </a:p>
          <a:p>
            <a:pPr>
              <a:buFont typeface="+mj-lt"/>
              <a:buAutoNum type="arabicPeriod"/>
            </a:pPr>
            <a:r>
              <a:rPr lang="en-US" b="1" dirty="0"/>
              <a:t>Business Delegate</a:t>
            </a:r>
            <a:r>
              <a:rPr lang="en-US" dirty="0"/>
              <a:t>: Acts as an interface between the client and the business services. It handles the lookup and interactions with business services.</a:t>
            </a:r>
          </a:p>
          <a:p>
            <a:pPr>
              <a:buFont typeface="+mj-lt"/>
              <a:buAutoNum type="arabicPeriod"/>
            </a:pPr>
            <a:r>
              <a:rPr lang="en-US" b="1" dirty="0"/>
              <a:t>Business Service Interface</a:t>
            </a:r>
            <a:r>
              <a:rPr lang="en-US" dirty="0"/>
              <a:t>: Defines the methods that the business service should implement.</a:t>
            </a:r>
          </a:p>
          <a:p>
            <a:pPr>
              <a:buFont typeface="+mj-lt"/>
              <a:buAutoNum type="arabicPeriod"/>
            </a:pPr>
            <a:r>
              <a:rPr lang="en-US" b="1" dirty="0"/>
              <a:t>Business Service Implementation</a:t>
            </a:r>
            <a:r>
              <a:rPr lang="en-US" dirty="0"/>
              <a:t>: Implements the actual business logic and interacts with data sources if needed.</a:t>
            </a:r>
          </a:p>
          <a:p>
            <a:pPr>
              <a:buFont typeface="+mj-lt"/>
              <a:buAutoNum type="arabicPeriod"/>
            </a:pPr>
            <a:r>
              <a:rPr lang="en-US" b="1" dirty="0"/>
              <a:t>Client</a:t>
            </a:r>
            <a:r>
              <a:rPr lang="en-US" dirty="0"/>
              <a:t>: The presentation layer component that uses the Business Delegate to access business services.</a:t>
            </a:r>
          </a:p>
          <a:p>
            <a:r>
              <a:rPr lang="en-US" b="1" dirty="0"/>
              <a:t>Example of Business Delegate Pattern in Java</a:t>
            </a:r>
          </a:p>
          <a:p>
            <a:r>
              <a:rPr lang="en-US" dirty="0"/>
              <a:t>Let's implement a simple Business Delegate pattern where we have an </a:t>
            </a:r>
            <a:r>
              <a:rPr lang="en-US" dirty="0" err="1"/>
              <a:t>OrderService</a:t>
            </a:r>
            <a:r>
              <a:rPr lang="en-US" dirty="0"/>
              <a:t> business service.</a:t>
            </a:r>
          </a:p>
          <a:p>
            <a:r>
              <a:rPr lang="en-US" b="1" dirty="0"/>
              <a:t>Business Service Interface</a:t>
            </a:r>
          </a:p>
          <a:p>
            <a:r>
              <a:rPr lang="en-US" dirty="0"/>
              <a:t>java</a:t>
            </a:r>
          </a:p>
          <a:p>
            <a:r>
              <a:rPr lang="en-US" dirty="0"/>
              <a:t>Copy code</a:t>
            </a:r>
          </a:p>
          <a:p>
            <a:pPr rtl="0"/>
            <a:r>
              <a:rPr lang="en-US" dirty="0"/>
              <a:t>public interface </a:t>
            </a:r>
            <a:r>
              <a:rPr lang="en-US" dirty="0" err="1"/>
              <a:t>OrderService</a:t>
            </a:r>
            <a:r>
              <a:rPr lang="en-US" dirty="0"/>
              <a:t> { void </a:t>
            </a:r>
            <a:r>
              <a:rPr lang="en-US" dirty="0" err="1"/>
              <a:t>placeOrder</a:t>
            </a:r>
            <a:r>
              <a:rPr lang="en-US" dirty="0"/>
              <a:t>(String product, int quantity); } </a:t>
            </a:r>
          </a:p>
          <a:p>
            <a:r>
              <a:rPr lang="en-US" b="1" dirty="0"/>
              <a:t>Business Service Implementation</a:t>
            </a:r>
          </a:p>
          <a:p>
            <a:r>
              <a:rPr lang="en-US" dirty="0"/>
              <a:t>java</a:t>
            </a:r>
          </a:p>
          <a:p>
            <a:r>
              <a:rPr lang="en-US" dirty="0"/>
              <a:t>Copy code</a:t>
            </a:r>
          </a:p>
          <a:p>
            <a:pPr rtl="0"/>
            <a:r>
              <a:rPr lang="en-US" dirty="0"/>
              <a:t>public class </a:t>
            </a:r>
            <a:r>
              <a:rPr lang="en-US" dirty="0" err="1"/>
              <a:t>OrderServiceImpl</a:t>
            </a:r>
            <a:r>
              <a:rPr lang="en-US" dirty="0"/>
              <a:t> implements </a:t>
            </a:r>
            <a:r>
              <a:rPr lang="en-US" dirty="0" err="1"/>
              <a:t>OrderService</a:t>
            </a:r>
            <a:r>
              <a:rPr lang="en-US" dirty="0"/>
              <a:t> { @Override public void </a:t>
            </a:r>
            <a:r>
              <a:rPr lang="en-US" dirty="0" err="1"/>
              <a:t>placeOrder</a:t>
            </a:r>
            <a:r>
              <a:rPr lang="en-US" dirty="0"/>
              <a:t>(String product, int quantity) { </a:t>
            </a:r>
            <a:r>
              <a:rPr lang="en-US" dirty="0" err="1"/>
              <a:t>System.out.println</a:t>
            </a:r>
            <a:r>
              <a:rPr lang="en-US" dirty="0"/>
              <a:t>("Order placed for " + quantity + " units of " + product); } } </a:t>
            </a:r>
          </a:p>
          <a:p>
            <a:r>
              <a:rPr lang="en-US" b="1" dirty="0"/>
              <a:t>Business Delegate</a:t>
            </a:r>
          </a:p>
          <a:p>
            <a:r>
              <a:rPr lang="en-US" dirty="0"/>
              <a:t>The Business Delegate class manages the interaction with the </a:t>
            </a:r>
            <a:r>
              <a:rPr lang="en-US" dirty="0" err="1"/>
              <a:t>OrderService</a:t>
            </a:r>
            <a:r>
              <a:rPr lang="en-US" dirty="0"/>
              <a:t> and can handle service lookups.</a:t>
            </a:r>
          </a:p>
          <a:p>
            <a:r>
              <a:rPr lang="en-US" dirty="0"/>
              <a:t>java</a:t>
            </a:r>
          </a:p>
          <a:p>
            <a:r>
              <a:rPr lang="en-US" dirty="0"/>
              <a:t>Copy code</a:t>
            </a:r>
          </a:p>
          <a:p>
            <a:pPr rtl="0"/>
            <a:r>
              <a:rPr lang="en-US" dirty="0"/>
              <a:t>public class </a:t>
            </a:r>
            <a:r>
              <a:rPr lang="en-US" dirty="0" err="1"/>
              <a:t>OrderServiceDelegate</a:t>
            </a:r>
            <a:r>
              <a:rPr lang="en-US" dirty="0"/>
              <a:t> { private </a:t>
            </a:r>
            <a:r>
              <a:rPr lang="en-US" dirty="0" err="1"/>
              <a:t>OrderService</a:t>
            </a:r>
            <a:r>
              <a:rPr lang="en-US" dirty="0"/>
              <a:t> </a:t>
            </a:r>
            <a:r>
              <a:rPr lang="en-US" dirty="0" err="1"/>
              <a:t>orderService</a:t>
            </a:r>
            <a:r>
              <a:rPr lang="en-US" dirty="0"/>
              <a:t>; public </a:t>
            </a:r>
            <a:r>
              <a:rPr lang="en-US" dirty="0" err="1"/>
              <a:t>OrderServiceDelegate</a:t>
            </a:r>
            <a:r>
              <a:rPr lang="en-US" dirty="0"/>
              <a:t>() { // In a real-world application, the service lookup might involve more complexity. </a:t>
            </a:r>
            <a:r>
              <a:rPr lang="en-US" dirty="0" err="1"/>
              <a:t>this.orderService</a:t>
            </a:r>
            <a:r>
              <a:rPr lang="en-US" dirty="0"/>
              <a:t> = new </a:t>
            </a:r>
            <a:r>
              <a:rPr lang="en-US" dirty="0" err="1"/>
              <a:t>OrderServiceImpl</a:t>
            </a:r>
            <a:r>
              <a:rPr lang="en-US" dirty="0"/>
              <a:t>(); // Normally fetched from a registry or via lookup } public void </a:t>
            </a:r>
            <a:r>
              <a:rPr lang="en-US" dirty="0" err="1"/>
              <a:t>placeOrder</a:t>
            </a:r>
            <a:r>
              <a:rPr lang="en-US" dirty="0"/>
              <a:t>(String product, int quantity) { // Additional logic (e.g., caching, retry) can be added here if needed </a:t>
            </a:r>
            <a:r>
              <a:rPr lang="en-US" dirty="0" err="1"/>
              <a:t>orderService.placeOrder</a:t>
            </a:r>
            <a:r>
              <a:rPr lang="en-US" dirty="0"/>
              <a:t>(product, quantity); } } </a:t>
            </a:r>
          </a:p>
          <a:p>
            <a:r>
              <a:rPr lang="en-US" b="1" dirty="0"/>
              <a:t>Client</a:t>
            </a:r>
          </a:p>
          <a:p>
            <a:r>
              <a:rPr lang="en-US" dirty="0"/>
              <a:t>The client interacts with the business layer using the Business Delegate, keeping its interactions simple and abstracted from the details of the </a:t>
            </a:r>
            <a:r>
              <a:rPr lang="en-US" dirty="0" err="1"/>
              <a:t>OrderService</a:t>
            </a:r>
            <a:r>
              <a:rPr lang="en-US" dirty="0"/>
              <a:t>.</a:t>
            </a:r>
          </a:p>
          <a:p>
            <a:r>
              <a:rPr lang="en-US" dirty="0"/>
              <a:t>java</a:t>
            </a:r>
          </a:p>
          <a:p>
            <a:r>
              <a:rPr lang="en-US" dirty="0"/>
              <a:t>Copy code</a:t>
            </a:r>
          </a:p>
          <a:p>
            <a:pPr rtl="0"/>
            <a:r>
              <a:rPr lang="en-US" dirty="0"/>
              <a:t>public class </a:t>
            </a:r>
            <a:r>
              <a:rPr lang="en-US" dirty="0" err="1"/>
              <a:t>ClientApp</a:t>
            </a:r>
            <a:r>
              <a:rPr lang="en-US" dirty="0"/>
              <a:t> { public static void main(String[] </a:t>
            </a:r>
            <a:r>
              <a:rPr lang="en-US" dirty="0" err="1"/>
              <a:t>args</a:t>
            </a:r>
            <a:r>
              <a:rPr lang="en-US" dirty="0"/>
              <a:t>) { </a:t>
            </a:r>
            <a:r>
              <a:rPr lang="en-US" dirty="0" err="1"/>
              <a:t>OrderServiceDelegate</a:t>
            </a:r>
            <a:r>
              <a:rPr lang="en-US" dirty="0"/>
              <a:t> </a:t>
            </a:r>
            <a:r>
              <a:rPr lang="en-US" dirty="0" err="1"/>
              <a:t>orderDelegate</a:t>
            </a:r>
            <a:r>
              <a:rPr lang="en-US" dirty="0"/>
              <a:t> = new </a:t>
            </a:r>
            <a:r>
              <a:rPr lang="en-US" dirty="0" err="1"/>
              <a:t>OrderServiceDelegate</a:t>
            </a:r>
            <a:r>
              <a:rPr lang="en-US" dirty="0"/>
              <a:t>(); </a:t>
            </a:r>
            <a:r>
              <a:rPr lang="en-US" dirty="0" err="1"/>
              <a:t>orderDelegate.placeOrder</a:t>
            </a:r>
            <a:r>
              <a:rPr lang="en-US" dirty="0"/>
              <a:t>("Laptop", 5); } } </a:t>
            </a:r>
          </a:p>
          <a:p>
            <a:r>
              <a:rPr lang="en-US" b="1" dirty="0"/>
              <a:t>Advantages of the Business Delegate Pattern</a:t>
            </a:r>
          </a:p>
          <a:p>
            <a:pPr>
              <a:buFont typeface="+mj-lt"/>
              <a:buAutoNum type="arabicPeriod"/>
            </a:pPr>
            <a:r>
              <a:rPr lang="en-US" b="1" dirty="0"/>
              <a:t>Simplified Access</a:t>
            </a:r>
            <a:r>
              <a:rPr lang="en-US" dirty="0"/>
              <a:t>: Clients interact with a single interface, which simplifies access to complex business services.</a:t>
            </a:r>
          </a:p>
          <a:p>
            <a:pPr>
              <a:buFont typeface="+mj-lt"/>
              <a:buAutoNum type="arabicPeriod"/>
            </a:pPr>
            <a:r>
              <a:rPr lang="en-US" b="1" dirty="0"/>
              <a:t>Centralized Control</a:t>
            </a:r>
            <a:r>
              <a:rPr lang="en-US" dirty="0"/>
              <a:t>: The Business Delegate centralizes control over interactions with business services, making it easier to apply additional business rules or error handling.</a:t>
            </a:r>
          </a:p>
          <a:p>
            <a:pPr>
              <a:buFont typeface="+mj-lt"/>
              <a:buAutoNum type="arabicPeriod"/>
            </a:pPr>
            <a:r>
              <a:rPr lang="en-US" b="1" dirty="0"/>
              <a:t>Improved Resilience</a:t>
            </a:r>
            <a:r>
              <a:rPr lang="en-US" dirty="0"/>
              <a:t>: The delegate can manage network issues, retries, caching, and exception handling without impacting the client.</a:t>
            </a:r>
          </a:p>
          <a:p>
            <a:pPr>
              <a:buFont typeface="+mj-lt"/>
              <a:buAutoNum type="arabicPeriod"/>
            </a:pPr>
            <a:r>
              <a:rPr lang="en-US" b="1" dirty="0"/>
              <a:t>Decoupling</a:t>
            </a:r>
            <a:r>
              <a:rPr lang="en-US" dirty="0"/>
              <a:t>: Clients are decoupled from the specifics of the business services, improving modularity and making it easier to update or replace business services.</a:t>
            </a:r>
          </a:p>
          <a:p>
            <a:r>
              <a:rPr lang="en-US" b="1" dirty="0"/>
              <a:t>Disadvantages of the Business Delegate Pattern</a:t>
            </a:r>
          </a:p>
          <a:p>
            <a:pPr>
              <a:buFont typeface="+mj-lt"/>
              <a:buAutoNum type="arabicPeriod"/>
            </a:pPr>
            <a:r>
              <a:rPr lang="en-US" b="1" dirty="0"/>
              <a:t>Increased Complexity</a:t>
            </a:r>
            <a:r>
              <a:rPr lang="en-US" dirty="0"/>
              <a:t>: It adds an extra layer, which may be unnecessary in simpler applications.</a:t>
            </a:r>
          </a:p>
          <a:p>
            <a:pPr>
              <a:buFont typeface="+mj-lt"/>
              <a:buAutoNum type="arabicPeriod"/>
            </a:pPr>
            <a:r>
              <a:rPr lang="en-US" b="1" dirty="0"/>
              <a:t>Performance Overhead</a:t>
            </a:r>
            <a:r>
              <a:rPr lang="en-US" dirty="0"/>
              <a:t>: The extra layer may introduce performance overhead if not managed properly, especially if caching or retries are involved.</a:t>
            </a:r>
          </a:p>
          <a:p>
            <a:r>
              <a:rPr lang="en-US" b="1" dirty="0"/>
              <a:t>When to Use the Business Delegate Pattern</a:t>
            </a:r>
          </a:p>
          <a:p>
            <a:pPr>
              <a:buFont typeface="Arial" panose="020B0604020202020204" pitchFamily="34" charset="0"/>
              <a:buChar char="•"/>
            </a:pPr>
            <a:r>
              <a:rPr lang="en-US" b="1" dirty="0"/>
              <a:t>In Enterprise Applications</a:t>
            </a:r>
            <a:r>
              <a:rPr lang="en-US" dirty="0"/>
              <a:t>: Where business logic resides on a remote server, such as in EJBs or web services.</a:t>
            </a:r>
          </a:p>
          <a:p>
            <a:pPr>
              <a:buFont typeface="Arial" panose="020B0604020202020204" pitchFamily="34" charset="0"/>
              <a:buChar char="•"/>
            </a:pPr>
            <a:r>
              <a:rPr lang="en-US" b="1" dirty="0"/>
              <a:t>Complex Service Interactions</a:t>
            </a:r>
            <a:r>
              <a:rPr lang="en-US" dirty="0"/>
              <a:t>: When service lookups, caching, or exception handling needs to be managed separately from the presentation layer.</a:t>
            </a:r>
          </a:p>
          <a:p>
            <a:pPr>
              <a:buFont typeface="Arial" panose="020B0604020202020204" pitchFamily="34" charset="0"/>
              <a:buChar char="•"/>
            </a:pPr>
            <a:r>
              <a:rPr lang="en-US" b="1" dirty="0"/>
              <a:t>Multiple Clients</a:t>
            </a:r>
            <a:r>
              <a:rPr lang="en-US" dirty="0"/>
              <a:t>: When multiple clients (e.g., web and mobile apps) need access to the same business logic, a delegate can provide a single point of entry.</a:t>
            </a:r>
          </a:p>
          <a:p>
            <a:r>
              <a:rPr lang="en-US" dirty="0"/>
              <a:t>The Business Delegate pattern is especially beneficial in large-scale, distributed systems where it helps manage complexity, but it should be used wisely to avoid unnecessary complexity in simpler applications.</a:t>
            </a:r>
          </a:p>
          <a:p>
            <a:r>
              <a:rPr lang="en-US" dirty="0"/>
              <a:t>4o</a:t>
            </a:r>
          </a:p>
        </p:txBody>
      </p:sp>
      <p:sp>
        <p:nvSpPr>
          <p:cNvPr id="4" name="Slide Number Placeholder 3">
            <a:extLst>
              <a:ext uri="{FF2B5EF4-FFF2-40B4-BE49-F238E27FC236}">
                <a16:creationId xmlns:a16="http://schemas.microsoft.com/office/drawing/2014/main" id="{ECAD148C-5D0F-3520-F6DC-2CDE6FE25F18}"/>
              </a:ext>
            </a:extLst>
          </p:cNvPr>
          <p:cNvSpPr>
            <a:spLocks noGrp="1"/>
          </p:cNvSpPr>
          <p:nvPr>
            <p:ph type="sldNum" sz="quarter" idx="5"/>
          </p:nvPr>
        </p:nvSpPr>
        <p:spPr/>
        <p:txBody>
          <a:bodyPr/>
          <a:lstStyle/>
          <a:p>
            <a:fld id="{0AC900C1-7326-4B4D-9C4E-22E7230B62CC}" type="slidenum">
              <a:rPr lang="en-US" smtClean="0"/>
              <a:t>120</a:t>
            </a:fld>
            <a:endParaRPr lang="en-US"/>
          </a:p>
        </p:txBody>
      </p:sp>
    </p:spTree>
    <p:extLst>
      <p:ext uri="{BB962C8B-B14F-4D97-AF65-F5344CB8AC3E}">
        <p14:creationId xmlns:p14="http://schemas.microsoft.com/office/powerpoint/2010/main" val="14555307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DD47A-FA63-3387-2E58-F1D63E140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C1AC7F-0770-0073-DD24-18B11EA77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AFFDE-3EDB-0C1C-2C69-E69453763F17}"/>
              </a:ext>
            </a:extLst>
          </p:cNvPr>
          <p:cNvSpPr>
            <a:spLocks noGrp="1"/>
          </p:cNvSpPr>
          <p:nvPr>
            <p:ph type="body" idx="1"/>
          </p:nvPr>
        </p:nvSpPr>
        <p:spPr/>
        <p:txBody>
          <a:bodyPr/>
          <a:lstStyle/>
          <a:p>
            <a:r>
              <a:rPr lang="en-US" dirty="0"/>
              <a:t>The </a:t>
            </a:r>
            <a:r>
              <a:rPr lang="en-US" b="1" dirty="0"/>
              <a:t>Business Delegate</a:t>
            </a:r>
            <a:r>
              <a:rPr lang="en-US" dirty="0"/>
              <a:t> pattern is a design pattern used in enterprise applications to decouple the presentation layer from the business layer. It acts as an intermediary, hiding the complexity of remote service access (such as EJB, RMI, or web services) and providing a simplified API for the presentation layer to interact with. By using a Business Delegate, you can manage service lookups, handle exceptions, and improve code readability, all while keeping the business logic isolated from the presentation layer.</a:t>
            </a:r>
          </a:p>
          <a:p>
            <a:r>
              <a:rPr lang="en-US" b="1" dirty="0"/>
              <a:t>Key Concepts of the Business Delegate Pattern</a:t>
            </a:r>
          </a:p>
          <a:p>
            <a:pPr>
              <a:buFont typeface="+mj-lt"/>
              <a:buAutoNum type="arabicPeriod"/>
            </a:pPr>
            <a:r>
              <a:rPr lang="en-US" b="1" dirty="0"/>
              <a:t>Encapsulation of Business Logic</a:t>
            </a:r>
            <a:r>
              <a:rPr lang="en-US" dirty="0"/>
              <a:t>: The Business Delegate encapsulates the business-tier components, preventing the presentation layer from interacting directly with the underlying business logic.</a:t>
            </a:r>
          </a:p>
          <a:p>
            <a:pPr>
              <a:buFont typeface="+mj-lt"/>
              <a:buAutoNum type="arabicPeriod"/>
            </a:pPr>
            <a:r>
              <a:rPr lang="en-US" b="1" dirty="0"/>
              <a:t>Decoupling</a:t>
            </a:r>
            <a:r>
              <a:rPr lang="en-US" dirty="0"/>
              <a:t>: It decouples the presentation layer from the business layer, reducing dependency on specific service APIs.</a:t>
            </a:r>
          </a:p>
          <a:p>
            <a:pPr>
              <a:buFont typeface="+mj-lt"/>
              <a:buAutoNum type="arabicPeriod"/>
            </a:pPr>
            <a:r>
              <a:rPr lang="en-US" b="1" dirty="0"/>
              <a:t>Simplified Access</a:t>
            </a:r>
            <a:r>
              <a:rPr lang="en-US" dirty="0"/>
              <a:t>: The pattern simplifies access to the business services by managing service lookups and error handling, improving the maintainability of the application.</a:t>
            </a:r>
          </a:p>
          <a:p>
            <a:pPr>
              <a:buFont typeface="+mj-lt"/>
              <a:buAutoNum type="arabicPeriod"/>
            </a:pPr>
            <a:r>
              <a:rPr lang="en-US" b="1" dirty="0"/>
              <a:t>Improved Resilience</a:t>
            </a:r>
            <a:r>
              <a:rPr lang="en-US" dirty="0"/>
              <a:t>: The Business Delegate can handle remote exceptions and implement caching or retry mechanisms, adding resilience to service calls.</a:t>
            </a:r>
          </a:p>
          <a:p>
            <a:r>
              <a:rPr lang="en-US" b="1" dirty="0"/>
              <a:t>Structure of the Business Delegate Pattern</a:t>
            </a:r>
          </a:p>
          <a:p>
            <a:pPr>
              <a:buFont typeface="+mj-lt"/>
              <a:buAutoNum type="arabicPeriod"/>
            </a:pPr>
            <a:r>
              <a:rPr lang="en-US" b="1" dirty="0"/>
              <a:t>Business Delegate</a:t>
            </a:r>
            <a:r>
              <a:rPr lang="en-US" dirty="0"/>
              <a:t>: Acts as an interface between the client and the business services. It handles the lookup and interactions with business services.</a:t>
            </a:r>
          </a:p>
          <a:p>
            <a:pPr>
              <a:buFont typeface="+mj-lt"/>
              <a:buAutoNum type="arabicPeriod"/>
            </a:pPr>
            <a:r>
              <a:rPr lang="en-US" b="1" dirty="0"/>
              <a:t>Business Service Interface</a:t>
            </a:r>
            <a:r>
              <a:rPr lang="en-US" dirty="0"/>
              <a:t>: Defines the methods that the business service should implement.</a:t>
            </a:r>
          </a:p>
          <a:p>
            <a:pPr>
              <a:buFont typeface="+mj-lt"/>
              <a:buAutoNum type="arabicPeriod"/>
            </a:pPr>
            <a:r>
              <a:rPr lang="en-US" b="1" dirty="0"/>
              <a:t>Business Service Implementation</a:t>
            </a:r>
            <a:r>
              <a:rPr lang="en-US" dirty="0"/>
              <a:t>: Implements the actual business logic and interacts with data sources if needed.</a:t>
            </a:r>
          </a:p>
          <a:p>
            <a:pPr>
              <a:buFont typeface="+mj-lt"/>
              <a:buAutoNum type="arabicPeriod"/>
            </a:pPr>
            <a:r>
              <a:rPr lang="en-US" b="1" dirty="0"/>
              <a:t>Client</a:t>
            </a:r>
            <a:r>
              <a:rPr lang="en-US" dirty="0"/>
              <a:t>: The presentation layer component that uses the Business Delegate to access business services.</a:t>
            </a:r>
          </a:p>
          <a:p>
            <a:r>
              <a:rPr lang="en-US" b="1" dirty="0"/>
              <a:t>Example of Business Delegate Pattern in Java</a:t>
            </a:r>
          </a:p>
          <a:p>
            <a:r>
              <a:rPr lang="en-US" dirty="0"/>
              <a:t>Let's implement a simple Business Delegate pattern where we have an </a:t>
            </a:r>
            <a:r>
              <a:rPr lang="en-US" dirty="0" err="1"/>
              <a:t>OrderService</a:t>
            </a:r>
            <a:r>
              <a:rPr lang="en-US" dirty="0"/>
              <a:t> business service.</a:t>
            </a:r>
          </a:p>
          <a:p>
            <a:r>
              <a:rPr lang="en-US" b="1" dirty="0"/>
              <a:t>Business Service Interface</a:t>
            </a:r>
          </a:p>
          <a:p>
            <a:r>
              <a:rPr lang="en-US" dirty="0"/>
              <a:t>java</a:t>
            </a:r>
          </a:p>
          <a:p>
            <a:r>
              <a:rPr lang="en-US" dirty="0"/>
              <a:t>Copy code</a:t>
            </a:r>
          </a:p>
          <a:p>
            <a:pPr rtl="0"/>
            <a:r>
              <a:rPr lang="en-US" dirty="0"/>
              <a:t>public interface </a:t>
            </a:r>
            <a:r>
              <a:rPr lang="en-US" dirty="0" err="1"/>
              <a:t>OrderService</a:t>
            </a:r>
            <a:r>
              <a:rPr lang="en-US" dirty="0"/>
              <a:t> { void </a:t>
            </a:r>
            <a:r>
              <a:rPr lang="en-US" dirty="0" err="1"/>
              <a:t>placeOrder</a:t>
            </a:r>
            <a:r>
              <a:rPr lang="en-US" dirty="0"/>
              <a:t>(String product, int quantity); } </a:t>
            </a:r>
          </a:p>
          <a:p>
            <a:r>
              <a:rPr lang="en-US" b="1" dirty="0"/>
              <a:t>Business Service Implementation</a:t>
            </a:r>
          </a:p>
          <a:p>
            <a:r>
              <a:rPr lang="en-US" dirty="0"/>
              <a:t>java</a:t>
            </a:r>
          </a:p>
          <a:p>
            <a:r>
              <a:rPr lang="en-US" dirty="0"/>
              <a:t>Copy code</a:t>
            </a:r>
          </a:p>
          <a:p>
            <a:pPr rtl="0"/>
            <a:r>
              <a:rPr lang="en-US" dirty="0"/>
              <a:t>public class </a:t>
            </a:r>
            <a:r>
              <a:rPr lang="en-US" dirty="0" err="1"/>
              <a:t>OrderServiceImpl</a:t>
            </a:r>
            <a:r>
              <a:rPr lang="en-US" dirty="0"/>
              <a:t> implements </a:t>
            </a:r>
            <a:r>
              <a:rPr lang="en-US" dirty="0" err="1"/>
              <a:t>OrderService</a:t>
            </a:r>
            <a:r>
              <a:rPr lang="en-US" dirty="0"/>
              <a:t> { @Override public void </a:t>
            </a:r>
            <a:r>
              <a:rPr lang="en-US" dirty="0" err="1"/>
              <a:t>placeOrder</a:t>
            </a:r>
            <a:r>
              <a:rPr lang="en-US" dirty="0"/>
              <a:t>(String product, int quantity) { </a:t>
            </a:r>
            <a:r>
              <a:rPr lang="en-US" dirty="0" err="1"/>
              <a:t>System.out.println</a:t>
            </a:r>
            <a:r>
              <a:rPr lang="en-US" dirty="0"/>
              <a:t>("Order placed for " + quantity + " units of " + product); } } </a:t>
            </a:r>
          </a:p>
          <a:p>
            <a:r>
              <a:rPr lang="en-US" b="1" dirty="0"/>
              <a:t>Business Delegate</a:t>
            </a:r>
          </a:p>
          <a:p>
            <a:r>
              <a:rPr lang="en-US" dirty="0"/>
              <a:t>The Business Delegate class manages the interaction with the </a:t>
            </a:r>
            <a:r>
              <a:rPr lang="en-US" dirty="0" err="1"/>
              <a:t>OrderService</a:t>
            </a:r>
            <a:r>
              <a:rPr lang="en-US" dirty="0"/>
              <a:t> and can handle service lookups.</a:t>
            </a:r>
          </a:p>
          <a:p>
            <a:r>
              <a:rPr lang="en-US" dirty="0"/>
              <a:t>java</a:t>
            </a:r>
          </a:p>
          <a:p>
            <a:r>
              <a:rPr lang="en-US" dirty="0"/>
              <a:t>Copy code</a:t>
            </a:r>
          </a:p>
          <a:p>
            <a:pPr rtl="0"/>
            <a:r>
              <a:rPr lang="en-US" dirty="0"/>
              <a:t>public class </a:t>
            </a:r>
            <a:r>
              <a:rPr lang="en-US" dirty="0" err="1"/>
              <a:t>OrderServiceDelegate</a:t>
            </a:r>
            <a:r>
              <a:rPr lang="en-US" dirty="0"/>
              <a:t> { private </a:t>
            </a:r>
            <a:r>
              <a:rPr lang="en-US" dirty="0" err="1"/>
              <a:t>OrderService</a:t>
            </a:r>
            <a:r>
              <a:rPr lang="en-US" dirty="0"/>
              <a:t> </a:t>
            </a:r>
            <a:r>
              <a:rPr lang="en-US" dirty="0" err="1"/>
              <a:t>orderService</a:t>
            </a:r>
            <a:r>
              <a:rPr lang="en-US" dirty="0"/>
              <a:t>; public </a:t>
            </a:r>
            <a:r>
              <a:rPr lang="en-US" dirty="0" err="1"/>
              <a:t>OrderServiceDelegate</a:t>
            </a:r>
            <a:r>
              <a:rPr lang="en-US" dirty="0"/>
              <a:t>() { // In a real-world application, the service lookup might involve more complexity. </a:t>
            </a:r>
            <a:r>
              <a:rPr lang="en-US" dirty="0" err="1"/>
              <a:t>this.orderService</a:t>
            </a:r>
            <a:r>
              <a:rPr lang="en-US" dirty="0"/>
              <a:t> = new </a:t>
            </a:r>
            <a:r>
              <a:rPr lang="en-US" dirty="0" err="1"/>
              <a:t>OrderServiceImpl</a:t>
            </a:r>
            <a:r>
              <a:rPr lang="en-US" dirty="0"/>
              <a:t>(); // Normally fetched from a registry or via lookup } public void </a:t>
            </a:r>
            <a:r>
              <a:rPr lang="en-US" dirty="0" err="1"/>
              <a:t>placeOrder</a:t>
            </a:r>
            <a:r>
              <a:rPr lang="en-US" dirty="0"/>
              <a:t>(String product, int quantity) { // Additional logic (e.g., caching, retry) can be added here if needed </a:t>
            </a:r>
            <a:r>
              <a:rPr lang="en-US" dirty="0" err="1"/>
              <a:t>orderService.placeOrder</a:t>
            </a:r>
            <a:r>
              <a:rPr lang="en-US" dirty="0"/>
              <a:t>(product, quantity); } } </a:t>
            </a:r>
          </a:p>
          <a:p>
            <a:r>
              <a:rPr lang="en-US" b="1" dirty="0"/>
              <a:t>Client</a:t>
            </a:r>
          </a:p>
          <a:p>
            <a:r>
              <a:rPr lang="en-US" dirty="0"/>
              <a:t>The client interacts with the business layer using the Business Delegate, keeping its interactions simple and abstracted from the details of the </a:t>
            </a:r>
            <a:r>
              <a:rPr lang="en-US" dirty="0" err="1"/>
              <a:t>OrderService</a:t>
            </a:r>
            <a:r>
              <a:rPr lang="en-US" dirty="0"/>
              <a:t>.</a:t>
            </a:r>
          </a:p>
          <a:p>
            <a:r>
              <a:rPr lang="en-US" dirty="0"/>
              <a:t>java</a:t>
            </a:r>
          </a:p>
          <a:p>
            <a:r>
              <a:rPr lang="en-US" dirty="0"/>
              <a:t>Copy code</a:t>
            </a:r>
          </a:p>
          <a:p>
            <a:pPr rtl="0"/>
            <a:r>
              <a:rPr lang="en-US" dirty="0"/>
              <a:t>public class </a:t>
            </a:r>
            <a:r>
              <a:rPr lang="en-US" dirty="0" err="1"/>
              <a:t>ClientApp</a:t>
            </a:r>
            <a:r>
              <a:rPr lang="en-US" dirty="0"/>
              <a:t> { public static void main(String[] </a:t>
            </a:r>
            <a:r>
              <a:rPr lang="en-US" dirty="0" err="1"/>
              <a:t>args</a:t>
            </a:r>
            <a:r>
              <a:rPr lang="en-US" dirty="0"/>
              <a:t>) { </a:t>
            </a:r>
            <a:r>
              <a:rPr lang="en-US" dirty="0" err="1"/>
              <a:t>OrderServiceDelegate</a:t>
            </a:r>
            <a:r>
              <a:rPr lang="en-US" dirty="0"/>
              <a:t> </a:t>
            </a:r>
            <a:r>
              <a:rPr lang="en-US" dirty="0" err="1"/>
              <a:t>orderDelegate</a:t>
            </a:r>
            <a:r>
              <a:rPr lang="en-US" dirty="0"/>
              <a:t> = new </a:t>
            </a:r>
            <a:r>
              <a:rPr lang="en-US" dirty="0" err="1"/>
              <a:t>OrderServiceDelegate</a:t>
            </a:r>
            <a:r>
              <a:rPr lang="en-US" dirty="0"/>
              <a:t>(); </a:t>
            </a:r>
            <a:r>
              <a:rPr lang="en-US" dirty="0" err="1"/>
              <a:t>orderDelegate.placeOrder</a:t>
            </a:r>
            <a:r>
              <a:rPr lang="en-US" dirty="0"/>
              <a:t>("Laptop", 5); } } </a:t>
            </a:r>
          </a:p>
          <a:p>
            <a:r>
              <a:rPr lang="en-US" b="1" dirty="0"/>
              <a:t>Advantages of the Business Delegate Pattern</a:t>
            </a:r>
          </a:p>
          <a:p>
            <a:pPr>
              <a:buFont typeface="+mj-lt"/>
              <a:buAutoNum type="arabicPeriod"/>
            </a:pPr>
            <a:r>
              <a:rPr lang="en-US" b="1" dirty="0"/>
              <a:t>Simplified Access</a:t>
            </a:r>
            <a:r>
              <a:rPr lang="en-US" dirty="0"/>
              <a:t>: Clients interact with a single interface, which simplifies access to complex business services.</a:t>
            </a:r>
          </a:p>
          <a:p>
            <a:pPr>
              <a:buFont typeface="+mj-lt"/>
              <a:buAutoNum type="arabicPeriod"/>
            </a:pPr>
            <a:r>
              <a:rPr lang="en-US" b="1" dirty="0"/>
              <a:t>Centralized Control</a:t>
            </a:r>
            <a:r>
              <a:rPr lang="en-US" dirty="0"/>
              <a:t>: The Business Delegate centralizes control over interactions with business services, making it easier to apply additional business rules or error handling.</a:t>
            </a:r>
          </a:p>
          <a:p>
            <a:pPr>
              <a:buFont typeface="+mj-lt"/>
              <a:buAutoNum type="arabicPeriod"/>
            </a:pPr>
            <a:r>
              <a:rPr lang="en-US" b="1" dirty="0"/>
              <a:t>Improved Resilience</a:t>
            </a:r>
            <a:r>
              <a:rPr lang="en-US" dirty="0"/>
              <a:t>: The delegate can manage network issues, retries, caching, and exception handling without impacting the client.</a:t>
            </a:r>
          </a:p>
          <a:p>
            <a:pPr>
              <a:buFont typeface="+mj-lt"/>
              <a:buAutoNum type="arabicPeriod"/>
            </a:pPr>
            <a:r>
              <a:rPr lang="en-US" b="1" dirty="0"/>
              <a:t>Decoupling</a:t>
            </a:r>
            <a:r>
              <a:rPr lang="en-US" dirty="0"/>
              <a:t>: Clients are decoupled from the specifics of the business services, improving modularity and making it easier to update or replace business services.</a:t>
            </a:r>
          </a:p>
          <a:p>
            <a:r>
              <a:rPr lang="en-US" b="1" dirty="0"/>
              <a:t>Disadvantages of the Business Delegate Pattern</a:t>
            </a:r>
          </a:p>
          <a:p>
            <a:pPr>
              <a:buFont typeface="+mj-lt"/>
              <a:buAutoNum type="arabicPeriod"/>
            </a:pPr>
            <a:r>
              <a:rPr lang="en-US" b="1" dirty="0"/>
              <a:t>Increased Complexity</a:t>
            </a:r>
            <a:r>
              <a:rPr lang="en-US" dirty="0"/>
              <a:t>: It adds an extra layer, which may be unnecessary in simpler applications.</a:t>
            </a:r>
          </a:p>
          <a:p>
            <a:pPr>
              <a:buFont typeface="+mj-lt"/>
              <a:buAutoNum type="arabicPeriod"/>
            </a:pPr>
            <a:r>
              <a:rPr lang="en-US" b="1" dirty="0"/>
              <a:t>Performance Overhead</a:t>
            </a:r>
            <a:r>
              <a:rPr lang="en-US" dirty="0"/>
              <a:t>: The extra layer may introduce performance overhead if not managed properly, especially if caching or retries are involved.</a:t>
            </a:r>
          </a:p>
          <a:p>
            <a:r>
              <a:rPr lang="en-US" b="1" dirty="0"/>
              <a:t>When to Use the Business Delegate Pattern</a:t>
            </a:r>
          </a:p>
          <a:p>
            <a:pPr>
              <a:buFont typeface="Arial" panose="020B0604020202020204" pitchFamily="34" charset="0"/>
              <a:buChar char="•"/>
            </a:pPr>
            <a:r>
              <a:rPr lang="en-US" b="1" dirty="0"/>
              <a:t>In Enterprise Applications</a:t>
            </a:r>
            <a:r>
              <a:rPr lang="en-US" dirty="0"/>
              <a:t>: Where business logic resides on a remote server, such as in EJBs or web services.</a:t>
            </a:r>
          </a:p>
          <a:p>
            <a:pPr>
              <a:buFont typeface="Arial" panose="020B0604020202020204" pitchFamily="34" charset="0"/>
              <a:buChar char="•"/>
            </a:pPr>
            <a:r>
              <a:rPr lang="en-US" b="1" dirty="0"/>
              <a:t>Complex Service Interactions</a:t>
            </a:r>
            <a:r>
              <a:rPr lang="en-US" dirty="0"/>
              <a:t>: When service lookups, caching, or exception handling needs to be managed separately from the presentation layer.</a:t>
            </a:r>
          </a:p>
          <a:p>
            <a:pPr>
              <a:buFont typeface="Arial" panose="020B0604020202020204" pitchFamily="34" charset="0"/>
              <a:buChar char="•"/>
            </a:pPr>
            <a:r>
              <a:rPr lang="en-US" b="1" dirty="0"/>
              <a:t>Multiple Clients</a:t>
            </a:r>
            <a:r>
              <a:rPr lang="en-US" dirty="0"/>
              <a:t>: When multiple clients (e.g., web and mobile apps) need access to the same business logic, a delegate can provide a single point of entry.</a:t>
            </a:r>
          </a:p>
          <a:p>
            <a:r>
              <a:rPr lang="en-US" dirty="0"/>
              <a:t>The Business Delegate pattern is especially beneficial in large-scale, distributed systems where it helps manage complexity, but it should be used wisely to avoid unnecessary complexity in simpler applications.</a:t>
            </a:r>
          </a:p>
          <a:p>
            <a:r>
              <a:rPr lang="en-US" dirty="0"/>
              <a:t>4o</a:t>
            </a:r>
          </a:p>
        </p:txBody>
      </p:sp>
      <p:sp>
        <p:nvSpPr>
          <p:cNvPr id="4" name="Slide Number Placeholder 3">
            <a:extLst>
              <a:ext uri="{FF2B5EF4-FFF2-40B4-BE49-F238E27FC236}">
                <a16:creationId xmlns:a16="http://schemas.microsoft.com/office/drawing/2014/main" id="{644EE9B7-D6F8-8DAB-2B36-9026F02F923D}"/>
              </a:ext>
            </a:extLst>
          </p:cNvPr>
          <p:cNvSpPr>
            <a:spLocks noGrp="1"/>
          </p:cNvSpPr>
          <p:nvPr>
            <p:ph type="sldNum" sz="quarter" idx="5"/>
          </p:nvPr>
        </p:nvSpPr>
        <p:spPr/>
        <p:txBody>
          <a:bodyPr/>
          <a:lstStyle/>
          <a:p>
            <a:fld id="{0AC900C1-7326-4B4D-9C4E-22E7230B62CC}" type="slidenum">
              <a:rPr lang="en-US" smtClean="0"/>
              <a:t>121</a:t>
            </a:fld>
            <a:endParaRPr lang="en-US"/>
          </a:p>
        </p:txBody>
      </p:sp>
    </p:spTree>
    <p:extLst>
      <p:ext uri="{BB962C8B-B14F-4D97-AF65-F5344CB8AC3E}">
        <p14:creationId xmlns:p14="http://schemas.microsoft.com/office/powerpoint/2010/main" val="25346066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B4F85-6BA0-0261-C579-520340956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9AFF4F-141B-4481-95A2-F61ADEABF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77462F-D390-076A-70EE-CE93B32D6277}"/>
              </a:ext>
            </a:extLst>
          </p:cNvPr>
          <p:cNvSpPr>
            <a:spLocks noGrp="1"/>
          </p:cNvSpPr>
          <p:nvPr>
            <p:ph type="body" idx="1"/>
          </p:nvPr>
        </p:nvSpPr>
        <p:spPr/>
        <p:txBody>
          <a:bodyPr/>
          <a:lstStyle/>
          <a:p>
            <a:r>
              <a:rPr lang="en-US" b="1" dirty="0"/>
              <a:t>Dependency Injection (DI)</a:t>
            </a:r>
            <a:r>
              <a:rPr lang="en-US" dirty="0"/>
              <a:t> is a design pattern used to achieve </a:t>
            </a:r>
            <a:r>
              <a:rPr lang="en-US" b="1" dirty="0"/>
              <a:t>Inversion of Control (IoC)</a:t>
            </a:r>
            <a:r>
              <a:rPr lang="en-US" dirty="0"/>
              <a:t> between classes and their dependencies. With DI, objects are given their dependencies rather than creating them directly, leading to better modularity, easier testing, and improved maintainability. This pattern is widely used in frameworks like Spring for Java, .NET Core for C#, and Angular for JavaScript.</a:t>
            </a:r>
          </a:p>
          <a:p>
            <a:r>
              <a:rPr lang="en-US" b="1" dirty="0"/>
              <a:t>Key Concepts of Dependency Injection</a:t>
            </a:r>
          </a:p>
          <a:p>
            <a:pPr>
              <a:buFont typeface="+mj-lt"/>
              <a:buAutoNum type="arabicPeriod"/>
            </a:pPr>
            <a:r>
              <a:rPr lang="en-US" b="1" dirty="0"/>
              <a:t>Inversion of Control (IoC)</a:t>
            </a:r>
            <a:r>
              <a:rPr lang="en-US" dirty="0"/>
              <a:t>: DI is a form of IoC, where instead of a class creating its dependencies, they are injected by an external entity, such as a container or framework.</a:t>
            </a:r>
          </a:p>
          <a:p>
            <a:pPr>
              <a:buFont typeface="+mj-lt"/>
              <a:buAutoNum type="arabicPeriod"/>
            </a:pPr>
            <a:r>
              <a:rPr lang="en-US" b="1" dirty="0"/>
              <a:t>Loose Coupling</a:t>
            </a:r>
            <a:r>
              <a:rPr lang="en-US" dirty="0"/>
              <a:t>: By injecting dependencies, classes are not tightly coupled to specific implementations, allowing for easier replacement and testing.</a:t>
            </a:r>
          </a:p>
          <a:p>
            <a:pPr>
              <a:buFont typeface="+mj-lt"/>
              <a:buAutoNum type="arabicPeriod"/>
            </a:pPr>
            <a:r>
              <a:rPr lang="en-US" b="1" dirty="0"/>
              <a:t>Testability</a:t>
            </a:r>
            <a:r>
              <a:rPr lang="en-US" dirty="0"/>
              <a:t>: DI promotes the use of interfaces, making it easier to mock dependencies during testing.</a:t>
            </a:r>
          </a:p>
          <a:p>
            <a:pPr>
              <a:buFont typeface="+mj-lt"/>
              <a:buAutoNum type="arabicPeriod"/>
            </a:pPr>
            <a:r>
              <a:rPr lang="en-US" b="1" dirty="0"/>
              <a:t>Separation of Concerns</a:t>
            </a:r>
            <a:r>
              <a:rPr lang="en-US" dirty="0"/>
              <a:t>: The creation of dependencies is separated from the use of dependencies, improving code clarity and structure.</a:t>
            </a:r>
          </a:p>
          <a:p>
            <a:r>
              <a:rPr lang="en-US" b="1" dirty="0"/>
              <a:t>Types of Dependency Injection</a:t>
            </a:r>
          </a:p>
          <a:p>
            <a:pPr>
              <a:buFont typeface="+mj-lt"/>
              <a:buAutoNum type="arabicPeriod"/>
            </a:pPr>
            <a:r>
              <a:rPr lang="en-US" b="1" dirty="0"/>
              <a:t>Constructor Injection</a:t>
            </a:r>
            <a:r>
              <a:rPr lang="en-US" dirty="0"/>
              <a:t>: Dependencies are provided through the constructor of the class.</a:t>
            </a:r>
          </a:p>
          <a:p>
            <a:pPr>
              <a:buFont typeface="+mj-lt"/>
              <a:buAutoNum type="arabicPeriod"/>
            </a:pPr>
            <a:r>
              <a:rPr lang="en-US" b="1" dirty="0"/>
              <a:t>Setter Injection</a:t>
            </a:r>
            <a:r>
              <a:rPr lang="en-US" dirty="0"/>
              <a:t>: Dependencies are provided via setter methods after the object is constructed.</a:t>
            </a:r>
          </a:p>
          <a:p>
            <a:pPr>
              <a:buFont typeface="+mj-lt"/>
              <a:buAutoNum type="arabicPeriod"/>
            </a:pPr>
            <a:r>
              <a:rPr lang="en-US" b="1" dirty="0"/>
              <a:t>Interface Injection</a:t>
            </a:r>
            <a:r>
              <a:rPr lang="en-US" dirty="0"/>
              <a:t>: The class implements an interface that provides a method for setting the dependency. (Less common, used in some frameworks)</a:t>
            </a:r>
          </a:p>
          <a:p>
            <a:r>
              <a:rPr lang="en-US" b="1" dirty="0"/>
              <a:t>Example of Dependency Injection in Java</a:t>
            </a:r>
          </a:p>
          <a:p>
            <a:r>
              <a:rPr lang="en-US" dirty="0"/>
              <a:t>Let's look at an example where a </a:t>
            </a:r>
            <a:r>
              <a:rPr lang="en-US" dirty="0" err="1"/>
              <a:t>UserService</a:t>
            </a:r>
            <a:r>
              <a:rPr lang="en-US" dirty="0"/>
              <a:t> depends on a </a:t>
            </a:r>
            <a:r>
              <a:rPr lang="en-US" dirty="0" err="1"/>
              <a:t>NotificationService</a:t>
            </a:r>
            <a:r>
              <a:rPr lang="en-US" dirty="0"/>
              <a:t> to send notifications. We'll implement this with </a:t>
            </a:r>
            <a:r>
              <a:rPr lang="en-US" b="1" dirty="0"/>
              <a:t>Constructor Injection</a:t>
            </a:r>
            <a:r>
              <a:rPr lang="en-US" dirty="0"/>
              <a:t>, the most common form of DI.</a:t>
            </a:r>
          </a:p>
          <a:p>
            <a:r>
              <a:rPr lang="en-US" b="1" dirty="0"/>
              <a:t>Service Interface</a:t>
            </a:r>
          </a:p>
          <a:p>
            <a:r>
              <a:rPr lang="en-US" dirty="0"/>
              <a:t>java</a:t>
            </a:r>
          </a:p>
          <a:p>
            <a:r>
              <a:rPr lang="en-US" dirty="0"/>
              <a:t>Copy code</a:t>
            </a:r>
          </a:p>
          <a:p>
            <a:pPr rtl="0"/>
            <a:r>
              <a:rPr lang="en-US" dirty="0"/>
              <a:t>public interface </a:t>
            </a:r>
            <a:r>
              <a:rPr lang="en-US" dirty="0" err="1"/>
              <a:t>NotificationService</a:t>
            </a:r>
            <a:r>
              <a:rPr lang="en-US" dirty="0"/>
              <a:t> { void </a:t>
            </a:r>
            <a:r>
              <a:rPr lang="en-US" dirty="0" err="1"/>
              <a:t>sendNotification</a:t>
            </a:r>
            <a:r>
              <a:rPr lang="en-US" dirty="0"/>
              <a:t>(String message); } </a:t>
            </a:r>
          </a:p>
          <a:p>
            <a:r>
              <a:rPr lang="en-US" b="1" dirty="0"/>
              <a:t>Service Implementation</a:t>
            </a:r>
          </a:p>
          <a:p>
            <a:r>
              <a:rPr lang="en-US" dirty="0"/>
              <a:t>java</a:t>
            </a:r>
          </a:p>
          <a:p>
            <a:r>
              <a:rPr lang="en-US" dirty="0"/>
              <a:t>Copy code</a:t>
            </a:r>
          </a:p>
          <a:p>
            <a:pPr rtl="0"/>
            <a:r>
              <a:rPr lang="en-US" dirty="0"/>
              <a:t>public class </a:t>
            </a:r>
            <a:r>
              <a:rPr lang="en-US" dirty="0" err="1"/>
              <a:t>EmailNotificationService</a:t>
            </a:r>
            <a:r>
              <a:rPr lang="en-US" dirty="0"/>
              <a:t> implements </a:t>
            </a:r>
            <a:r>
              <a:rPr lang="en-US" dirty="0" err="1"/>
              <a:t>NotificationService</a:t>
            </a:r>
            <a:r>
              <a:rPr lang="en-US" dirty="0"/>
              <a:t> { @Override public void </a:t>
            </a:r>
            <a:r>
              <a:rPr lang="en-US" dirty="0" err="1"/>
              <a:t>sendNotification</a:t>
            </a:r>
            <a:r>
              <a:rPr lang="en-US" dirty="0"/>
              <a:t>(String message) { </a:t>
            </a:r>
            <a:r>
              <a:rPr lang="en-US" dirty="0" err="1"/>
              <a:t>System.out.println</a:t>
            </a:r>
            <a:r>
              <a:rPr lang="en-US" dirty="0"/>
              <a:t>("Sending email notification: " + message); } } public class </a:t>
            </a:r>
            <a:r>
              <a:rPr lang="en-US" dirty="0" err="1"/>
              <a:t>SMSNotificationService</a:t>
            </a:r>
            <a:r>
              <a:rPr lang="en-US" dirty="0"/>
              <a:t> implements </a:t>
            </a:r>
            <a:r>
              <a:rPr lang="en-US" dirty="0" err="1"/>
              <a:t>NotificationService</a:t>
            </a:r>
            <a:r>
              <a:rPr lang="en-US" dirty="0"/>
              <a:t> { @Override public void </a:t>
            </a:r>
            <a:r>
              <a:rPr lang="en-US" dirty="0" err="1"/>
              <a:t>sendNotification</a:t>
            </a:r>
            <a:r>
              <a:rPr lang="en-US" dirty="0"/>
              <a:t>(String message) { </a:t>
            </a:r>
            <a:r>
              <a:rPr lang="en-US" dirty="0" err="1"/>
              <a:t>System.out.println</a:t>
            </a:r>
            <a:r>
              <a:rPr lang="en-US" dirty="0"/>
              <a:t>("Sending SMS notification: " + message); } } </a:t>
            </a:r>
          </a:p>
          <a:p>
            <a:r>
              <a:rPr lang="en-US" b="1" dirty="0"/>
              <a:t>Dependent Class with Constructor Injection</a:t>
            </a:r>
          </a:p>
          <a:p>
            <a:r>
              <a:rPr lang="en-US" dirty="0"/>
              <a:t>In this class, </a:t>
            </a:r>
            <a:r>
              <a:rPr lang="en-US" dirty="0" err="1"/>
              <a:t>UserService</a:t>
            </a:r>
            <a:r>
              <a:rPr lang="en-US" dirty="0"/>
              <a:t> is dependent on </a:t>
            </a:r>
            <a:r>
              <a:rPr lang="en-US" dirty="0" err="1"/>
              <a:t>NotificationService</a:t>
            </a:r>
            <a:r>
              <a:rPr lang="en-US" dirty="0"/>
              <a:t>, but it doesn’t create the </a:t>
            </a:r>
            <a:r>
              <a:rPr lang="en-US" dirty="0" err="1"/>
              <a:t>NotificationService</a:t>
            </a:r>
            <a:r>
              <a:rPr lang="en-US" dirty="0"/>
              <a:t> itself. Instead, it receives it via the constructor.</a:t>
            </a:r>
          </a:p>
          <a:p>
            <a:r>
              <a:rPr lang="en-US" dirty="0"/>
              <a:t>java</a:t>
            </a:r>
          </a:p>
          <a:p>
            <a:r>
              <a:rPr lang="en-US" dirty="0"/>
              <a:t>Copy code</a:t>
            </a:r>
          </a:p>
          <a:p>
            <a:pPr rtl="0"/>
            <a:r>
              <a:rPr lang="en-US" dirty="0"/>
              <a:t>public class </a:t>
            </a:r>
            <a:r>
              <a:rPr lang="en-US" dirty="0" err="1"/>
              <a:t>UserService</a:t>
            </a:r>
            <a:r>
              <a:rPr lang="en-US" dirty="0"/>
              <a:t> { private final </a:t>
            </a:r>
            <a:r>
              <a:rPr lang="en-US" dirty="0" err="1"/>
              <a:t>NotificationService</a:t>
            </a:r>
            <a:r>
              <a:rPr lang="en-US" dirty="0"/>
              <a:t> </a:t>
            </a:r>
            <a:r>
              <a:rPr lang="en-US" dirty="0" err="1"/>
              <a:t>notificationService</a:t>
            </a:r>
            <a:r>
              <a:rPr lang="en-US" dirty="0"/>
              <a:t>; // Constructor Injection public </a:t>
            </a:r>
            <a:r>
              <a:rPr lang="en-US" dirty="0" err="1"/>
              <a:t>UserService</a:t>
            </a:r>
            <a:r>
              <a:rPr lang="en-US" dirty="0"/>
              <a:t>(</a:t>
            </a:r>
            <a:r>
              <a:rPr lang="en-US" dirty="0" err="1"/>
              <a:t>NotificationService</a:t>
            </a:r>
            <a:r>
              <a:rPr lang="en-US" dirty="0"/>
              <a:t> </a:t>
            </a:r>
            <a:r>
              <a:rPr lang="en-US" dirty="0" err="1"/>
              <a:t>notificationService</a:t>
            </a:r>
            <a:r>
              <a:rPr lang="en-US" dirty="0"/>
              <a:t>) { </a:t>
            </a:r>
            <a:r>
              <a:rPr lang="en-US" dirty="0" err="1"/>
              <a:t>this.notificationService</a:t>
            </a:r>
            <a:r>
              <a:rPr lang="en-US" dirty="0"/>
              <a:t> = </a:t>
            </a:r>
            <a:r>
              <a:rPr lang="en-US" dirty="0" err="1"/>
              <a:t>notificationService</a:t>
            </a:r>
            <a:r>
              <a:rPr lang="en-US" dirty="0"/>
              <a:t>; } public void </a:t>
            </a:r>
            <a:r>
              <a:rPr lang="en-US" dirty="0" err="1"/>
              <a:t>registerUser</a:t>
            </a:r>
            <a:r>
              <a:rPr lang="en-US" dirty="0"/>
              <a:t>(String username) { </a:t>
            </a:r>
            <a:r>
              <a:rPr lang="en-US" dirty="0" err="1"/>
              <a:t>System.out.println</a:t>
            </a:r>
            <a:r>
              <a:rPr lang="en-US" dirty="0"/>
              <a:t>("User registered: " + username); </a:t>
            </a:r>
            <a:r>
              <a:rPr lang="en-US" dirty="0" err="1"/>
              <a:t>notificationService.sendNotification</a:t>
            </a:r>
            <a:r>
              <a:rPr lang="en-US" dirty="0"/>
              <a:t>("Welcome " + username + "!"); } } </a:t>
            </a:r>
          </a:p>
          <a:p>
            <a:r>
              <a:rPr lang="en-US" b="1" dirty="0"/>
              <a:t>Main Application</a:t>
            </a:r>
          </a:p>
          <a:p>
            <a:r>
              <a:rPr lang="en-US" dirty="0"/>
              <a:t>Now, we can create the </a:t>
            </a:r>
            <a:r>
              <a:rPr lang="en-US" dirty="0" err="1"/>
              <a:t>UserService</a:t>
            </a:r>
            <a:r>
              <a:rPr lang="en-US" dirty="0"/>
              <a:t> with a specific </a:t>
            </a:r>
            <a:r>
              <a:rPr lang="en-US" dirty="0" err="1"/>
              <a:t>NotificationService</a:t>
            </a:r>
            <a:r>
              <a:rPr lang="en-US" dirty="0"/>
              <a:t> implementation.</a:t>
            </a:r>
          </a:p>
          <a:p>
            <a:r>
              <a:rPr lang="en-US" dirty="0"/>
              <a:t>java</a:t>
            </a:r>
          </a:p>
          <a:p>
            <a:r>
              <a:rPr lang="en-US" dirty="0"/>
              <a:t>Copy code</a:t>
            </a:r>
          </a:p>
          <a:p>
            <a:pPr rtl="0"/>
            <a:r>
              <a:rPr lang="en-US" dirty="0"/>
              <a:t>public class Main { public static void main(String[] </a:t>
            </a:r>
            <a:r>
              <a:rPr lang="en-US" dirty="0" err="1"/>
              <a:t>args</a:t>
            </a:r>
            <a:r>
              <a:rPr lang="en-US" dirty="0"/>
              <a:t>) { // Inject the dependency using Constructor Injection </a:t>
            </a:r>
            <a:r>
              <a:rPr lang="en-US" dirty="0" err="1"/>
              <a:t>NotificationService</a:t>
            </a:r>
            <a:r>
              <a:rPr lang="en-US" dirty="0"/>
              <a:t> </a:t>
            </a:r>
            <a:r>
              <a:rPr lang="en-US" dirty="0" err="1"/>
              <a:t>notificationService</a:t>
            </a:r>
            <a:r>
              <a:rPr lang="en-US" dirty="0"/>
              <a:t> = new </a:t>
            </a:r>
            <a:r>
              <a:rPr lang="en-US" dirty="0" err="1"/>
              <a:t>EmailNotificationService</a:t>
            </a:r>
            <a:r>
              <a:rPr lang="en-US" dirty="0"/>
              <a:t>(); </a:t>
            </a:r>
            <a:r>
              <a:rPr lang="en-US" dirty="0" err="1"/>
              <a:t>UserService</a:t>
            </a:r>
            <a:r>
              <a:rPr lang="en-US" dirty="0"/>
              <a:t> </a:t>
            </a:r>
            <a:r>
              <a:rPr lang="en-US" dirty="0" err="1"/>
              <a:t>userService</a:t>
            </a:r>
            <a:r>
              <a:rPr lang="en-US" dirty="0"/>
              <a:t> = new </a:t>
            </a:r>
            <a:r>
              <a:rPr lang="en-US" dirty="0" err="1"/>
              <a:t>UserService</a:t>
            </a:r>
            <a:r>
              <a:rPr lang="en-US" dirty="0"/>
              <a:t>(</a:t>
            </a:r>
            <a:r>
              <a:rPr lang="en-US" dirty="0" err="1"/>
              <a:t>notificationService</a:t>
            </a:r>
            <a:r>
              <a:rPr lang="en-US" dirty="0"/>
              <a:t>); </a:t>
            </a:r>
            <a:r>
              <a:rPr lang="en-US" dirty="0" err="1"/>
              <a:t>userService.registerUser</a:t>
            </a:r>
            <a:r>
              <a:rPr lang="en-US" dirty="0"/>
              <a:t>("</a:t>
            </a:r>
            <a:r>
              <a:rPr lang="en-US" dirty="0" err="1"/>
              <a:t>JohnDoe</a:t>
            </a:r>
            <a:r>
              <a:rPr lang="en-US" dirty="0"/>
              <a:t>"); // Switch to SMS notification by changing the injected dependency </a:t>
            </a:r>
            <a:r>
              <a:rPr lang="en-US" dirty="0" err="1"/>
              <a:t>notificationService</a:t>
            </a:r>
            <a:r>
              <a:rPr lang="en-US" dirty="0"/>
              <a:t> = new </a:t>
            </a:r>
            <a:r>
              <a:rPr lang="en-US" dirty="0" err="1"/>
              <a:t>SMSNotificationService</a:t>
            </a:r>
            <a:r>
              <a:rPr lang="en-US" dirty="0"/>
              <a:t>(); </a:t>
            </a:r>
            <a:r>
              <a:rPr lang="en-US" dirty="0" err="1"/>
              <a:t>userService</a:t>
            </a:r>
            <a:r>
              <a:rPr lang="en-US" dirty="0"/>
              <a:t> = new </a:t>
            </a:r>
            <a:r>
              <a:rPr lang="en-US" dirty="0" err="1"/>
              <a:t>UserService</a:t>
            </a:r>
            <a:r>
              <a:rPr lang="en-US" dirty="0"/>
              <a:t>(</a:t>
            </a:r>
            <a:r>
              <a:rPr lang="en-US" dirty="0" err="1"/>
              <a:t>notificationService</a:t>
            </a:r>
            <a:r>
              <a:rPr lang="en-US" dirty="0"/>
              <a:t>); </a:t>
            </a:r>
            <a:r>
              <a:rPr lang="en-US" dirty="0" err="1"/>
              <a:t>userService.registerUser</a:t>
            </a:r>
            <a:r>
              <a:rPr lang="en-US" dirty="0"/>
              <a:t>("</a:t>
            </a:r>
            <a:r>
              <a:rPr lang="en-US" dirty="0" err="1"/>
              <a:t>JaneDoe</a:t>
            </a:r>
            <a:r>
              <a:rPr lang="en-US" dirty="0"/>
              <a:t>"); } } </a:t>
            </a:r>
          </a:p>
          <a:p>
            <a:r>
              <a:rPr lang="en-US" b="1" dirty="0"/>
              <a:t>Advantages of Dependency Injection</a:t>
            </a:r>
          </a:p>
          <a:p>
            <a:pPr>
              <a:buFont typeface="+mj-lt"/>
              <a:buAutoNum type="arabicPeriod"/>
            </a:pPr>
            <a:r>
              <a:rPr lang="en-US" b="1" dirty="0"/>
              <a:t>Loose Coupling</a:t>
            </a:r>
            <a:r>
              <a:rPr lang="en-US" dirty="0"/>
              <a:t>: The dependent class (e.g., </a:t>
            </a:r>
            <a:r>
              <a:rPr lang="en-US" dirty="0" err="1"/>
              <a:t>UserService</a:t>
            </a:r>
            <a:r>
              <a:rPr lang="en-US" dirty="0"/>
              <a:t>) doesn’t need to know about the concrete implementation of the dependencies (</a:t>
            </a:r>
            <a:r>
              <a:rPr lang="en-US" dirty="0" err="1"/>
              <a:t>NotificationService</a:t>
            </a:r>
            <a:r>
              <a:rPr lang="en-US" dirty="0"/>
              <a:t>), allowing for greater flexibility and interchangeability.</a:t>
            </a:r>
          </a:p>
          <a:p>
            <a:pPr>
              <a:buFont typeface="+mj-lt"/>
              <a:buAutoNum type="arabicPeriod"/>
            </a:pPr>
            <a:r>
              <a:rPr lang="en-US" b="1" dirty="0"/>
              <a:t>Enhanced Testability</a:t>
            </a:r>
            <a:r>
              <a:rPr lang="en-US" dirty="0"/>
              <a:t>: Dependencies can be easily mocked or stubbed, making unit testing simpler and more reliable.</a:t>
            </a:r>
          </a:p>
          <a:p>
            <a:pPr>
              <a:buFont typeface="+mj-lt"/>
              <a:buAutoNum type="arabicPeriod"/>
            </a:pPr>
            <a:r>
              <a:rPr lang="en-US" b="1" dirty="0"/>
              <a:t>Improved Modularity</a:t>
            </a:r>
            <a:r>
              <a:rPr lang="en-US" dirty="0"/>
              <a:t>: The separation between the creation of objects and their behavior encourages modular application design.</a:t>
            </a:r>
          </a:p>
          <a:p>
            <a:pPr>
              <a:buFont typeface="+mj-lt"/>
              <a:buAutoNum type="arabicPeriod"/>
            </a:pPr>
            <a:r>
              <a:rPr lang="en-US" b="1" dirty="0"/>
              <a:t>Easier Maintenance and Scalability</a:t>
            </a:r>
            <a:r>
              <a:rPr lang="en-US" dirty="0"/>
              <a:t>: DI enables swapping or upgrading dependencies with minimal code change, aiding in code maintenance and scalability.</a:t>
            </a:r>
          </a:p>
          <a:p>
            <a:r>
              <a:rPr lang="en-US" b="1" dirty="0"/>
              <a:t>Disadvantages of Dependency Injection</a:t>
            </a:r>
          </a:p>
          <a:p>
            <a:pPr>
              <a:buFont typeface="+mj-lt"/>
              <a:buAutoNum type="arabicPeriod"/>
            </a:pPr>
            <a:r>
              <a:rPr lang="en-US" b="1" dirty="0"/>
              <a:t>Increased Complexity</a:t>
            </a:r>
            <a:r>
              <a:rPr lang="en-US" dirty="0"/>
              <a:t>: Setting up DI can add complexity, especially in smaller applications or those not using a DI framework.</a:t>
            </a:r>
          </a:p>
          <a:p>
            <a:pPr>
              <a:buFont typeface="+mj-lt"/>
              <a:buAutoNum type="arabicPeriod"/>
            </a:pPr>
            <a:r>
              <a:rPr lang="en-US" b="1" dirty="0"/>
              <a:t>Overhead of Dependency Management</a:t>
            </a:r>
            <a:r>
              <a:rPr lang="en-US" dirty="0"/>
              <a:t>: Without a DI framework, managing dependencies manually can become cumbersome.</a:t>
            </a:r>
          </a:p>
          <a:p>
            <a:pPr>
              <a:buFont typeface="+mj-lt"/>
              <a:buAutoNum type="arabicPeriod"/>
            </a:pPr>
            <a:r>
              <a:rPr lang="en-US" b="1" dirty="0"/>
              <a:t>Potential for Unnecessary Abstraction</a:t>
            </a:r>
            <a:r>
              <a:rPr lang="en-US" dirty="0"/>
              <a:t>: In simpler cases, DI might over-complicate code where direct instantiation would be sufficient.</a:t>
            </a:r>
          </a:p>
          <a:p>
            <a:r>
              <a:rPr lang="en-US" b="1" dirty="0"/>
              <a:t>When to Use Dependency Injection</a:t>
            </a:r>
          </a:p>
          <a:p>
            <a:pPr>
              <a:buFont typeface="Arial" panose="020B0604020202020204" pitchFamily="34" charset="0"/>
              <a:buChar char="•"/>
            </a:pPr>
            <a:r>
              <a:rPr lang="en-US" b="1" dirty="0"/>
              <a:t>In Large or Enterprise Applications</a:t>
            </a:r>
            <a:r>
              <a:rPr lang="en-US" dirty="0"/>
              <a:t>: Where many services and classes depend on each other, DI simplifies dependency management.</a:t>
            </a:r>
          </a:p>
          <a:p>
            <a:pPr>
              <a:buFont typeface="Arial" panose="020B0604020202020204" pitchFamily="34" charset="0"/>
              <a:buChar char="•"/>
            </a:pPr>
            <a:r>
              <a:rPr lang="en-US" b="1" dirty="0"/>
              <a:t>To Improve Testability</a:t>
            </a:r>
            <a:r>
              <a:rPr lang="en-US" dirty="0"/>
              <a:t>: DI allows for easy mocking, making unit tests more straightforward.</a:t>
            </a:r>
          </a:p>
          <a:p>
            <a:pPr>
              <a:buFont typeface="Arial" panose="020B0604020202020204" pitchFamily="34" charset="0"/>
              <a:buChar char="•"/>
            </a:pPr>
            <a:r>
              <a:rPr lang="en-US" b="1" dirty="0"/>
              <a:t>To Decouple Components</a:t>
            </a:r>
            <a:r>
              <a:rPr lang="en-US" dirty="0"/>
              <a:t>: Applications that need to be flexible, modular, and loosely coupled benefit greatly from DI.</a:t>
            </a:r>
          </a:p>
          <a:p>
            <a:r>
              <a:rPr lang="en-US" dirty="0"/>
              <a:t>Dependency Injection is a core pattern in modern development and enables applications to be more maintainable, scalable, and testable by promoting loose coupling and separation of concerns. It is especially useful in complex applications with interdependent services.</a:t>
            </a:r>
          </a:p>
          <a:p>
            <a:r>
              <a:rPr lang="en-US" dirty="0"/>
              <a:t>4o</a:t>
            </a:r>
          </a:p>
        </p:txBody>
      </p:sp>
      <p:sp>
        <p:nvSpPr>
          <p:cNvPr id="4" name="Slide Number Placeholder 3">
            <a:extLst>
              <a:ext uri="{FF2B5EF4-FFF2-40B4-BE49-F238E27FC236}">
                <a16:creationId xmlns:a16="http://schemas.microsoft.com/office/drawing/2014/main" id="{996742CD-8575-F161-B5FD-24AACDD68AA6}"/>
              </a:ext>
            </a:extLst>
          </p:cNvPr>
          <p:cNvSpPr>
            <a:spLocks noGrp="1"/>
          </p:cNvSpPr>
          <p:nvPr>
            <p:ph type="sldNum" sz="quarter" idx="5"/>
          </p:nvPr>
        </p:nvSpPr>
        <p:spPr/>
        <p:txBody>
          <a:bodyPr/>
          <a:lstStyle/>
          <a:p>
            <a:fld id="{0AC900C1-7326-4B4D-9C4E-22E7230B62CC}" type="slidenum">
              <a:rPr lang="en-US" smtClean="0"/>
              <a:t>123</a:t>
            </a:fld>
            <a:endParaRPr lang="en-US"/>
          </a:p>
        </p:txBody>
      </p:sp>
    </p:spTree>
    <p:extLst>
      <p:ext uri="{BB962C8B-B14F-4D97-AF65-F5344CB8AC3E}">
        <p14:creationId xmlns:p14="http://schemas.microsoft.com/office/powerpoint/2010/main" val="20941960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5DDB9-21D7-0718-0D53-E3B588D1F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12F94-FE41-B698-92D4-F1E300732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8F648-0158-68EF-971A-3D3681E1AF5C}"/>
              </a:ext>
            </a:extLst>
          </p:cNvPr>
          <p:cNvSpPr>
            <a:spLocks noGrp="1"/>
          </p:cNvSpPr>
          <p:nvPr>
            <p:ph type="body" idx="1"/>
          </p:nvPr>
        </p:nvSpPr>
        <p:spPr/>
        <p:txBody>
          <a:bodyPr/>
          <a:lstStyle/>
          <a:p>
            <a:r>
              <a:rPr lang="en-US" b="1" dirty="0"/>
              <a:t>Dependency Injection (DI)</a:t>
            </a:r>
            <a:r>
              <a:rPr lang="en-US" dirty="0"/>
              <a:t> is a design pattern used to achieve </a:t>
            </a:r>
            <a:r>
              <a:rPr lang="en-US" b="1" dirty="0"/>
              <a:t>Inversion of Control (IoC)</a:t>
            </a:r>
            <a:r>
              <a:rPr lang="en-US" dirty="0"/>
              <a:t> between classes and their dependencies. With DI, objects are given their dependencies rather than creating them directly, leading to better modularity, easier testing, and improved maintainability. This pattern is widely used in frameworks like Spring for Java, .NET Core for C#, and Angular for JavaScript.</a:t>
            </a:r>
          </a:p>
          <a:p>
            <a:r>
              <a:rPr lang="en-US" b="1" dirty="0"/>
              <a:t>Key Concepts of Dependency Injection</a:t>
            </a:r>
          </a:p>
          <a:p>
            <a:pPr>
              <a:buFont typeface="+mj-lt"/>
              <a:buAutoNum type="arabicPeriod"/>
            </a:pPr>
            <a:r>
              <a:rPr lang="en-US" b="1" dirty="0"/>
              <a:t>Inversion of Control (IoC)</a:t>
            </a:r>
            <a:r>
              <a:rPr lang="en-US" dirty="0"/>
              <a:t>: DI is a form of IoC, where instead of a class creating its dependencies, they are injected by an external entity, such as a container or framework.</a:t>
            </a:r>
          </a:p>
          <a:p>
            <a:pPr>
              <a:buFont typeface="+mj-lt"/>
              <a:buAutoNum type="arabicPeriod"/>
            </a:pPr>
            <a:r>
              <a:rPr lang="en-US" b="1" dirty="0"/>
              <a:t>Loose Coupling</a:t>
            </a:r>
            <a:r>
              <a:rPr lang="en-US" dirty="0"/>
              <a:t>: By injecting dependencies, classes are not tightly coupled to specific implementations, allowing for easier replacement and testing.</a:t>
            </a:r>
          </a:p>
          <a:p>
            <a:pPr>
              <a:buFont typeface="+mj-lt"/>
              <a:buAutoNum type="arabicPeriod"/>
            </a:pPr>
            <a:r>
              <a:rPr lang="en-US" b="1" dirty="0"/>
              <a:t>Testability</a:t>
            </a:r>
            <a:r>
              <a:rPr lang="en-US" dirty="0"/>
              <a:t>: DI promotes the use of interfaces, making it easier to mock dependencies during testing.</a:t>
            </a:r>
          </a:p>
          <a:p>
            <a:pPr>
              <a:buFont typeface="+mj-lt"/>
              <a:buAutoNum type="arabicPeriod"/>
            </a:pPr>
            <a:r>
              <a:rPr lang="en-US" b="1" dirty="0"/>
              <a:t>Separation of Concerns</a:t>
            </a:r>
            <a:r>
              <a:rPr lang="en-US" dirty="0"/>
              <a:t>: The creation of dependencies is separated from the use of dependencies, improving code clarity and structure.</a:t>
            </a:r>
          </a:p>
          <a:p>
            <a:r>
              <a:rPr lang="en-US" b="1" dirty="0"/>
              <a:t>Types of Dependency Injection</a:t>
            </a:r>
          </a:p>
          <a:p>
            <a:pPr>
              <a:buFont typeface="+mj-lt"/>
              <a:buAutoNum type="arabicPeriod"/>
            </a:pPr>
            <a:r>
              <a:rPr lang="en-US" b="1" dirty="0"/>
              <a:t>Constructor Injection</a:t>
            </a:r>
            <a:r>
              <a:rPr lang="en-US" dirty="0"/>
              <a:t>: Dependencies are provided through the constructor of the class.</a:t>
            </a:r>
          </a:p>
          <a:p>
            <a:pPr>
              <a:buFont typeface="+mj-lt"/>
              <a:buAutoNum type="arabicPeriod"/>
            </a:pPr>
            <a:r>
              <a:rPr lang="en-US" b="1" dirty="0"/>
              <a:t>Setter Injection</a:t>
            </a:r>
            <a:r>
              <a:rPr lang="en-US" dirty="0"/>
              <a:t>: Dependencies are provided via setter methods after the object is constructed.</a:t>
            </a:r>
          </a:p>
          <a:p>
            <a:pPr>
              <a:buFont typeface="+mj-lt"/>
              <a:buAutoNum type="arabicPeriod"/>
            </a:pPr>
            <a:r>
              <a:rPr lang="en-US" b="1" dirty="0"/>
              <a:t>Interface Injection</a:t>
            </a:r>
            <a:r>
              <a:rPr lang="en-US" dirty="0"/>
              <a:t>: The class implements an interface that provides a method for setting the dependency. (Less common, used in some frameworks)</a:t>
            </a:r>
          </a:p>
          <a:p>
            <a:r>
              <a:rPr lang="en-US" b="1" dirty="0"/>
              <a:t>Example of Dependency Injection in Java</a:t>
            </a:r>
          </a:p>
          <a:p>
            <a:r>
              <a:rPr lang="en-US" dirty="0"/>
              <a:t>Let's look at an example where a </a:t>
            </a:r>
            <a:r>
              <a:rPr lang="en-US" dirty="0" err="1"/>
              <a:t>UserService</a:t>
            </a:r>
            <a:r>
              <a:rPr lang="en-US" dirty="0"/>
              <a:t> depends on a </a:t>
            </a:r>
            <a:r>
              <a:rPr lang="en-US" dirty="0" err="1"/>
              <a:t>NotificationService</a:t>
            </a:r>
            <a:r>
              <a:rPr lang="en-US" dirty="0"/>
              <a:t> to send notifications. We'll implement this with </a:t>
            </a:r>
            <a:r>
              <a:rPr lang="en-US" b="1" dirty="0"/>
              <a:t>Constructor Injection</a:t>
            </a:r>
            <a:r>
              <a:rPr lang="en-US" dirty="0"/>
              <a:t>, the most common form of DI.</a:t>
            </a:r>
          </a:p>
          <a:p>
            <a:r>
              <a:rPr lang="en-US" b="1" dirty="0"/>
              <a:t>Service Interface</a:t>
            </a:r>
          </a:p>
          <a:p>
            <a:r>
              <a:rPr lang="en-US" dirty="0"/>
              <a:t>java</a:t>
            </a:r>
          </a:p>
          <a:p>
            <a:r>
              <a:rPr lang="en-US" dirty="0"/>
              <a:t>Copy code</a:t>
            </a:r>
          </a:p>
          <a:p>
            <a:pPr rtl="0"/>
            <a:r>
              <a:rPr lang="en-US" dirty="0"/>
              <a:t>public interface </a:t>
            </a:r>
            <a:r>
              <a:rPr lang="en-US" dirty="0" err="1"/>
              <a:t>NotificationService</a:t>
            </a:r>
            <a:r>
              <a:rPr lang="en-US" dirty="0"/>
              <a:t> { void </a:t>
            </a:r>
            <a:r>
              <a:rPr lang="en-US" dirty="0" err="1"/>
              <a:t>sendNotification</a:t>
            </a:r>
            <a:r>
              <a:rPr lang="en-US" dirty="0"/>
              <a:t>(String message); } </a:t>
            </a:r>
          </a:p>
          <a:p>
            <a:r>
              <a:rPr lang="en-US" b="1" dirty="0"/>
              <a:t>Service Implementation</a:t>
            </a:r>
          </a:p>
          <a:p>
            <a:r>
              <a:rPr lang="en-US" dirty="0"/>
              <a:t>java</a:t>
            </a:r>
          </a:p>
          <a:p>
            <a:r>
              <a:rPr lang="en-US" dirty="0"/>
              <a:t>Copy code</a:t>
            </a:r>
          </a:p>
          <a:p>
            <a:pPr rtl="0"/>
            <a:r>
              <a:rPr lang="en-US" dirty="0"/>
              <a:t>public class </a:t>
            </a:r>
            <a:r>
              <a:rPr lang="en-US" dirty="0" err="1"/>
              <a:t>EmailNotificationService</a:t>
            </a:r>
            <a:r>
              <a:rPr lang="en-US" dirty="0"/>
              <a:t> implements </a:t>
            </a:r>
            <a:r>
              <a:rPr lang="en-US" dirty="0" err="1"/>
              <a:t>NotificationService</a:t>
            </a:r>
            <a:r>
              <a:rPr lang="en-US" dirty="0"/>
              <a:t> { @Override public void </a:t>
            </a:r>
            <a:r>
              <a:rPr lang="en-US" dirty="0" err="1"/>
              <a:t>sendNotification</a:t>
            </a:r>
            <a:r>
              <a:rPr lang="en-US" dirty="0"/>
              <a:t>(String message) { </a:t>
            </a:r>
            <a:r>
              <a:rPr lang="en-US" dirty="0" err="1"/>
              <a:t>System.out.println</a:t>
            </a:r>
            <a:r>
              <a:rPr lang="en-US" dirty="0"/>
              <a:t>("Sending email notification: " + message); } } public class </a:t>
            </a:r>
            <a:r>
              <a:rPr lang="en-US" dirty="0" err="1"/>
              <a:t>SMSNotificationService</a:t>
            </a:r>
            <a:r>
              <a:rPr lang="en-US" dirty="0"/>
              <a:t> implements </a:t>
            </a:r>
            <a:r>
              <a:rPr lang="en-US" dirty="0" err="1"/>
              <a:t>NotificationService</a:t>
            </a:r>
            <a:r>
              <a:rPr lang="en-US" dirty="0"/>
              <a:t> { @Override public void </a:t>
            </a:r>
            <a:r>
              <a:rPr lang="en-US" dirty="0" err="1"/>
              <a:t>sendNotification</a:t>
            </a:r>
            <a:r>
              <a:rPr lang="en-US" dirty="0"/>
              <a:t>(String message) { </a:t>
            </a:r>
            <a:r>
              <a:rPr lang="en-US" dirty="0" err="1"/>
              <a:t>System.out.println</a:t>
            </a:r>
            <a:r>
              <a:rPr lang="en-US" dirty="0"/>
              <a:t>("Sending SMS notification: " + message); } } </a:t>
            </a:r>
          </a:p>
          <a:p>
            <a:r>
              <a:rPr lang="en-US" b="1" dirty="0"/>
              <a:t>Dependent Class with Constructor Injection</a:t>
            </a:r>
          </a:p>
          <a:p>
            <a:r>
              <a:rPr lang="en-US" dirty="0"/>
              <a:t>In this class, </a:t>
            </a:r>
            <a:r>
              <a:rPr lang="en-US" dirty="0" err="1"/>
              <a:t>UserService</a:t>
            </a:r>
            <a:r>
              <a:rPr lang="en-US" dirty="0"/>
              <a:t> is dependent on </a:t>
            </a:r>
            <a:r>
              <a:rPr lang="en-US" dirty="0" err="1"/>
              <a:t>NotificationService</a:t>
            </a:r>
            <a:r>
              <a:rPr lang="en-US" dirty="0"/>
              <a:t>, but it doesn’t create the </a:t>
            </a:r>
            <a:r>
              <a:rPr lang="en-US" dirty="0" err="1"/>
              <a:t>NotificationService</a:t>
            </a:r>
            <a:r>
              <a:rPr lang="en-US" dirty="0"/>
              <a:t> itself. Instead, it receives it via the constructor.</a:t>
            </a:r>
          </a:p>
          <a:p>
            <a:r>
              <a:rPr lang="en-US" dirty="0"/>
              <a:t>java</a:t>
            </a:r>
          </a:p>
          <a:p>
            <a:r>
              <a:rPr lang="en-US" dirty="0"/>
              <a:t>Copy code</a:t>
            </a:r>
          </a:p>
          <a:p>
            <a:pPr rtl="0"/>
            <a:r>
              <a:rPr lang="en-US" dirty="0"/>
              <a:t>public class </a:t>
            </a:r>
            <a:r>
              <a:rPr lang="en-US" dirty="0" err="1"/>
              <a:t>UserService</a:t>
            </a:r>
            <a:r>
              <a:rPr lang="en-US" dirty="0"/>
              <a:t> { private final </a:t>
            </a:r>
            <a:r>
              <a:rPr lang="en-US" dirty="0" err="1"/>
              <a:t>NotificationService</a:t>
            </a:r>
            <a:r>
              <a:rPr lang="en-US" dirty="0"/>
              <a:t> </a:t>
            </a:r>
            <a:r>
              <a:rPr lang="en-US" dirty="0" err="1"/>
              <a:t>notificationService</a:t>
            </a:r>
            <a:r>
              <a:rPr lang="en-US" dirty="0"/>
              <a:t>; // Constructor Injection public </a:t>
            </a:r>
            <a:r>
              <a:rPr lang="en-US" dirty="0" err="1"/>
              <a:t>UserService</a:t>
            </a:r>
            <a:r>
              <a:rPr lang="en-US" dirty="0"/>
              <a:t>(</a:t>
            </a:r>
            <a:r>
              <a:rPr lang="en-US" dirty="0" err="1"/>
              <a:t>NotificationService</a:t>
            </a:r>
            <a:r>
              <a:rPr lang="en-US" dirty="0"/>
              <a:t> </a:t>
            </a:r>
            <a:r>
              <a:rPr lang="en-US" dirty="0" err="1"/>
              <a:t>notificationService</a:t>
            </a:r>
            <a:r>
              <a:rPr lang="en-US" dirty="0"/>
              <a:t>) { </a:t>
            </a:r>
            <a:r>
              <a:rPr lang="en-US" dirty="0" err="1"/>
              <a:t>this.notificationService</a:t>
            </a:r>
            <a:r>
              <a:rPr lang="en-US" dirty="0"/>
              <a:t> = </a:t>
            </a:r>
            <a:r>
              <a:rPr lang="en-US" dirty="0" err="1"/>
              <a:t>notificationService</a:t>
            </a:r>
            <a:r>
              <a:rPr lang="en-US" dirty="0"/>
              <a:t>; } public void </a:t>
            </a:r>
            <a:r>
              <a:rPr lang="en-US" dirty="0" err="1"/>
              <a:t>registerUser</a:t>
            </a:r>
            <a:r>
              <a:rPr lang="en-US" dirty="0"/>
              <a:t>(String username) { </a:t>
            </a:r>
            <a:r>
              <a:rPr lang="en-US" dirty="0" err="1"/>
              <a:t>System.out.println</a:t>
            </a:r>
            <a:r>
              <a:rPr lang="en-US" dirty="0"/>
              <a:t>("User registered: " + username); </a:t>
            </a:r>
            <a:r>
              <a:rPr lang="en-US" dirty="0" err="1"/>
              <a:t>notificationService.sendNotification</a:t>
            </a:r>
            <a:r>
              <a:rPr lang="en-US" dirty="0"/>
              <a:t>("Welcome " + username + "!"); } } </a:t>
            </a:r>
          </a:p>
          <a:p>
            <a:r>
              <a:rPr lang="en-US" b="1" dirty="0"/>
              <a:t>Main Application</a:t>
            </a:r>
          </a:p>
          <a:p>
            <a:r>
              <a:rPr lang="en-US" dirty="0"/>
              <a:t>Now, we can create the </a:t>
            </a:r>
            <a:r>
              <a:rPr lang="en-US" dirty="0" err="1"/>
              <a:t>UserService</a:t>
            </a:r>
            <a:r>
              <a:rPr lang="en-US" dirty="0"/>
              <a:t> with a specific </a:t>
            </a:r>
            <a:r>
              <a:rPr lang="en-US" dirty="0" err="1"/>
              <a:t>NotificationService</a:t>
            </a:r>
            <a:r>
              <a:rPr lang="en-US" dirty="0"/>
              <a:t> implementation.</a:t>
            </a:r>
          </a:p>
          <a:p>
            <a:r>
              <a:rPr lang="en-US" dirty="0"/>
              <a:t>java</a:t>
            </a:r>
          </a:p>
          <a:p>
            <a:r>
              <a:rPr lang="en-US" dirty="0"/>
              <a:t>Copy code</a:t>
            </a:r>
          </a:p>
          <a:p>
            <a:pPr rtl="0"/>
            <a:r>
              <a:rPr lang="en-US" dirty="0"/>
              <a:t>public class Main { public static void main(String[] </a:t>
            </a:r>
            <a:r>
              <a:rPr lang="en-US" dirty="0" err="1"/>
              <a:t>args</a:t>
            </a:r>
            <a:r>
              <a:rPr lang="en-US" dirty="0"/>
              <a:t>) { // Inject the dependency using Constructor Injection </a:t>
            </a:r>
            <a:r>
              <a:rPr lang="en-US" dirty="0" err="1"/>
              <a:t>NotificationService</a:t>
            </a:r>
            <a:r>
              <a:rPr lang="en-US" dirty="0"/>
              <a:t> </a:t>
            </a:r>
            <a:r>
              <a:rPr lang="en-US" dirty="0" err="1"/>
              <a:t>notificationService</a:t>
            </a:r>
            <a:r>
              <a:rPr lang="en-US" dirty="0"/>
              <a:t> = new </a:t>
            </a:r>
            <a:r>
              <a:rPr lang="en-US" dirty="0" err="1"/>
              <a:t>EmailNotificationService</a:t>
            </a:r>
            <a:r>
              <a:rPr lang="en-US" dirty="0"/>
              <a:t>(); </a:t>
            </a:r>
            <a:r>
              <a:rPr lang="en-US" dirty="0" err="1"/>
              <a:t>UserService</a:t>
            </a:r>
            <a:r>
              <a:rPr lang="en-US" dirty="0"/>
              <a:t> </a:t>
            </a:r>
            <a:r>
              <a:rPr lang="en-US" dirty="0" err="1"/>
              <a:t>userService</a:t>
            </a:r>
            <a:r>
              <a:rPr lang="en-US" dirty="0"/>
              <a:t> = new </a:t>
            </a:r>
            <a:r>
              <a:rPr lang="en-US" dirty="0" err="1"/>
              <a:t>UserService</a:t>
            </a:r>
            <a:r>
              <a:rPr lang="en-US" dirty="0"/>
              <a:t>(</a:t>
            </a:r>
            <a:r>
              <a:rPr lang="en-US" dirty="0" err="1"/>
              <a:t>notificationService</a:t>
            </a:r>
            <a:r>
              <a:rPr lang="en-US" dirty="0"/>
              <a:t>); </a:t>
            </a:r>
            <a:r>
              <a:rPr lang="en-US" dirty="0" err="1"/>
              <a:t>userService.registerUser</a:t>
            </a:r>
            <a:r>
              <a:rPr lang="en-US" dirty="0"/>
              <a:t>("</a:t>
            </a:r>
            <a:r>
              <a:rPr lang="en-US" dirty="0" err="1"/>
              <a:t>JohnDoe</a:t>
            </a:r>
            <a:r>
              <a:rPr lang="en-US" dirty="0"/>
              <a:t>"); // Switch to SMS notification by changing the injected dependency </a:t>
            </a:r>
            <a:r>
              <a:rPr lang="en-US" dirty="0" err="1"/>
              <a:t>notificationService</a:t>
            </a:r>
            <a:r>
              <a:rPr lang="en-US" dirty="0"/>
              <a:t> = new </a:t>
            </a:r>
            <a:r>
              <a:rPr lang="en-US" dirty="0" err="1"/>
              <a:t>SMSNotificationService</a:t>
            </a:r>
            <a:r>
              <a:rPr lang="en-US" dirty="0"/>
              <a:t>(); </a:t>
            </a:r>
            <a:r>
              <a:rPr lang="en-US" dirty="0" err="1"/>
              <a:t>userService</a:t>
            </a:r>
            <a:r>
              <a:rPr lang="en-US" dirty="0"/>
              <a:t> = new </a:t>
            </a:r>
            <a:r>
              <a:rPr lang="en-US" dirty="0" err="1"/>
              <a:t>UserService</a:t>
            </a:r>
            <a:r>
              <a:rPr lang="en-US" dirty="0"/>
              <a:t>(</a:t>
            </a:r>
            <a:r>
              <a:rPr lang="en-US" dirty="0" err="1"/>
              <a:t>notificationService</a:t>
            </a:r>
            <a:r>
              <a:rPr lang="en-US" dirty="0"/>
              <a:t>); </a:t>
            </a:r>
            <a:r>
              <a:rPr lang="en-US" dirty="0" err="1"/>
              <a:t>userService.registerUser</a:t>
            </a:r>
            <a:r>
              <a:rPr lang="en-US" dirty="0"/>
              <a:t>("</a:t>
            </a:r>
            <a:r>
              <a:rPr lang="en-US" dirty="0" err="1"/>
              <a:t>JaneDoe</a:t>
            </a:r>
            <a:r>
              <a:rPr lang="en-US" dirty="0"/>
              <a:t>"); } } </a:t>
            </a:r>
          </a:p>
          <a:p>
            <a:r>
              <a:rPr lang="en-US" b="1" dirty="0"/>
              <a:t>Advantages of Dependency Injection</a:t>
            </a:r>
          </a:p>
          <a:p>
            <a:pPr>
              <a:buFont typeface="+mj-lt"/>
              <a:buAutoNum type="arabicPeriod"/>
            </a:pPr>
            <a:r>
              <a:rPr lang="en-US" b="1" dirty="0"/>
              <a:t>Loose Coupling</a:t>
            </a:r>
            <a:r>
              <a:rPr lang="en-US" dirty="0"/>
              <a:t>: The dependent class (e.g., </a:t>
            </a:r>
            <a:r>
              <a:rPr lang="en-US" dirty="0" err="1"/>
              <a:t>UserService</a:t>
            </a:r>
            <a:r>
              <a:rPr lang="en-US" dirty="0"/>
              <a:t>) doesn’t need to know about the concrete implementation of the dependencies (</a:t>
            </a:r>
            <a:r>
              <a:rPr lang="en-US" dirty="0" err="1"/>
              <a:t>NotificationService</a:t>
            </a:r>
            <a:r>
              <a:rPr lang="en-US" dirty="0"/>
              <a:t>), allowing for greater flexibility and interchangeability.</a:t>
            </a:r>
          </a:p>
          <a:p>
            <a:pPr>
              <a:buFont typeface="+mj-lt"/>
              <a:buAutoNum type="arabicPeriod"/>
            </a:pPr>
            <a:r>
              <a:rPr lang="en-US" b="1" dirty="0"/>
              <a:t>Enhanced Testability</a:t>
            </a:r>
            <a:r>
              <a:rPr lang="en-US" dirty="0"/>
              <a:t>: Dependencies can be easily mocked or stubbed, making unit testing simpler and more reliable.</a:t>
            </a:r>
          </a:p>
          <a:p>
            <a:pPr>
              <a:buFont typeface="+mj-lt"/>
              <a:buAutoNum type="arabicPeriod"/>
            </a:pPr>
            <a:r>
              <a:rPr lang="en-US" b="1" dirty="0"/>
              <a:t>Improved Modularity</a:t>
            </a:r>
            <a:r>
              <a:rPr lang="en-US" dirty="0"/>
              <a:t>: The separation between the creation of objects and their behavior encourages modular application design.</a:t>
            </a:r>
          </a:p>
          <a:p>
            <a:pPr>
              <a:buFont typeface="+mj-lt"/>
              <a:buAutoNum type="arabicPeriod"/>
            </a:pPr>
            <a:r>
              <a:rPr lang="en-US" b="1" dirty="0"/>
              <a:t>Easier Maintenance and Scalability</a:t>
            </a:r>
            <a:r>
              <a:rPr lang="en-US" dirty="0"/>
              <a:t>: DI enables swapping or upgrading dependencies with minimal code change, aiding in code maintenance and scalability.</a:t>
            </a:r>
          </a:p>
          <a:p>
            <a:r>
              <a:rPr lang="en-US" b="1" dirty="0"/>
              <a:t>Disadvantages of Dependency Injection</a:t>
            </a:r>
          </a:p>
          <a:p>
            <a:pPr>
              <a:buFont typeface="+mj-lt"/>
              <a:buAutoNum type="arabicPeriod"/>
            </a:pPr>
            <a:r>
              <a:rPr lang="en-US" b="1" dirty="0"/>
              <a:t>Increased Complexity</a:t>
            </a:r>
            <a:r>
              <a:rPr lang="en-US" dirty="0"/>
              <a:t>: Setting up DI can add complexity, especially in smaller applications or those not using a DI framework.</a:t>
            </a:r>
          </a:p>
          <a:p>
            <a:pPr>
              <a:buFont typeface="+mj-lt"/>
              <a:buAutoNum type="arabicPeriod"/>
            </a:pPr>
            <a:r>
              <a:rPr lang="en-US" b="1" dirty="0"/>
              <a:t>Overhead of Dependency Management</a:t>
            </a:r>
            <a:r>
              <a:rPr lang="en-US" dirty="0"/>
              <a:t>: Without a DI framework, managing dependencies manually can become cumbersome.</a:t>
            </a:r>
          </a:p>
          <a:p>
            <a:pPr>
              <a:buFont typeface="+mj-lt"/>
              <a:buAutoNum type="arabicPeriod"/>
            </a:pPr>
            <a:r>
              <a:rPr lang="en-US" b="1" dirty="0"/>
              <a:t>Potential for Unnecessary Abstraction</a:t>
            </a:r>
            <a:r>
              <a:rPr lang="en-US" dirty="0"/>
              <a:t>: In simpler cases, DI might over-complicate code where direct instantiation would be sufficient.</a:t>
            </a:r>
          </a:p>
          <a:p>
            <a:r>
              <a:rPr lang="en-US" b="1" dirty="0"/>
              <a:t>When to Use Dependency Injection</a:t>
            </a:r>
          </a:p>
          <a:p>
            <a:pPr>
              <a:buFont typeface="Arial" panose="020B0604020202020204" pitchFamily="34" charset="0"/>
              <a:buChar char="•"/>
            </a:pPr>
            <a:r>
              <a:rPr lang="en-US" b="1" dirty="0"/>
              <a:t>In Large or Enterprise Applications</a:t>
            </a:r>
            <a:r>
              <a:rPr lang="en-US" dirty="0"/>
              <a:t>: Where many services and classes depend on each other, DI simplifies dependency management.</a:t>
            </a:r>
          </a:p>
          <a:p>
            <a:pPr>
              <a:buFont typeface="Arial" panose="020B0604020202020204" pitchFamily="34" charset="0"/>
              <a:buChar char="•"/>
            </a:pPr>
            <a:r>
              <a:rPr lang="en-US" b="1" dirty="0"/>
              <a:t>To Improve Testability</a:t>
            </a:r>
            <a:r>
              <a:rPr lang="en-US" dirty="0"/>
              <a:t>: DI allows for easy mocking, making unit tests more straightforward.</a:t>
            </a:r>
          </a:p>
          <a:p>
            <a:pPr>
              <a:buFont typeface="Arial" panose="020B0604020202020204" pitchFamily="34" charset="0"/>
              <a:buChar char="•"/>
            </a:pPr>
            <a:r>
              <a:rPr lang="en-US" b="1" dirty="0"/>
              <a:t>To Decouple Components</a:t>
            </a:r>
            <a:r>
              <a:rPr lang="en-US" dirty="0"/>
              <a:t>: Applications that need to be flexible, modular, and loosely coupled benefit greatly from DI.</a:t>
            </a:r>
          </a:p>
          <a:p>
            <a:r>
              <a:rPr lang="en-US" dirty="0"/>
              <a:t>Dependency Injection is a core pattern in modern development and enables applications to be more maintainable, scalable, and testable by promoting loose coupling and separation of concerns. It is especially useful in complex applications with interdependent services.</a:t>
            </a:r>
          </a:p>
          <a:p>
            <a:r>
              <a:rPr lang="en-US" dirty="0"/>
              <a:t>4o</a:t>
            </a:r>
          </a:p>
        </p:txBody>
      </p:sp>
      <p:sp>
        <p:nvSpPr>
          <p:cNvPr id="4" name="Slide Number Placeholder 3">
            <a:extLst>
              <a:ext uri="{FF2B5EF4-FFF2-40B4-BE49-F238E27FC236}">
                <a16:creationId xmlns:a16="http://schemas.microsoft.com/office/drawing/2014/main" id="{464FE1EC-0CEC-2FED-A671-07E7BC2429F2}"/>
              </a:ext>
            </a:extLst>
          </p:cNvPr>
          <p:cNvSpPr>
            <a:spLocks noGrp="1"/>
          </p:cNvSpPr>
          <p:nvPr>
            <p:ph type="sldNum" sz="quarter" idx="5"/>
          </p:nvPr>
        </p:nvSpPr>
        <p:spPr/>
        <p:txBody>
          <a:bodyPr/>
          <a:lstStyle/>
          <a:p>
            <a:fld id="{0AC900C1-7326-4B4D-9C4E-22E7230B62CC}" type="slidenum">
              <a:rPr lang="en-US" smtClean="0"/>
              <a:t>124</a:t>
            </a:fld>
            <a:endParaRPr lang="en-US"/>
          </a:p>
        </p:txBody>
      </p:sp>
    </p:spTree>
    <p:extLst>
      <p:ext uri="{BB962C8B-B14F-4D97-AF65-F5344CB8AC3E}">
        <p14:creationId xmlns:p14="http://schemas.microsoft.com/office/powerpoint/2010/main" val="10533595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6899F-AE74-6EBF-795D-ABA46F0429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54067-4948-C895-8492-185748158C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9980B-3AE8-0C41-D30A-D1D238CBAC6C}"/>
              </a:ext>
            </a:extLst>
          </p:cNvPr>
          <p:cNvSpPr>
            <a:spLocks noGrp="1"/>
          </p:cNvSpPr>
          <p:nvPr>
            <p:ph type="body" idx="1"/>
          </p:nvPr>
        </p:nvSpPr>
        <p:spPr/>
        <p:txBody>
          <a:bodyPr/>
          <a:lstStyle/>
          <a:p>
            <a:r>
              <a:rPr lang="en-IN" b="1" dirty="0"/>
              <a:t>Template Method Pattern in Spring</a:t>
            </a:r>
          </a:p>
          <a:p>
            <a:r>
              <a:rPr lang="en-IN" dirty="0"/>
              <a:t>In Spring, the Template Method pattern is widely used to simplify repetitive tasks with the help of </a:t>
            </a:r>
            <a:r>
              <a:rPr lang="en-IN" b="1" dirty="0"/>
              <a:t>template classes</a:t>
            </a:r>
            <a:r>
              <a:rPr lang="en-IN" dirty="0"/>
              <a:t>. These classes handle common operations, such as resource management, error handling, and transaction management, while allowing specific customization through callbacks or abstract methods.</a:t>
            </a:r>
          </a:p>
          <a:p>
            <a:r>
              <a:rPr lang="en-IN" dirty="0"/>
              <a:t>Some common Spring templates that follow this pattern include:</a:t>
            </a:r>
          </a:p>
          <a:p>
            <a:pPr>
              <a:buFont typeface="Arial" panose="020B0604020202020204" pitchFamily="34" charset="0"/>
              <a:buChar char="•"/>
            </a:pPr>
            <a:r>
              <a:rPr lang="en-IN" b="1" dirty="0" err="1"/>
              <a:t>JdbcTemplate</a:t>
            </a:r>
            <a:r>
              <a:rPr lang="en-IN" dirty="0"/>
              <a:t>: Simplifies database operations with JDBC, handling resource management, exception handling, and connection closing.</a:t>
            </a:r>
          </a:p>
          <a:p>
            <a:pPr>
              <a:buFont typeface="Arial" panose="020B0604020202020204" pitchFamily="34" charset="0"/>
              <a:buChar char="•"/>
            </a:pPr>
            <a:r>
              <a:rPr lang="en-IN" b="1" dirty="0" err="1"/>
              <a:t>RestTemplate</a:t>
            </a:r>
            <a:r>
              <a:rPr lang="en-IN" dirty="0"/>
              <a:t>: Provides a template for making HTTP requests, handling boilerplate tasks like connection management and error handling.</a:t>
            </a:r>
          </a:p>
          <a:p>
            <a:pPr>
              <a:buFont typeface="Arial" panose="020B0604020202020204" pitchFamily="34" charset="0"/>
              <a:buChar char="•"/>
            </a:pPr>
            <a:r>
              <a:rPr lang="en-IN" b="1" dirty="0" err="1"/>
              <a:t>JpaTemplate</a:t>
            </a:r>
            <a:r>
              <a:rPr lang="en-IN" dirty="0"/>
              <a:t>: Abstracts JPA operations, managing entity transactions and exception handling.</a:t>
            </a:r>
          </a:p>
          <a:p>
            <a:r>
              <a:rPr lang="en-IN" b="1" dirty="0"/>
              <a:t>Example of Template Method Pattern with </a:t>
            </a:r>
            <a:r>
              <a:rPr lang="en-IN" b="1" dirty="0" err="1"/>
              <a:t>JdbcTemplate</a:t>
            </a:r>
            <a:endParaRPr lang="en-IN" b="1" dirty="0"/>
          </a:p>
          <a:p>
            <a:r>
              <a:rPr lang="en-IN" dirty="0"/>
              <a:t>Let’s examine </a:t>
            </a:r>
            <a:r>
              <a:rPr lang="en-IN" dirty="0" err="1"/>
              <a:t>JdbcTemplate</a:t>
            </a:r>
            <a:r>
              <a:rPr lang="en-IN" dirty="0"/>
              <a:t>, which abstracts away JDBC boilerplate code, making it easier to interact with a database by providing a template for database operations. In this case, </a:t>
            </a:r>
            <a:r>
              <a:rPr lang="en-IN" dirty="0" err="1"/>
              <a:t>JdbcTemplate</a:t>
            </a:r>
            <a:r>
              <a:rPr lang="en-IN" dirty="0"/>
              <a:t> defines a general workflow (e.g., connecting to the database, executing a query, handling exceptions), but allows customization through user-supplied SQL statements and result processing.</a:t>
            </a:r>
          </a:p>
          <a:p>
            <a:r>
              <a:rPr lang="en-IN" b="1" dirty="0"/>
              <a:t>Step 1: Define the Database Entity</a:t>
            </a:r>
          </a:p>
          <a:p>
            <a:r>
              <a:rPr lang="en-IN" dirty="0"/>
              <a:t>Assume we have a User entity that we want to retrieve from the database.</a:t>
            </a:r>
          </a:p>
          <a:p>
            <a:r>
              <a:rPr lang="en-IN" dirty="0"/>
              <a:t>java</a:t>
            </a:r>
          </a:p>
          <a:p>
            <a:r>
              <a:rPr lang="en-IN" dirty="0"/>
              <a:t>Copy code</a:t>
            </a:r>
          </a:p>
          <a:p>
            <a:pPr rtl="0"/>
            <a:r>
              <a:rPr lang="en-IN" dirty="0"/>
              <a:t>public class User { private int id; private String name; private String email; // Getters and Setters } </a:t>
            </a:r>
          </a:p>
          <a:p>
            <a:r>
              <a:rPr lang="en-IN" b="1" dirty="0"/>
              <a:t>Step 2: Configure </a:t>
            </a:r>
            <a:r>
              <a:rPr lang="en-IN" b="1" dirty="0" err="1"/>
              <a:t>JdbcTemplate</a:t>
            </a:r>
            <a:r>
              <a:rPr lang="en-IN" b="1" dirty="0"/>
              <a:t> in Spring</a:t>
            </a:r>
          </a:p>
          <a:p>
            <a:r>
              <a:rPr lang="en-IN" dirty="0"/>
              <a:t>In the Spring configuration, define </a:t>
            </a:r>
            <a:r>
              <a:rPr lang="en-IN" dirty="0" err="1"/>
              <a:t>JdbcTemplate</a:t>
            </a:r>
            <a:r>
              <a:rPr lang="en-IN" dirty="0"/>
              <a:t> using a </a:t>
            </a:r>
            <a:r>
              <a:rPr lang="en-IN" dirty="0" err="1"/>
              <a:t>DataSource</a:t>
            </a:r>
            <a:r>
              <a:rPr lang="en-IN" dirty="0"/>
              <a:t>.</a:t>
            </a:r>
          </a:p>
          <a:p>
            <a:r>
              <a:rPr lang="en-IN" dirty="0"/>
              <a:t>java</a:t>
            </a:r>
          </a:p>
          <a:p>
            <a:r>
              <a:rPr lang="en-IN" dirty="0"/>
              <a:t>Copy code</a:t>
            </a:r>
          </a:p>
          <a:p>
            <a:pPr rtl="0"/>
            <a:r>
              <a:rPr lang="en-IN" dirty="0"/>
              <a:t>import </a:t>
            </a:r>
            <a:r>
              <a:rPr lang="en-IN" dirty="0" err="1"/>
              <a:t>org.springframework.context.annotation.Bean</a:t>
            </a:r>
            <a:r>
              <a:rPr lang="en-IN" dirty="0"/>
              <a:t>; import </a:t>
            </a:r>
            <a:r>
              <a:rPr lang="en-IN" dirty="0" err="1"/>
              <a:t>org.springframework.context.annotation.Configuration</a:t>
            </a:r>
            <a:r>
              <a:rPr lang="en-IN" dirty="0"/>
              <a:t>; import </a:t>
            </a:r>
            <a:r>
              <a:rPr lang="en-IN" dirty="0" err="1"/>
              <a:t>org.springframework.jdbc.core.JdbcTemplate</a:t>
            </a:r>
            <a:r>
              <a:rPr lang="en-IN" dirty="0"/>
              <a:t>; import </a:t>
            </a:r>
            <a:r>
              <a:rPr lang="en-IN" dirty="0" err="1"/>
              <a:t>org.springframework.jdbc.datasource.DriverManagerDataSource</a:t>
            </a:r>
            <a:r>
              <a:rPr lang="en-IN" dirty="0"/>
              <a:t>; import </a:t>
            </a:r>
            <a:r>
              <a:rPr lang="en-IN" dirty="0" err="1"/>
              <a:t>javax.sql.DataSource</a:t>
            </a:r>
            <a:r>
              <a:rPr lang="en-IN" dirty="0"/>
              <a:t>; @Configuration public class </a:t>
            </a:r>
            <a:r>
              <a:rPr lang="en-IN" dirty="0" err="1"/>
              <a:t>AppConfig</a:t>
            </a:r>
            <a:r>
              <a:rPr lang="en-IN" dirty="0"/>
              <a:t> { @Bean public </a:t>
            </a:r>
            <a:r>
              <a:rPr lang="en-IN" dirty="0" err="1"/>
              <a:t>DataSource</a:t>
            </a:r>
            <a:r>
              <a:rPr lang="en-IN" dirty="0"/>
              <a:t> </a:t>
            </a:r>
            <a:r>
              <a:rPr lang="en-IN" dirty="0" err="1"/>
              <a:t>dataSource</a:t>
            </a:r>
            <a:r>
              <a:rPr lang="en-IN" dirty="0"/>
              <a:t>() { </a:t>
            </a:r>
            <a:r>
              <a:rPr lang="en-IN" dirty="0" err="1"/>
              <a:t>DriverManagerDataSource</a:t>
            </a:r>
            <a:r>
              <a:rPr lang="en-IN" dirty="0"/>
              <a:t> </a:t>
            </a:r>
            <a:r>
              <a:rPr lang="en-IN" dirty="0" err="1"/>
              <a:t>dataSource</a:t>
            </a:r>
            <a:r>
              <a:rPr lang="en-IN" dirty="0"/>
              <a:t> = new </a:t>
            </a:r>
            <a:r>
              <a:rPr lang="en-IN" dirty="0" err="1"/>
              <a:t>DriverManagerDataSource</a:t>
            </a:r>
            <a:r>
              <a:rPr lang="en-IN" dirty="0"/>
              <a:t>(); </a:t>
            </a:r>
            <a:r>
              <a:rPr lang="en-IN" dirty="0" err="1"/>
              <a:t>dataSource.setDriverClassName</a:t>
            </a:r>
            <a:r>
              <a:rPr lang="en-IN" dirty="0"/>
              <a:t>("org.h2.Driver"); </a:t>
            </a:r>
            <a:r>
              <a:rPr lang="en-IN" dirty="0" err="1"/>
              <a:t>dataSource.setUrl</a:t>
            </a:r>
            <a:r>
              <a:rPr lang="en-IN" dirty="0"/>
              <a:t>("jdbc:h2:mem:testdb"); </a:t>
            </a:r>
            <a:r>
              <a:rPr lang="en-IN" dirty="0" err="1"/>
              <a:t>dataSource.setUsername</a:t>
            </a:r>
            <a:r>
              <a:rPr lang="en-IN" dirty="0"/>
              <a:t>("</a:t>
            </a:r>
            <a:r>
              <a:rPr lang="en-IN" dirty="0" err="1"/>
              <a:t>sa</a:t>
            </a:r>
            <a:r>
              <a:rPr lang="en-IN" dirty="0"/>
              <a:t>"); </a:t>
            </a:r>
            <a:r>
              <a:rPr lang="en-IN" dirty="0" err="1"/>
              <a:t>dataSource.setPassword</a:t>
            </a:r>
            <a:r>
              <a:rPr lang="en-IN" dirty="0"/>
              <a:t>(""); return </a:t>
            </a:r>
            <a:r>
              <a:rPr lang="en-IN" dirty="0" err="1"/>
              <a:t>dataSource</a:t>
            </a:r>
            <a:r>
              <a:rPr lang="en-IN" dirty="0"/>
              <a:t>; } @Bean public </a:t>
            </a:r>
            <a:r>
              <a:rPr lang="en-IN" dirty="0" err="1"/>
              <a:t>JdbcTemplate</a:t>
            </a:r>
            <a:r>
              <a:rPr lang="en-IN" dirty="0"/>
              <a:t> </a:t>
            </a:r>
            <a:r>
              <a:rPr lang="en-IN" dirty="0" err="1"/>
              <a:t>jdbcTemplate</a:t>
            </a:r>
            <a:r>
              <a:rPr lang="en-IN" dirty="0"/>
              <a:t>(</a:t>
            </a:r>
            <a:r>
              <a:rPr lang="en-IN" dirty="0" err="1"/>
              <a:t>DataSource</a:t>
            </a:r>
            <a:r>
              <a:rPr lang="en-IN" dirty="0"/>
              <a:t> </a:t>
            </a:r>
            <a:r>
              <a:rPr lang="en-IN" dirty="0" err="1"/>
              <a:t>dataSource</a:t>
            </a:r>
            <a:r>
              <a:rPr lang="en-IN" dirty="0"/>
              <a:t>) { return new </a:t>
            </a:r>
            <a:r>
              <a:rPr lang="en-IN" dirty="0" err="1"/>
              <a:t>JdbcTemplate</a:t>
            </a:r>
            <a:r>
              <a:rPr lang="en-IN" dirty="0"/>
              <a:t>(</a:t>
            </a:r>
            <a:r>
              <a:rPr lang="en-IN" dirty="0" err="1"/>
              <a:t>dataSource</a:t>
            </a:r>
            <a:r>
              <a:rPr lang="en-IN" dirty="0"/>
              <a:t>); } } </a:t>
            </a:r>
          </a:p>
          <a:p>
            <a:r>
              <a:rPr lang="en-IN" b="1" dirty="0"/>
              <a:t>Step 3: Implement Data Access using </a:t>
            </a:r>
            <a:r>
              <a:rPr lang="en-IN" b="1" dirty="0" err="1"/>
              <a:t>JdbcTemplate</a:t>
            </a:r>
            <a:endParaRPr lang="en-IN" b="1" dirty="0"/>
          </a:p>
          <a:p>
            <a:r>
              <a:rPr lang="en-IN" dirty="0"/>
              <a:t>The </a:t>
            </a:r>
            <a:r>
              <a:rPr lang="en-IN" dirty="0" err="1"/>
              <a:t>JdbcTemplate</a:t>
            </a:r>
            <a:r>
              <a:rPr lang="en-IN" dirty="0"/>
              <a:t> class provides a template for database access. Here, we use the </a:t>
            </a:r>
            <a:r>
              <a:rPr lang="en-IN" dirty="0" err="1"/>
              <a:t>queryForObject</a:t>
            </a:r>
            <a:r>
              <a:rPr lang="en-IN" dirty="0"/>
              <a:t> method, which provides a template for querying single results, managing connection handling and exceptions for us.</a:t>
            </a:r>
          </a:p>
          <a:p>
            <a:r>
              <a:rPr lang="en-IN" dirty="0"/>
              <a:t>java</a:t>
            </a:r>
          </a:p>
          <a:p>
            <a:r>
              <a:rPr lang="en-IN" dirty="0"/>
              <a:t>Copy code</a:t>
            </a:r>
          </a:p>
          <a:p>
            <a:pPr rtl="0"/>
            <a:r>
              <a:rPr lang="en-IN" dirty="0"/>
              <a:t>import </a:t>
            </a:r>
            <a:r>
              <a:rPr lang="en-IN" dirty="0" err="1"/>
              <a:t>org.springframework.beans.factory.annotation.Autowired</a:t>
            </a:r>
            <a:r>
              <a:rPr lang="en-IN" dirty="0"/>
              <a:t>; import </a:t>
            </a:r>
            <a:r>
              <a:rPr lang="en-IN" dirty="0" err="1"/>
              <a:t>org.springframework.jdbc.core.BeanPropertyRowMapper</a:t>
            </a:r>
            <a:r>
              <a:rPr lang="en-IN" dirty="0"/>
              <a:t>; import </a:t>
            </a:r>
            <a:r>
              <a:rPr lang="en-IN" dirty="0" err="1"/>
              <a:t>org.springframework.jdbc.core.JdbcTemplate</a:t>
            </a:r>
            <a:r>
              <a:rPr lang="en-IN" dirty="0"/>
              <a:t>; import </a:t>
            </a:r>
            <a:r>
              <a:rPr lang="en-IN" dirty="0" err="1"/>
              <a:t>org.springframework.stereotype.Repository</a:t>
            </a:r>
            <a:r>
              <a:rPr lang="en-IN" dirty="0"/>
              <a:t>; @Repository public class </a:t>
            </a:r>
            <a:r>
              <a:rPr lang="en-IN" dirty="0" err="1"/>
              <a:t>UserRepository</a:t>
            </a:r>
            <a:r>
              <a:rPr lang="en-IN" dirty="0"/>
              <a:t> { @Autowired private </a:t>
            </a:r>
            <a:r>
              <a:rPr lang="en-IN" dirty="0" err="1"/>
              <a:t>JdbcTemplate</a:t>
            </a:r>
            <a:r>
              <a:rPr lang="en-IN" dirty="0"/>
              <a:t> </a:t>
            </a:r>
            <a:r>
              <a:rPr lang="en-IN" dirty="0" err="1"/>
              <a:t>jdbcTemplate</a:t>
            </a:r>
            <a:r>
              <a:rPr lang="en-IN" dirty="0"/>
              <a:t>; public User </a:t>
            </a:r>
            <a:r>
              <a:rPr lang="en-IN" dirty="0" err="1"/>
              <a:t>findById</a:t>
            </a:r>
            <a:r>
              <a:rPr lang="en-IN" dirty="0"/>
              <a:t>(int id) { String </a:t>
            </a:r>
            <a:r>
              <a:rPr lang="en-IN" dirty="0" err="1"/>
              <a:t>sql</a:t>
            </a:r>
            <a:r>
              <a:rPr lang="en-IN" dirty="0"/>
              <a:t> = "SELECT * FROM Users WHERE id = ?"; // </a:t>
            </a:r>
            <a:r>
              <a:rPr lang="en-IN" dirty="0" err="1"/>
              <a:t>JdbcTemplate</a:t>
            </a:r>
            <a:r>
              <a:rPr lang="en-IN" dirty="0"/>
              <a:t> handles connection management, query execution, and exception handling return </a:t>
            </a:r>
            <a:r>
              <a:rPr lang="en-IN" dirty="0" err="1"/>
              <a:t>jdbcTemplate.queryForObject</a:t>
            </a:r>
            <a:r>
              <a:rPr lang="en-IN" dirty="0"/>
              <a:t>(</a:t>
            </a:r>
            <a:r>
              <a:rPr lang="en-IN" dirty="0" err="1"/>
              <a:t>sql</a:t>
            </a:r>
            <a:r>
              <a:rPr lang="en-IN" dirty="0"/>
              <a:t>, new </a:t>
            </a:r>
            <a:r>
              <a:rPr lang="en-IN" dirty="0" err="1"/>
              <a:t>BeanPropertyRowMapper</a:t>
            </a:r>
            <a:r>
              <a:rPr lang="en-IN" dirty="0"/>
              <a:t>&lt;&gt;(</a:t>
            </a:r>
            <a:r>
              <a:rPr lang="en-IN" dirty="0" err="1"/>
              <a:t>User.class</a:t>
            </a:r>
            <a:r>
              <a:rPr lang="en-IN" dirty="0"/>
              <a:t>), id); } } </a:t>
            </a:r>
          </a:p>
          <a:p>
            <a:r>
              <a:rPr lang="en-IN" dirty="0"/>
              <a:t>In this example, </a:t>
            </a:r>
            <a:r>
              <a:rPr lang="en-IN" dirty="0" err="1"/>
              <a:t>JdbcTemplate</a:t>
            </a:r>
            <a:r>
              <a:rPr lang="en-IN" dirty="0"/>
              <a:t> defines a </a:t>
            </a:r>
            <a:r>
              <a:rPr lang="en-IN" b="1" dirty="0"/>
              <a:t>template</a:t>
            </a:r>
            <a:r>
              <a:rPr lang="en-IN" dirty="0"/>
              <a:t> for interacting with the database, handling repetitive tasks like connection management, query execution, and exception handling. We only provide the SQL query and how to map the result, allowing </a:t>
            </a:r>
            <a:r>
              <a:rPr lang="en-IN" dirty="0" err="1"/>
              <a:t>JdbcTemplate</a:t>
            </a:r>
            <a:r>
              <a:rPr lang="en-IN" dirty="0"/>
              <a:t> to handle everything else.</a:t>
            </a:r>
          </a:p>
          <a:p>
            <a:r>
              <a:rPr lang="en-IN" b="1" dirty="0"/>
              <a:t>Step 4: Use the </a:t>
            </a:r>
            <a:r>
              <a:rPr lang="en-IN" b="1" dirty="0" err="1"/>
              <a:t>UserRepository</a:t>
            </a:r>
            <a:r>
              <a:rPr lang="en-IN" b="1" dirty="0"/>
              <a:t> to Access Data</a:t>
            </a:r>
          </a:p>
          <a:p>
            <a:r>
              <a:rPr lang="en-IN" dirty="0"/>
              <a:t>java</a:t>
            </a:r>
          </a:p>
          <a:p>
            <a:r>
              <a:rPr lang="en-IN" dirty="0"/>
              <a:t>Copy code</a:t>
            </a:r>
          </a:p>
          <a:p>
            <a:pPr rtl="0"/>
            <a:r>
              <a:rPr lang="en-IN" dirty="0"/>
              <a:t>import </a:t>
            </a:r>
            <a:r>
              <a:rPr lang="en-IN" dirty="0" err="1"/>
              <a:t>org.springframework.beans.factory.annotation.Autowired</a:t>
            </a:r>
            <a:r>
              <a:rPr lang="en-IN" dirty="0"/>
              <a:t>; import </a:t>
            </a:r>
            <a:r>
              <a:rPr lang="en-IN" dirty="0" err="1"/>
              <a:t>org.springframework.boot.CommandLineRunner</a:t>
            </a:r>
            <a:r>
              <a:rPr lang="en-IN" dirty="0"/>
              <a:t>; import </a:t>
            </a:r>
            <a:r>
              <a:rPr lang="en-IN" dirty="0" err="1"/>
              <a:t>org.springframework.stereotype.Component</a:t>
            </a:r>
            <a:r>
              <a:rPr lang="en-IN" dirty="0"/>
              <a:t>; @Component public class </a:t>
            </a:r>
            <a:r>
              <a:rPr lang="en-IN" dirty="0" err="1"/>
              <a:t>UserRunner</a:t>
            </a:r>
            <a:r>
              <a:rPr lang="en-IN" dirty="0"/>
              <a:t> implements </a:t>
            </a:r>
            <a:r>
              <a:rPr lang="en-IN" dirty="0" err="1"/>
              <a:t>CommandLineRunner</a:t>
            </a:r>
            <a:r>
              <a:rPr lang="en-IN" dirty="0"/>
              <a:t> { @Autowired private </a:t>
            </a:r>
            <a:r>
              <a:rPr lang="en-IN" dirty="0" err="1"/>
              <a:t>UserRepository</a:t>
            </a:r>
            <a:r>
              <a:rPr lang="en-IN" dirty="0"/>
              <a:t> </a:t>
            </a:r>
            <a:r>
              <a:rPr lang="en-IN" dirty="0" err="1"/>
              <a:t>userRepository</a:t>
            </a:r>
            <a:r>
              <a:rPr lang="en-IN" dirty="0"/>
              <a:t>; @Override public void run(String... </a:t>
            </a:r>
            <a:r>
              <a:rPr lang="en-IN" dirty="0" err="1"/>
              <a:t>args</a:t>
            </a:r>
            <a:r>
              <a:rPr lang="en-IN" dirty="0"/>
              <a:t>) throws Exception { User </a:t>
            </a:r>
            <a:r>
              <a:rPr lang="en-IN" dirty="0" err="1"/>
              <a:t>user</a:t>
            </a:r>
            <a:r>
              <a:rPr lang="en-IN" dirty="0"/>
              <a:t> = </a:t>
            </a:r>
            <a:r>
              <a:rPr lang="en-IN" dirty="0" err="1"/>
              <a:t>userRepository.findById</a:t>
            </a:r>
            <a:r>
              <a:rPr lang="en-IN" dirty="0"/>
              <a:t>(1); </a:t>
            </a:r>
            <a:r>
              <a:rPr lang="en-IN" dirty="0" err="1"/>
              <a:t>System.out.println</a:t>
            </a:r>
            <a:r>
              <a:rPr lang="en-IN" dirty="0"/>
              <a:t>("User found: " + </a:t>
            </a:r>
            <a:r>
              <a:rPr lang="en-IN" dirty="0" err="1"/>
              <a:t>user.getName</a:t>
            </a:r>
            <a:r>
              <a:rPr lang="en-IN" dirty="0"/>
              <a:t>()); } } </a:t>
            </a:r>
          </a:p>
          <a:p>
            <a:r>
              <a:rPr lang="en-IN" b="1" dirty="0"/>
              <a:t>Advantages of the Template Method Pattern in Spring</a:t>
            </a:r>
          </a:p>
          <a:p>
            <a:pPr>
              <a:buFont typeface="+mj-lt"/>
              <a:buAutoNum type="arabicPeriod"/>
            </a:pPr>
            <a:r>
              <a:rPr lang="en-IN" b="1" dirty="0"/>
              <a:t>Simplified Code</a:t>
            </a:r>
            <a:r>
              <a:rPr lang="en-IN" dirty="0"/>
              <a:t>: Reduces boilerplate by centralizing repetitive steps in template classes.</a:t>
            </a:r>
          </a:p>
          <a:p>
            <a:pPr>
              <a:buFont typeface="+mj-lt"/>
              <a:buAutoNum type="arabicPeriod"/>
            </a:pPr>
            <a:r>
              <a:rPr lang="en-IN" b="1" dirty="0"/>
              <a:t>Enhanced Maintainability</a:t>
            </a:r>
            <a:r>
              <a:rPr lang="en-IN" dirty="0"/>
              <a:t>: Centralized resource and exception handling makes maintenance easier.</a:t>
            </a:r>
          </a:p>
          <a:p>
            <a:pPr>
              <a:buFont typeface="+mj-lt"/>
              <a:buAutoNum type="arabicPeriod"/>
            </a:pPr>
            <a:r>
              <a:rPr lang="en-IN" b="1" dirty="0"/>
              <a:t>Customizability</a:t>
            </a:r>
            <a:r>
              <a:rPr lang="en-IN" dirty="0"/>
              <a:t>: Allows application developers to customize certain steps, like queries or HTTP requests, without altering the template's core logic.</a:t>
            </a:r>
          </a:p>
          <a:p>
            <a:pPr>
              <a:buFont typeface="+mj-lt"/>
              <a:buAutoNum type="arabicPeriod"/>
            </a:pPr>
            <a:r>
              <a:rPr lang="en-IN" b="1" dirty="0"/>
              <a:t>Consistency</a:t>
            </a:r>
            <a:r>
              <a:rPr lang="en-IN" dirty="0"/>
              <a:t>: Enforces a consistent approach to tasks, like database operations, across the application.</a:t>
            </a:r>
          </a:p>
          <a:p>
            <a:r>
              <a:rPr lang="en-IN" b="1" dirty="0"/>
              <a:t>Disadvantages</a:t>
            </a:r>
          </a:p>
          <a:p>
            <a:pPr>
              <a:buFont typeface="+mj-lt"/>
              <a:buAutoNum type="arabicPeriod"/>
            </a:pPr>
            <a:r>
              <a:rPr lang="en-IN" b="1" dirty="0"/>
              <a:t>Reduced Flexibility</a:t>
            </a:r>
            <a:r>
              <a:rPr lang="en-IN" dirty="0"/>
              <a:t>: Template classes can impose a certain structure that may not be suitable for all use cases.</a:t>
            </a:r>
          </a:p>
          <a:p>
            <a:pPr>
              <a:buFont typeface="+mj-lt"/>
              <a:buAutoNum type="arabicPeriod"/>
            </a:pPr>
            <a:r>
              <a:rPr lang="en-IN" b="1" dirty="0"/>
              <a:t>Tight Coupling to Framework</a:t>
            </a:r>
            <a:r>
              <a:rPr lang="en-IN" dirty="0"/>
              <a:t>: Using Spring’s template classes can increase coupling to the Spring framework, reducing portability.</a:t>
            </a:r>
          </a:p>
          <a:p>
            <a:pPr>
              <a:buFont typeface="+mj-lt"/>
              <a:buAutoNum type="arabicPeriod"/>
            </a:pPr>
            <a:r>
              <a:rPr lang="en-IN" b="1" dirty="0"/>
              <a:t>Less Control</a:t>
            </a:r>
            <a:r>
              <a:rPr lang="en-IN" dirty="0"/>
              <a:t>: Template methods may limit fine-grained control over certain operations, as some are abstracted away.</a:t>
            </a:r>
          </a:p>
          <a:p>
            <a:r>
              <a:rPr lang="en-IN" b="1" dirty="0"/>
              <a:t>When to Use the Template Method Pattern in Spring</a:t>
            </a:r>
          </a:p>
          <a:p>
            <a:pPr>
              <a:buFont typeface="Arial" panose="020B0604020202020204" pitchFamily="34" charset="0"/>
              <a:buChar char="•"/>
            </a:pPr>
            <a:r>
              <a:rPr lang="en-IN" b="1" dirty="0"/>
              <a:t>Database Operations</a:t>
            </a:r>
            <a:r>
              <a:rPr lang="en-IN" dirty="0"/>
              <a:t>: For applications that require frequent database access, </a:t>
            </a:r>
            <a:r>
              <a:rPr lang="en-IN" dirty="0" err="1"/>
              <a:t>JdbcTemplate</a:t>
            </a:r>
            <a:r>
              <a:rPr lang="en-IN" dirty="0"/>
              <a:t> can manage connections, exceptions, and resource cleanup efficiently.</a:t>
            </a:r>
          </a:p>
          <a:p>
            <a:pPr>
              <a:buFont typeface="Arial" panose="020B0604020202020204" pitchFamily="34" charset="0"/>
              <a:buChar char="•"/>
            </a:pPr>
            <a:r>
              <a:rPr lang="en-IN" b="1" dirty="0"/>
              <a:t>HTTP Requests</a:t>
            </a:r>
            <a:r>
              <a:rPr lang="en-IN" dirty="0"/>
              <a:t>: </a:t>
            </a:r>
            <a:r>
              <a:rPr lang="en-IN" dirty="0" err="1"/>
              <a:t>RestTemplate</a:t>
            </a:r>
            <a:r>
              <a:rPr lang="en-IN" dirty="0"/>
              <a:t> is helpful for standardized HTTP operations, providing consistent error handling and connection management.</a:t>
            </a:r>
          </a:p>
          <a:p>
            <a:pPr>
              <a:buFont typeface="Arial" panose="020B0604020202020204" pitchFamily="34" charset="0"/>
              <a:buChar char="•"/>
            </a:pPr>
            <a:r>
              <a:rPr lang="en-IN" b="1" dirty="0"/>
              <a:t>Repeated Tasks with Variations</a:t>
            </a:r>
            <a:r>
              <a:rPr lang="en-IN" dirty="0"/>
              <a:t>: When you need a consistent approach with some variation (e.g., different SQL queries or HTTP endpoints), the Template Method pattern is ideal.</a:t>
            </a:r>
          </a:p>
          <a:p>
            <a:r>
              <a:rPr lang="en-IN" dirty="0"/>
              <a:t>The Template Method pattern in Spring provides developers with ready-made templates for managing repetitive, structured tasks, allowing them to focus on core application logic while benefiting from Spring's resource management and error-handling capabilities.</a:t>
            </a:r>
          </a:p>
        </p:txBody>
      </p:sp>
      <p:sp>
        <p:nvSpPr>
          <p:cNvPr id="4" name="Slide Number Placeholder 3">
            <a:extLst>
              <a:ext uri="{FF2B5EF4-FFF2-40B4-BE49-F238E27FC236}">
                <a16:creationId xmlns:a16="http://schemas.microsoft.com/office/drawing/2014/main" id="{5895691D-7373-17BF-609C-B3E6594BD48A}"/>
              </a:ext>
            </a:extLst>
          </p:cNvPr>
          <p:cNvSpPr>
            <a:spLocks noGrp="1"/>
          </p:cNvSpPr>
          <p:nvPr>
            <p:ph type="sldNum" sz="quarter" idx="5"/>
          </p:nvPr>
        </p:nvSpPr>
        <p:spPr/>
        <p:txBody>
          <a:bodyPr/>
          <a:lstStyle/>
          <a:p>
            <a:fld id="{0AC900C1-7326-4B4D-9C4E-22E7230B62CC}" type="slidenum">
              <a:rPr lang="en-US" smtClean="0"/>
              <a:t>125</a:t>
            </a:fld>
            <a:endParaRPr lang="en-US"/>
          </a:p>
        </p:txBody>
      </p:sp>
    </p:spTree>
    <p:extLst>
      <p:ext uri="{BB962C8B-B14F-4D97-AF65-F5344CB8AC3E}">
        <p14:creationId xmlns:p14="http://schemas.microsoft.com/office/powerpoint/2010/main" val="35345850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4966D-C5DE-A1E4-12C4-E49E43C1E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1D06B-B13E-2E4E-6DF3-C1BB8FD61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7AF43-4E9B-44B3-B567-19D73E100B1E}"/>
              </a:ext>
            </a:extLst>
          </p:cNvPr>
          <p:cNvSpPr>
            <a:spLocks noGrp="1"/>
          </p:cNvSpPr>
          <p:nvPr>
            <p:ph type="body" idx="1"/>
          </p:nvPr>
        </p:nvSpPr>
        <p:spPr/>
        <p:txBody>
          <a:bodyPr/>
          <a:lstStyle/>
          <a:p>
            <a:r>
              <a:rPr lang="en-IN" b="1" dirty="0"/>
              <a:t>Template Method Pattern in Spring</a:t>
            </a:r>
          </a:p>
          <a:p>
            <a:r>
              <a:rPr lang="en-IN" dirty="0"/>
              <a:t>In Spring, the Template Method pattern is widely used to simplify repetitive tasks with the help of </a:t>
            </a:r>
            <a:r>
              <a:rPr lang="en-IN" b="1" dirty="0"/>
              <a:t>template classes</a:t>
            </a:r>
            <a:r>
              <a:rPr lang="en-IN" dirty="0"/>
              <a:t>. These classes handle common operations, such as resource management, error handling, and transaction management, while allowing specific customization through callbacks or abstract methods.</a:t>
            </a:r>
          </a:p>
          <a:p>
            <a:r>
              <a:rPr lang="en-IN" dirty="0"/>
              <a:t>Some common Spring templates that follow this pattern include:</a:t>
            </a:r>
          </a:p>
          <a:p>
            <a:pPr>
              <a:buFont typeface="Arial" panose="020B0604020202020204" pitchFamily="34" charset="0"/>
              <a:buChar char="•"/>
            </a:pPr>
            <a:r>
              <a:rPr lang="en-IN" b="1" dirty="0" err="1"/>
              <a:t>JdbcTemplate</a:t>
            </a:r>
            <a:r>
              <a:rPr lang="en-IN" dirty="0"/>
              <a:t>: Simplifies database operations with JDBC, handling resource management, exception handling, and connection closing.</a:t>
            </a:r>
          </a:p>
          <a:p>
            <a:pPr>
              <a:buFont typeface="Arial" panose="020B0604020202020204" pitchFamily="34" charset="0"/>
              <a:buChar char="•"/>
            </a:pPr>
            <a:r>
              <a:rPr lang="en-IN" b="1" dirty="0" err="1"/>
              <a:t>RestTemplate</a:t>
            </a:r>
            <a:r>
              <a:rPr lang="en-IN" dirty="0"/>
              <a:t>: Provides a template for making HTTP requests, handling boilerplate tasks like connection management and error handling.</a:t>
            </a:r>
          </a:p>
          <a:p>
            <a:pPr>
              <a:buFont typeface="Arial" panose="020B0604020202020204" pitchFamily="34" charset="0"/>
              <a:buChar char="•"/>
            </a:pPr>
            <a:r>
              <a:rPr lang="en-IN" b="1" dirty="0" err="1"/>
              <a:t>JpaTemplate</a:t>
            </a:r>
            <a:r>
              <a:rPr lang="en-IN" dirty="0"/>
              <a:t>: Abstracts JPA operations, managing entity transactions and exception handling.</a:t>
            </a:r>
          </a:p>
          <a:p>
            <a:r>
              <a:rPr lang="en-IN" b="1" dirty="0"/>
              <a:t>Example of Template Method Pattern with </a:t>
            </a:r>
            <a:r>
              <a:rPr lang="en-IN" b="1" dirty="0" err="1"/>
              <a:t>JdbcTemplate</a:t>
            </a:r>
            <a:endParaRPr lang="en-IN" b="1" dirty="0"/>
          </a:p>
          <a:p>
            <a:r>
              <a:rPr lang="en-IN" dirty="0"/>
              <a:t>Let’s examine </a:t>
            </a:r>
            <a:r>
              <a:rPr lang="en-IN" dirty="0" err="1"/>
              <a:t>JdbcTemplate</a:t>
            </a:r>
            <a:r>
              <a:rPr lang="en-IN" dirty="0"/>
              <a:t>, which abstracts away JDBC boilerplate code, making it easier to interact with a database by providing a template for database operations. In this case, </a:t>
            </a:r>
            <a:r>
              <a:rPr lang="en-IN" dirty="0" err="1"/>
              <a:t>JdbcTemplate</a:t>
            </a:r>
            <a:r>
              <a:rPr lang="en-IN" dirty="0"/>
              <a:t> defines a general workflow (e.g., connecting to the database, executing a query, handling exceptions), but allows customization through user-supplied SQL statements and result processing.</a:t>
            </a:r>
          </a:p>
          <a:p>
            <a:r>
              <a:rPr lang="en-IN" b="1" dirty="0"/>
              <a:t>Step 1: Define the Database Entity</a:t>
            </a:r>
          </a:p>
          <a:p>
            <a:r>
              <a:rPr lang="en-IN" dirty="0"/>
              <a:t>Assume we have a User entity that we want to retrieve from the database.</a:t>
            </a:r>
          </a:p>
          <a:p>
            <a:r>
              <a:rPr lang="en-IN" dirty="0"/>
              <a:t>java</a:t>
            </a:r>
          </a:p>
          <a:p>
            <a:r>
              <a:rPr lang="en-IN" dirty="0"/>
              <a:t>Copy code</a:t>
            </a:r>
          </a:p>
          <a:p>
            <a:pPr rtl="0"/>
            <a:r>
              <a:rPr lang="en-IN" dirty="0"/>
              <a:t>public class User { private int id; private String name; private String email; // Getters and Setters } </a:t>
            </a:r>
          </a:p>
          <a:p>
            <a:r>
              <a:rPr lang="en-IN" b="1" dirty="0"/>
              <a:t>Step 2: Configure </a:t>
            </a:r>
            <a:r>
              <a:rPr lang="en-IN" b="1" dirty="0" err="1"/>
              <a:t>JdbcTemplate</a:t>
            </a:r>
            <a:r>
              <a:rPr lang="en-IN" b="1" dirty="0"/>
              <a:t> in Spring</a:t>
            </a:r>
          </a:p>
          <a:p>
            <a:r>
              <a:rPr lang="en-IN" dirty="0"/>
              <a:t>In the Spring configuration, define </a:t>
            </a:r>
            <a:r>
              <a:rPr lang="en-IN" dirty="0" err="1"/>
              <a:t>JdbcTemplate</a:t>
            </a:r>
            <a:r>
              <a:rPr lang="en-IN" dirty="0"/>
              <a:t> using a </a:t>
            </a:r>
            <a:r>
              <a:rPr lang="en-IN" dirty="0" err="1"/>
              <a:t>DataSource</a:t>
            </a:r>
            <a:r>
              <a:rPr lang="en-IN" dirty="0"/>
              <a:t>.</a:t>
            </a:r>
          </a:p>
          <a:p>
            <a:r>
              <a:rPr lang="en-IN" dirty="0"/>
              <a:t>java</a:t>
            </a:r>
          </a:p>
          <a:p>
            <a:r>
              <a:rPr lang="en-IN" dirty="0"/>
              <a:t>Copy code</a:t>
            </a:r>
          </a:p>
          <a:p>
            <a:pPr rtl="0"/>
            <a:r>
              <a:rPr lang="en-IN" dirty="0"/>
              <a:t>import </a:t>
            </a:r>
            <a:r>
              <a:rPr lang="en-IN" dirty="0" err="1"/>
              <a:t>org.springframework.context.annotation.Bean</a:t>
            </a:r>
            <a:r>
              <a:rPr lang="en-IN" dirty="0"/>
              <a:t>; import </a:t>
            </a:r>
            <a:r>
              <a:rPr lang="en-IN" dirty="0" err="1"/>
              <a:t>org.springframework.context.annotation.Configuration</a:t>
            </a:r>
            <a:r>
              <a:rPr lang="en-IN" dirty="0"/>
              <a:t>; import </a:t>
            </a:r>
            <a:r>
              <a:rPr lang="en-IN" dirty="0" err="1"/>
              <a:t>org.springframework.jdbc.core.JdbcTemplate</a:t>
            </a:r>
            <a:r>
              <a:rPr lang="en-IN" dirty="0"/>
              <a:t>; import </a:t>
            </a:r>
            <a:r>
              <a:rPr lang="en-IN" dirty="0" err="1"/>
              <a:t>org.springframework.jdbc.datasource.DriverManagerDataSource</a:t>
            </a:r>
            <a:r>
              <a:rPr lang="en-IN" dirty="0"/>
              <a:t>; import </a:t>
            </a:r>
            <a:r>
              <a:rPr lang="en-IN" dirty="0" err="1"/>
              <a:t>javax.sql.DataSource</a:t>
            </a:r>
            <a:r>
              <a:rPr lang="en-IN" dirty="0"/>
              <a:t>; @Configuration public class </a:t>
            </a:r>
            <a:r>
              <a:rPr lang="en-IN" dirty="0" err="1"/>
              <a:t>AppConfig</a:t>
            </a:r>
            <a:r>
              <a:rPr lang="en-IN" dirty="0"/>
              <a:t> { @Bean public </a:t>
            </a:r>
            <a:r>
              <a:rPr lang="en-IN" dirty="0" err="1"/>
              <a:t>DataSource</a:t>
            </a:r>
            <a:r>
              <a:rPr lang="en-IN" dirty="0"/>
              <a:t> </a:t>
            </a:r>
            <a:r>
              <a:rPr lang="en-IN" dirty="0" err="1"/>
              <a:t>dataSource</a:t>
            </a:r>
            <a:r>
              <a:rPr lang="en-IN" dirty="0"/>
              <a:t>() { </a:t>
            </a:r>
            <a:r>
              <a:rPr lang="en-IN" dirty="0" err="1"/>
              <a:t>DriverManagerDataSource</a:t>
            </a:r>
            <a:r>
              <a:rPr lang="en-IN" dirty="0"/>
              <a:t> </a:t>
            </a:r>
            <a:r>
              <a:rPr lang="en-IN" dirty="0" err="1"/>
              <a:t>dataSource</a:t>
            </a:r>
            <a:r>
              <a:rPr lang="en-IN" dirty="0"/>
              <a:t> = new </a:t>
            </a:r>
            <a:r>
              <a:rPr lang="en-IN" dirty="0" err="1"/>
              <a:t>DriverManagerDataSource</a:t>
            </a:r>
            <a:r>
              <a:rPr lang="en-IN" dirty="0"/>
              <a:t>(); </a:t>
            </a:r>
            <a:r>
              <a:rPr lang="en-IN" dirty="0" err="1"/>
              <a:t>dataSource.setDriverClassName</a:t>
            </a:r>
            <a:r>
              <a:rPr lang="en-IN" dirty="0"/>
              <a:t>("org.h2.Driver"); </a:t>
            </a:r>
            <a:r>
              <a:rPr lang="en-IN" dirty="0" err="1"/>
              <a:t>dataSource.setUrl</a:t>
            </a:r>
            <a:r>
              <a:rPr lang="en-IN" dirty="0"/>
              <a:t>("jdbc:h2:mem:testdb"); </a:t>
            </a:r>
            <a:r>
              <a:rPr lang="en-IN" dirty="0" err="1"/>
              <a:t>dataSource.setUsername</a:t>
            </a:r>
            <a:r>
              <a:rPr lang="en-IN" dirty="0"/>
              <a:t>("</a:t>
            </a:r>
            <a:r>
              <a:rPr lang="en-IN" dirty="0" err="1"/>
              <a:t>sa</a:t>
            </a:r>
            <a:r>
              <a:rPr lang="en-IN" dirty="0"/>
              <a:t>"); </a:t>
            </a:r>
            <a:r>
              <a:rPr lang="en-IN" dirty="0" err="1"/>
              <a:t>dataSource.setPassword</a:t>
            </a:r>
            <a:r>
              <a:rPr lang="en-IN" dirty="0"/>
              <a:t>(""); return </a:t>
            </a:r>
            <a:r>
              <a:rPr lang="en-IN" dirty="0" err="1"/>
              <a:t>dataSource</a:t>
            </a:r>
            <a:r>
              <a:rPr lang="en-IN" dirty="0"/>
              <a:t>; } @Bean public </a:t>
            </a:r>
            <a:r>
              <a:rPr lang="en-IN" dirty="0" err="1"/>
              <a:t>JdbcTemplate</a:t>
            </a:r>
            <a:r>
              <a:rPr lang="en-IN" dirty="0"/>
              <a:t> </a:t>
            </a:r>
            <a:r>
              <a:rPr lang="en-IN" dirty="0" err="1"/>
              <a:t>jdbcTemplate</a:t>
            </a:r>
            <a:r>
              <a:rPr lang="en-IN" dirty="0"/>
              <a:t>(</a:t>
            </a:r>
            <a:r>
              <a:rPr lang="en-IN" dirty="0" err="1"/>
              <a:t>DataSource</a:t>
            </a:r>
            <a:r>
              <a:rPr lang="en-IN" dirty="0"/>
              <a:t> </a:t>
            </a:r>
            <a:r>
              <a:rPr lang="en-IN" dirty="0" err="1"/>
              <a:t>dataSource</a:t>
            </a:r>
            <a:r>
              <a:rPr lang="en-IN" dirty="0"/>
              <a:t>) { return new </a:t>
            </a:r>
            <a:r>
              <a:rPr lang="en-IN" dirty="0" err="1"/>
              <a:t>JdbcTemplate</a:t>
            </a:r>
            <a:r>
              <a:rPr lang="en-IN" dirty="0"/>
              <a:t>(</a:t>
            </a:r>
            <a:r>
              <a:rPr lang="en-IN" dirty="0" err="1"/>
              <a:t>dataSource</a:t>
            </a:r>
            <a:r>
              <a:rPr lang="en-IN" dirty="0"/>
              <a:t>); } } </a:t>
            </a:r>
          </a:p>
          <a:p>
            <a:r>
              <a:rPr lang="en-IN" b="1" dirty="0"/>
              <a:t>Step 3: Implement Data Access using </a:t>
            </a:r>
            <a:r>
              <a:rPr lang="en-IN" b="1" dirty="0" err="1"/>
              <a:t>JdbcTemplate</a:t>
            </a:r>
            <a:endParaRPr lang="en-IN" b="1" dirty="0"/>
          </a:p>
          <a:p>
            <a:r>
              <a:rPr lang="en-IN" dirty="0"/>
              <a:t>The </a:t>
            </a:r>
            <a:r>
              <a:rPr lang="en-IN" dirty="0" err="1"/>
              <a:t>JdbcTemplate</a:t>
            </a:r>
            <a:r>
              <a:rPr lang="en-IN" dirty="0"/>
              <a:t> class provides a template for database access. Here, we use the </a:t>
            </a:r>
            <a:r>
              <a:rPr lang="en-IN" dirty="0" err="1"/>
              <a:t>queryForObject</a:t>
            </a:r>
            <a:r>
              <a:rPr lang="en-IN" dirty="0"/>
              <a:t> method, which provides a template for querying single results, managing connection handling and exceptions for us.</a:t>
            </a:r>
          </a:p>
          <a:p>
            <a:r>
              <a:rPr lang="en-IN" dirty="0"/>
              <a:t>java</a:t>
            </a:r>
          </a:p>
          <a:p>
            <a:r>
              <a:rPr lang="en-IN" dirty="0"/>
              <a:t>Copy code</a:t>
            </a:r>
          </a:p>
          <a:p>
            <a:pPr rtl="0"/>
            <a:r>
              <a:rPr lang="en-IN" dirty="0"/>
              <a:t>import </a:t>
            </a:r>
            <a:r>
              <a:rPr lang="en-IN" dirty="0" err="1"/>
              <a:t>org.springframework.beans.factory.annotation.Autowired</a:t>
            </a:r>
            <a:r>
              <a:rPr lang="en-IN" dirty="0"/>
              <a:t>; import </a:t>
            </a:r>
            <a:r>
              <a:rPr lang="en-IN" dirty="0" err="1"/>
              <a:t>org.springframework.jdbc.core.BeanPropertyRowMapper</a:t>
            </a:r>
            <a:r>
              <a:rPr lang="en-IN" dirty="0"/>
              <a:t>; import </a:t>
            </a:r>
            <a:r>
              <a:rPr lang="en-IN" dirty="0" err="1"/>
              <a:t>org.springframework.jdbc.core.JdbcTemplate</a:t>
            </a:r>
            <a:r>
              <a:rPr lang="en-IN" dirty="0"/>
              <a:t>; import </a:t>
            </a:r>
            <a:r>
              <a:rPr lang="en-IN" dirty="0" err="1"/>
              <a:t>org.springframework.stereotype.Repository</a:t>
            </a:r>
            <a:r>
              <a:rPr lang="en-IN" dirty="0"/>
              <a:t>; @Repository public class </a:t>
            </a:r>
            <a:r>
              <a:rPr lang="en-IN" dirty="0" err="1"/>
              <a:t>UserRepository</a:t>
            </a:r>
            <a:r>
              <a:rPr lang="en-IN" dirty="0"/>
              <a:t> { @Autowired private </a:t>
            </a:r>
            <a:r>
              <a:rPr lang="en-IN" dirty="0" err="1"/>
              <a:t>JdbcTemplate</a:t>
            </a:r>
            <a:r>
              <a:rPr lang="en-IN" dirty="0"/>
              <a:t> </a:t>
            </a:r>
            <a:r>
              <a:rPr lang="en-IN" dirty="0" err="1"/>
              <a:t>jdbcTemplate</a:t>
            </a:r>
            <a:r>
              <a:rPr lang="en-IN" dirty="0"/>
              <a:t>; public User </a:t>
            </a:r>
            <a:r>
              <a:rPr lang="en-IN" dirty="0" err="1"/>
              <a:t>findById</a:t>
            </a:r>
            <a:r>
              <a:rPr lang="en-IN" dirty="0"/>
              <a:t>(int id) { String </a:t>
            </a:r>
            <a:r>
              <a:rPr lang="en-IN" dirty="0" err="1"/>
              <a:t>sql</a:t>
            </a:r>
            <a:r>
              <a:rPr lang="en-IN" dirty="0"/>
              <a:t> = "SELECT * FROM Users WHERE id = ?"; // </a:t>
            </a:r>
            <a:r>
              <a:rPr lang="en-IN" dirty="0" err="1"/>
              <a:t>JdbcTemplate</a:t>
            </a:r>
            <a:r>
              <a:rPr lang="en-IN" dirty="0"/>
              <a:t> handles connection management, query execution, and exception handling return </a:t>
            </a:r>
            <a:r>
              <a:rPr lang="en-IN" dirty="0" err="1"/>
              <a:t>jdbcTemplate.queryForObject</a:t>
            </a:r>
            <a:r>
              <a:rPr lang="en-IN" dirty="0"/>
              <a:t>(</a:t>
            </a:r>
            <a:r>
              <a:rPr lang="en-IN" dirty="0" err="1"/>
              <a:t>sql</a:t>
            </a:r>
            <a:r>
              <a:rPr lang="en-IN" dirty="0"/>
              <a:t>, new </a:t>
            </a:r>
            <a:r>
              <a:rPr lang="en-IN" dirty="0" err="1"/>
              <a:t>BeanPropertyRowMapper</a:t>
            </a:r>
            <a:r>
              <a:rPr lang="en-IN" dirty="0"/>
              <a:t>&lt;&gt;(</a:t>
            </a:r>
            <a:r>
              <a:rPr lang="en-IN" dirty="0" err="1"/>
              <a:t>User.class</a:t>
            </a:r>
            <a:r>
              <a:rPr lang="en-IN" dirty="0"/>
              <a:t>), id); } } </a:t>
            </a:r>
          </a:p>
          <a:p>
            <a:r>
              <a:rPr lang="en-IN" dirty="0"/>
              <a:t>In this example, </a:t>
            </a:r>
            <a:r>
              <a:rPr lang="en-IN" dirty="0" err="1"/>
              <a:t>JdbcTemplate</a:t>
            </a:r>
            <a:r>
              <a:rPr lang="en-IN" dirty="0"/>
              <a:t> defines a </a:t>
            </a:r>
            <a:r>
              <a:rPr lang="en-IN" b="1" dirty="0"/>
              <a:t>template</a:t>
            </a:r>
            <a:r>
              <a:rPr lang="en-IN" dirty="0"/>
              <a:t> for interacting with the database, handling repetitive tasks like connection management, query execution, and exception handling. We only provide the SQL query and how to map the result, allowing </a:t>
            </a:r>
            <a:r>
              <a:rPr lang="en-IN" dirty="0" err="1"/>
              <a:t>JdbcTemplate</a:t>
            </a:r>
            <a:r>
              <a:rPr lang="en-IN" dirty="0"/>
              <a:t> to handle everything else.</a:t>
            </a:r>
          </a:p>
          <a:p>
            <a:r>
              <a:rPr lang="en-IN" b="1" dirty="0"/>
              <a:t>Step 4: Use the </a:t>
            </a:r>
            <a:r>
              <a:rPr lang="en-IN" b="1" dirty="0" err="1"/>
              <a:t>UserRepository</a:t>
            </a:r>
            <a:r>
              <a:rPr lang="en-IN" b="1" dirty="0"/>
              <a:t> to Access Data</a:t>
            </a:r>
          </a:p>
          <a:p>
            <a:r>
              <a:rPr lang="en-IN" dirty="0"/>
              <a:t>java</a:t>
            </a:r>
          </a:p>
          <a:p>
            <a:r>
              <a:rPr lang="en-IN" dirty="0"/>
              <a:t>Copy code</a:t>
            </a:r>
          </a:p>
          <a:p>
            <a:pPr rtl="0"/>
            <a:r>
              <a:rPr lang="en-IN" dirty="0"/>
              <a:t>import </a:t>
            </a:r>
            <a:r>
              <a:rPr lang="en-IN" dirty="0" err="1"/>
              <a:t>org.springframework.beans.factory.annotation.Autowired</a:t>
            </a:r>
            <a:r>
              <a:rPr lang="en-IN" dirty="0"/>
              <a:t>; import </a:t>
            </a:r>
            <a:r>
              <a:rPr lang="en-IN" dirty="0" err="1"/>
              <a:t>org.springframework.boot.CommandLineRunner</a:t>
            </a:r>
            <a:r>
              <a:rPr lang="en-IN" dirty="0"/>
              <a:t>; import </a:t>
            </a:r>
            <a:r>
              <a:rPr lang="en-IN" dirty="0" err="1"/>
              <a:t>org.springframework.stereotype.Component</a:t>
            </a:r>
            <a:r>
              <a:rPr lang="en-IN" dirty="0"/>
              <a:t>; @Component public class </a:t>
            </a:r>
            <a:r>
              <a:rPr lang="en-IN" dirty="0" err="1"/>
              <a:t>UserRunner</a:t>
            </a:r>
            <a:r>
              <a:rPr lang="en-IN" dirty="0"/>
              <a:t> implements </a:t>
            </a:r>
            <a:r>
              <a:rPr lang="en-IN" dirty="0" err="1"/>
              <a:t>CommandLineRunner</a:t>
            </a:r>
            <a:r>
              <a:rPr lang="en-IN" dirty="0"/>
              <a:t> { @Autowired private </a:t>
            </a:r>
            <a:r>
              <a:rPr lang="en-IN" dirty="0" err="1"/>
              <a:t>UserRepository</a:t>
            </a:r>
            <a:r>
              <a:rPr lang="en-IN" dirty="0"/>
              <a:t> </a:t>
            </a:r>
            <a:r>
              <a:rPr lang="en-IN" dirty="0" err="1"/>
              <a:t>userRepository</a:t>
            </a:r>
            <a:r>
              <a:rPr lang="en-IN" dirty="0"/>
              <a:t>; @Override public void run(String... </a:t>
            </a:r>
            <a:r>
              <a:rPr lang="en-IN" dirty="0" err="1"/>
              <a:t>args</a:t>
            </a:r>
            <a:r>
              <a:rPr lang="en-IN" dirty="0"/>
              <a:t>) throws Exception { User </a:t>
            </a:r>
            <a:r>
              <a:rPr lang="en-IN" dirty="0" err="1"/>
              <a:t>user</a:t>
            </a:r>
            <a:r>
              <a:rPr lang="en-IN" dirty="0"/>
              <a:t> = </a:t>
            </a:r>
            <a:r>
              <a:rPr lang="en-IN" dirty="0" err="1"/>
              <a:t>userRepository.findById</a:t>
            </a:r>
            <a:r>
              <a:rPr lang="en-IN" dirty="0"/>
              <a:t>(1); </a:t>
            </a:r>
            <a:r>
              <a:rPr lang="en-IN" dirty="0" err="1"/>
              <a:t>System.out.println</a:t>
            </a:r>
            <a:r>
              <a:rPr lang="en-IN" dirty="0"/>
              <a:t>("User found: " + </a:t>
            </a:r>
            <a:r>
              <a:rPr lang="en-IN" dirty="0" err="1"/>
              <a:t>user.getName</a:t>
            </a:r>
            <a:r>
              <a:rPr lang="en-IN" dirty="0"/>
              <a:t>()); } } </a:t>
            </a:r>
          </a:p>
          <a:p>
            <a:r>
              <a:rPr lang="en-IN" b="1" dirty="0"/>
              <a:t>Advantages of the Template Method Pattern in Spring</a:t>
            </a:r>
          </a:p>
          <a:p>
            <a:pPr>
              <a:buFont typeface="+mj-lt"/>
              <a:buAutoNum type="arabicPeriod"/>
            </a:pPr>
            <a:r>
              <a:rPr lang="en-IN" b="1" dirty="0"/>
              <a:t>Simplified Code</a:t>
            </a:r>
            <a:r>
              <a:rPr lang="en-IN" dirty="0"/>
              <a:t>: Reduces boilerplate by centralizing repetitive steps in template classes.</a:t>
            </a:r>
          </a:p>
          <a:p>
            <a:pPr>
              <a:buFont typeface="+mj-lt"/>
              <a:buAutoNum type="arabicPeriod"/>
            </a:pPr>
            <a:r>
              <a:rPr lang="en-IN" b="1" dirty="0"/>
              <a:t>Enhanced Maintainability</a:t>
            </a:r>
            <a:r>
              <a:rPr lang="en-IN" dirty="0"/>
              <a:t>: Centralized resource and exception handling makes maintenance easier.</a:t>
            </a:r>
          </a:p>
          <a:p>
            <a:pPr>
              <a:buFont typeface="+mj-lt"/>
              <a:buAutoNum type="arabicPeriod"/>
            </a:pPr>
            <a:r>
              <a:rPr lang="en-IN" b="1" dirty="0"/>
              <a:t>Customizability</a:t>
            </a:r>
            <a:r>
              <a:rPr lang="en-IN" dirty="0"/>
              <a:t>: Allows application developers to customize certain steps, like queries or HTTP requests, without altering the template's core logic.</a:t>
            </a:r>
          </a:p>
          <a:p>
            <a:pPr>
              <a:buFont typeface="+mj-lt"/>
              <a:buAutoNum type="arabicPeriod"/>
            </a:pPr>
            <a:r>
              <a:rPr lang="en-IN" b="1" dirty="0"/>
              <a:t>Consistency</a:t>
            </a:r>
            <a:r>
              <a:rPr lang="en-IN" dirty="0"/>
              <a:t>: Enforces a consistent approach to tasks, like database operations, across the application.</a:t>
            </a:r>
          </a:p>
          <a:p>
            <a:r>
              <a:rPr lang="en-IN" b="1" dirty="0"/>
              <a:t>Disadvantages</a:t>
            </a:r>
          </a:p>
          <a:p>
            <a:pPr>
              <a:buFont typeface="+mj-lt"/>
              <a:buAutoNum type="arabicPeriod"/>
            </a:pPr>
            <a:r>
              <a:rPr lang="en-IN" b="1" dirty="0"/>
              <a:t>Reduced Flexibility</a:t>
            </a:r>
            <a:r>
              <a:rPr lang="en-IN" dirty="0"/>
              <a:t>: Template classes can impose a certain structure that may not be suitable for all use cases.</a:t>
            </a:r>
          </a:p>
          <a:p>
            <a:pPr>
              <a:buFont typeface="+mj-lt"/>
              <a:buAutoNum type="arabicPeriod"/>
            </a:pPr>
            <a:r>
              <a:rPr lang="en-IN" b="1" dirty="0"/>
              <a:t>Tight Coupling to Framework</a:t>
            </a:r>
            <a:r>
              <a:rPr lang="en-IN" dirty="0"/>
              <a:t>: Using Spring’s template classes can increase coupling to the Spring framework, reducing portability.</a:t>
            </a:r>
          </a:p>
          <a:p>
            <a:pPr>
              <a:buFont typeface="+mj-lt"/>
              <a:buAutoNum type="arabicPeriod"/>
            </a:pPr>
            <a:r>
              <a:rPr lang="en-IN" b="1" dirty="0"/>
              <a:t>Less Control</a:t>
            </a:r>
            <a:r>
              <a:rPr lang="en-IN" dirty="0"/>
              <a:t>: Template methods may limit fine-grained control over certain operations, as some are abstracted away.</a:t>
            </a:r>
          </a:p>
          <a:p>
            <a:r>
              <a:rPr lang="en-IN" b="1" dirty="0"/>
              <a:t>When to Use the Template Method Pattern in Spring</a:t>
            </a:r>
          </a:p>
          <a:p>
            <a:pPr>
              <a:buFont typeface="Arial" panose="020B0604020202020204" pitchFamily="34" charset="0"/>
              <a:buChar char="•"/>
            </a:pPr>
            <a:r>
              <a:rPr lang="en-IN" b="1" dirty="0"/>
              <a:t>Database Operations</a:t>
            </a:r>
            <a:r>
              <a:rPr lang="en-IN" dirty="0"/>
              <a:t>: For applications that require frequent database access, </a:t>
            </a:r>
            <a:r>
              <a:rPr lang="en-IN" dirty="0" err="1"/>
              <a:t>JdbcTemplate</a:t>
            </a:r>
            <a:r>
              <a:rPr lang="en-IN" dirty="0"/>
              <a:t> can manage connections, exceptions, and resource cleanup efficiently.</a:t>
            </a:r>
          </a:p>
          <a:p>
            <a:pPr>
              <a:buFont typeface="Arial" panose="020B0604020202020204" pitchFamily="34" charset="0"/>
              <a:buChar char="•"/>
            </a:pPr>
            <a:r>
              <a:rPr lang="en-IN" b="1" dirty="0"/>
              <a:t>HTTP Requests</a:t>
            </a:r>
            <a:r>
              <a:rPr lang="en-IN" dirty="0"/>
              <a:t>: </a:t>
            </a:r>
            <a:r>
              <a:rPr lang="en-IN" dirty="0" err="1"/>
              <a:t>RestTemplate</a:t>
            </a:r>
            <a:r>
              <a:rPr lang="en-IN" dirty="0"/>
              <a:t> is helpful for standardized HTTP operations, providing consistent error handling and connection management.</a:t>
            </a:r>
          </a:p>
          <a:p>
            <a:pPr>
              <a:buFont typeface="Arial" panose="020B0604020202020204" pitchFamily="34" charset="0"/>
              <a:buChar char="•"/>
            </a:pPr>
            <a:r>
              <a:rPr lang="en-IN" b="1" dirty="0"/>
              <a:t>Repeated Tasks with Variations</a:t>
            </a:r>
            <a:r>
              <a:rPr lang="en-IN" dirty="0"/>
              <a:t>: When you need a consistent approach with some variation (e.g., different SQL queries or HTTP endpoints), the Template Method pattern is ideal.</a:t>
            </a:r>
          </a:p>
          <a:p>
            <a:r>
              <a:rPr lang="en-IN" dirty="0"/>
              <a:t>The Template Method pattern in Spring provides developers with ready-made templates for managing repetitive, structured tasks, allowing them to focus on core application logic while benefiting from Spring's resource management and error-handling capabilities.</a:t>
            </a:r>
          </a:p>
        </p:txBody>
      </p:sp>
      <p:sp>
        <p:nvSpPr>
          <p:cNvPr id="4" name="Slide Number Placeholder 3">
            <a:extLst>
              <a:ext uri="{FF2B5EF4-FFF2-40B4-BE49-F238E27FC236}">
                <a16:creationId xmlns:a16="http://schemas.microsoft.com/office/drawing/2014/main" id="{3A1B2C1A-2EBF-1FCE-5C5D-20B7B94AAB6C}"/>
              </a:ext>
            </a:extLst>
          </p:cNvPr>
          <p:cNvSpPr>
            <a:spLocks noGrp="1"/>
          </p:cNvSpPr>
          <p:nvPr>
            <p:ph type="sldNum" sz="quarter" idx="5"/>
          </p:nvPr>
        </p:nvSpPr>
        <p:spPr/>
        <p:txBody>
          <a:bodyPr/>
          <a:lstStyle/>
          <a:p>
            <a:fld id="{0AC900C1-7326-4B4D-9C4E-22E7230B62CC}" type="slidenum">
              <a:rPr lang="en-US" smtClean="0"/>
              <a:t>126</a:t>
            </a:fld>
            <a:endParaRPr lang="en-US"/>
          </a:p>
        </p:txBody>
      </p:sp>
    </p:spTree>
    <p:extLst>
      <p:ext uri="{BB962C8B-B14F-4D97-AF65-F5344CB8AC3E}">
        <p14:creationId xmlns:p14="http://schemas.microsoft.com/office/powerpoint/2010/main" val="27724673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3DB4A-F1BF-A6DF-C45C-8BF23B703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57832-3535-36EA-2F27-ED4E1F0768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B5285E-25F1-14B1-FE12-61A44BFF43F8}"/>
              </a:ext>
            </a:extLst>
          </p:cNvPr>
          <p:cNvSpPr>
            <a:spLocks noGrp="1"/>
          </p:cNvSpPr>
          <p:nvPr>
            <p:ph type="body" idx="1"/>
          </p:nvPr>
        </p:nvSpPr>
        <p:spPr/>
        <p:txBody>
          <a:bodyPr/>
          <a:lstStyle/>
          <a:p>
            <a:r>
              <a:rPr lang="en-US" dirty="0"/>
              <a:t>The </a:t>
            </a:r>
            <a:r>
              <a:rPr lang="en-US" b="1" dirty="0"/>
              <a:t>Factory Pattern</a:t>
            </a:r>
            <a:r>
              <a:rPr lang="en-US" dirty="0"/>
              <a:t> in the Spring Framework is a creational design pattern that provides a way to instantiate and manage beans (objects) based on certain configurations, promoting loose coupling and flexibility in object creation. In Spring, the Factory pattern is commonly implemented via </a:t>
            </a:r>
            <a:r>
              <a:rPr lang="en-US" b="1" dirty="0"/>
              <a:t>Factory Beans</a:t>
            </a:r>
            <a:r>
              <a:rPr lang="en-US" dirty="0"/>
              <a:t> and the </a:t>
            </a:r>
            <a:r>
              <a:rPr lang="en-US" b="1" dirty="0" err="1"/>
              <a:t>ApplicationContext</a:t>
            </a:r>
            <a:r>
              <a:rPr lang="en-US" dirty="0"/>
              <a:t> or </a:t>
            </a:r>
            <a:r>
              <a:rPr lang="en-US" b="1" dirty="0" err="1"/>
              <a:t>BeanFactory</a:t>
            </a:r>
            <a:r>
              <a:rPr lang="en-US" dirty="0"/>
              <a:t>.</a:t>
            </a:r>
          </a:p>
          <a:p>
            <a:r>
              <a:rPr lang="en-US" b="1" dirty="0"/>
              <a:t>Factory Pattern Concepts</a:t>
            </a:r>
          </a:p>
          <a:p>
            <a:pPr>
              <a:buFont typeface="+mj-lt"/>
              <a:buAutoNum type="arabicPeriod"/>
            </a:pPr>
            <a:r>
              <a:rPr lang="en-US" b="1" dirty="0"/>
              <a:t>Factory Class</a:t>
            </a:r>
            <a:r>
              <a:rPr lang="en-US" dirty="0"/>
              <a:t>: A class responsible for creating instances of other classes. It provides a way to centralize object creation, making it more flexible and abstracted from the client code.</a:t>
            </a:r>
          </a:p>
          <a:p>
            <a:pPr>
              <a:buFont typeface="+mj-lt"/>
              <a:buAutoNum type="arabicPeriod"/>
            </a:pPr>
            <a:r>
              <a:rPr lang="en-US" b="1" dirty="0"/>
              <a:t>Centralized Creation Logic</a:t>
            </a:r>
            <a:r>
              <a:rPr lang="en-US" dirty="0"/>
              <a:t>: Factory classes or methods encapsulate the creation logic, allowing for variations in object instantiation.</a:t>
            </a:r>
          </a:p>
          <a:p>
            <a:pPr>
              <a:buFont typeface="+mj-lt"/>
              <a:buAutoNum type="arabicPeriod"/>
            </a:pPr>
            <a:r>
              <a:rPr lang="en-US" b="1" dirty="0"/>
              <a:t>Loose Coupling</a:t>
            </a:r>
            <a:r>
              <a:rPr lang="en-US" dirty="0"/>
              <a:t>: The pattern decouples object creation from the class that uses the object, enabling easier swapping, configuration, or extension.</a:t>
            </a:r>
          </a:p>
          <a:p>
            <a:r>
              <a:rPr lang="en-US" b="1" dirty="0"/>
              <a:t>Factory Pattern in Spring</a:t>
            </a:r>
          </a:p>
          <a:p>
            <a:r>
              <a:rPr lang="en-US" dirty="0"/>
              <a:t>In Spring, there are two primary ways the Factory pattern is used:</a:t>
            </a:r>
          </a:p>
          <a:p>
            <a:pPr>
              <a:buFont typeface="+mj-lt"/>
              <a:buAutoNum type="arabicPeriod"/>
            </a:pPr>
            <a:r>
              <a:rPr lang="en-US" b="1" dirty="0"/>
              <a:t>Factory Beans</a:t>
            </a:r>
            <a:r>
              <a:rPr lang="en-US" dirty="0"/>
              <a:t>: Spring allows for custom factories by using </a:t>
            </a:r>
            <a:r>
              <a:rPr lang="en-US" dirty="0" err="1"/>
              <a:t>FactoryBean</a:t>
            </a:r>
            <a:r>
              <a:rPr lang="en-US" dirty="0"/>
              <a:t> implementations, providing a way to customize object instantiation.</a:t>
            </a:r>
          </a:p>
          <a:p>
            <a:pPr>
              <a:buFont typeface="+mj-lt"/>
              <a:buAutoNum type="arabicPeriod"/>
            </a:pPr>
            <a:r>
              <a:rPr lang="en-US" b="1" dirty="0"/>
              <a:t>Spring IoC Container</a:t>
            </a:r>
            <a:r>
              <a:rPr lang="en-US" dirty="0"/>
              <a:t>: The </a:t>
            </a:r>
            <a:r>
              <a:rPr lang="en-US" dirty="0" err="1"/>
              <a:t>ApplicationContext</a:t>
            </a:r>
            <a:r>
              <a:rPr lang="en-US" dirty="0"/>
              <a:t> or </a:t>
            </a:r>
            <a:r>
              <a:rPr lang="en-US" dirty="0" err="1"/>
              <a:t>BeanFactory</a:t>
            </a:r>
            <a:r>
              <a:rPr lang="en-US" dirty="0"/>
              <a:t> acts as a factory by managing beans and creating them based on configuration (either XML or annotations).</a:t>
            </a:r>
          </a:p>
          <a:p>
            <a:r>
              <a:rPr lang="en-US" b="1" dirty="0"/>
              <a:t>1. Using Spring’s IoC Container as a Factory</a:t>
            </a:r>
          </a:p>
          <a:p>
            <a:r>
              <a:rPr lang="en-US" dirty="0"/>
              <a:t>In most Spring applications, the </a:t>
            </a:r>
            <a:r>
              <a:rPr lang="en-US" b="1" dirty="0" err="1"/>
              <a:t>ApplicationContext</a:t>
            </a:r>
            <a:r>
              <a:rPr lang="en-US" dirty="0"/>
              <a:t> is the default factory that manages bean instantiation, lifecycle, and dependencies. The container serves as a factory to create and configure beans, making it easy to manage and replace dependencies.</a:t>
            </a:r>
          </a:p>
          <a:p>
            <a:r>
              <a:rPr lang="en-US" dirty="0"/>
              <a:t>Here’s a simple example of using the </a:t>
            </a:r>
            <a:r>
              <a:rPr lang="en-US" dirty="0" err="1"/>
              <a:t>ApplicationContext</a:t>
            </a:r>
            <a:r>
              <a:rPr lang="en-US" dirty="0"/>
              <a:t> to instantiate a bean.</a:t>
            </a:r>
          </a:p>
          <a:p>
            <a:r>
              <a:rPr lang="en-US" b="1" dirty="0"/>
              <a:t>Step 1: Define a Bean Class</a:t>
            </a:r>
          </a:p>
          <a:p>
            <a:r>
              <a:rPr lang="en-US" dirty="0"/>
              <a:t>Suppose we have a Product class:</a:t>
            </a:r>
          </a:p>
          <a:p>
            <a:r>
              <a:rPr lang="en-US" dirty="0"/>
              <a:t>java</a:t>
            </a:r>
          </a:p>
          <a:p>
            <a:r>
              <a:rPr lang="en-US" dirty="0"/>
              <a:t>Copy code</a:t>
            </a:r>
          </a:p>
          <a:p>
            <a:pPr rtl="0"/>
            <a:r>
              <a:rPr lang="en-US" dirty="0"/>
              <a:t>public class Product { private String name; private double price; // Getters and Setters public void </a:t>
            </a:r>
            <a:r>
              <a:rPr lang="en-US" dirty="0" err="1"/>
              <a:t>displayInfo</a:t>
            </a:r>
            <a:r>
              <a:rPr lang="en-US" dirty="0"/>
              <a:t>() { </a:t>
            </a:r>
            <a:r>
              <a:rPr lang="en-US" dirty="0" err="1"/>
              <a:t>System.out.println</a:t>
            </a:r>
            <a:r>
              <a:rPr lang="en-US" dirty="0"/>
              <a:t>("Product Name: " + name + ", Price: $" + price); } } </a:t>
            </a:r>
          </a:p>
          <a:p>
            <a:r>
              <a:rPr lang="en-US" b="1" dirty="0"/>
              <a:t>Step 2: Configure the Bean</a:t>
            </a:r>
          </a:p>
          <a:p>
            <a:r>
              <a:rPr lang="en-US" dirty="0"/>
              <a:t>In a Spring configuration class or XML, define the Product bean:</a:t>
            </a:r>
          </a:p>
          <a:p>
            <a:r>
              <a:rPr lang="en-US" dirty="0"/>
              <a:t>java</a:t>
            </a:r>
          </a:p>
          <a:p>
            <a:r>
              <a:rPr lang="en-US" dirty="0"/>
              <a:t>Copy code</a:t>
            </a:r>
          </a:p>
          <a:p>
            <a:pPr rtl="0"/>
            <a:r>
              <a:rPr lang="en-US" dirty="0"/>
              <a:t>import </a:t>
            </a:r>
            <a:r>
              <a:rPr lang="en-US" dirty="0" err="1"/>
              <a:t>org.springframework.context.annotation.Bean</a:t>
            </a:r>
            <a:r>
              <a:rPr lang="en-US" dirty="0"/>
              <a:t>; import </a:t>
            </a:r>
            <a:r>
              <a:rPr lang="en-US" dirty="0" err="1"/>
              <a:t>org.springframework.context.annotation.Configuration</a:t>
            </a:r>
            <a:r>
              <a:rPr lang="en-US" dirty="0"/>
              <a:t>; @Configuration public class </a:t>
            </a:r>
            <a:r>
              <a:rPr lang="en-US" dirty="0" err="1"/>
              <a:t>AppConfig</a:t>
            </a:r>
            <a:r>
              <a:rPr lang="en-US" dirty="0"/>
              <a:t> { @Bean public Product product() { Product </a:t>
            </a:r>
            <a:r>
              <a:rPr lang="en-US" dirty="0" err="1"/>
              <a:t>product</a:t>
            </a:r>
            <a:r>
              <a:rPr lang="en-US" dirty="0"/>
              <a:t> = new Product(); </a:t>
            </a:r>
            <a:r>
              <a:rPr lang="en-US" dirty="0" err="1"/>
              <a:t>product.setName</a:t>
            </a:r>
            <a:r>
              <a:rPr lang="en-US" dirty="0"/>
              <a:t>("Laptop"); </a:t>
            </a:r>
            <a:r>
              <a:rPr lang="en-US" dirty="0" err="1"/>
              <a:t>product.setPrice</a:t>
            </a:r>
            <a:r>
              <a:rPr lang="en-US" dirty="0"/>
              <a:t>(1200.0); return product; } } </a:t>
            </a:r>
          </a:p>
          <a:p>
            <a:r>
              <a:rPr lang="en-US" b="1" dirty="0"/>
              <a:t>Step 3: Use </a:t>
            </a:r>
            <a:r>
              <a:rPr lang="en-US" b="1" dirty="0" err="1"/>
              <a:t>ApplicationContext</a:t>
            </a:r>
            <a:r>
              <a:rPr lang="en-US" b="1" dirty="0"/>
              <a:t> as a Factory</a:t>
            </a:r>
          </a:p>
          <a:p>
            <a:r>
              <a:rPr lang="en-US" dirty="0"/>
              <a:t>With the configuration in place, the </a:t>
            </a:r>
            <a:r>
              <a:rPr lang="en-US" dirty="0" err="1"/>
              <a:t>ApplicationContext</a:t>
            </a:r>
            <a:r>
              <a:rPr lang="en-US" dirty="0"/>
              <a:t> serves as a factory that creates and manages the Product bean.</a:t>
            </a:r>
          </a:p>
          <a:p>
            <a:r>
              <a:rPr lang="en-US" dirty="0"/>
              <a:t>java</a:t>
            </a:r>
          </a:p>
          <a:p>
            <a:r>
              <a:rPr lang="en-US" dirty="0"/>
              <a:t>Copy code</a:t>
            </a:r>
          </a:p>
          <a:p>
            <a:pPr rtl="0"/>
            <a:r>
              <a:rPr lang="en-US" dirty="0"/>
              <a:t>import </a:t>
            </a:r>
            <a:r>
              <a:rPr lang="en-US" dirty="0" err="1"/>
              <a:t>org.springframework.context.ApplicationContext</a:t>
            </a:r>
            <a:r>
              <a:rPr lang="en-US" dirty="0"/>
              <a:t>; import org.springframework.context.annotation.AnnotationConfigApplicationContext; public class </a:t>
            </a:r>
            <a:r>
              <a:rPr lang="en-US" dirty="0" err="1"/>
              <a:t>FactoryPatternExample</a:t>
            </a:r>
            <a:r>
              <a:rPr lang="en-US" dirty="0"/>
              <a:t> { public static void main(String[] </a:t>
            </a:r>
            <a:r>
              <a:rPr lang="en-US" dirty="0" err="1"/>
              <a:t>args</a:t>
            </a:r>
            <a:r>
              <a:rPr lang="en-US" dirty="0"/>
              <a:t>) { </a:t>
            </a:r>
            <a:r>
              <a:rPr lang="en-US" dirty="0" err="1"/>
              <a:t>ApplicationContext</a:t>
            </a:r>
            <a:r>
              <a:rPr lang="en-US" dirty="0"/>
              <a:t> context = new </a:t>
            </a:r>
            <a:r>
              <a:rPr lang="en-US" dirty="0" err="1"/>
              <a:t>AnnotationConfigApplicationContext</a:t>
            </a:r>
            <a:r>
              <a:rPr lang="en-US" dirty="0"/>
              <a:t>(</a:t>
            </a:r>
            <a:r>
              <a:rPr lang="en-US" dirty="0" err="1"/>
              <a:t>AppConfig.class</a:t>
            </a:r>
            <a:r>
              <a:rPr lang="en-US" dirty="0"/>
              <a:t>); Product </a:t>
            </a:r>
            <a:r>
              <a:rPr lang="en-US" dirty="0" err="1"/>
              <a:t>product</a:t>
            </a:r>
            <a:r>
              <a:rPr lang="en-US" dirty="0"/>
              <a:t> = </a:t>
            </a:r>
            <a:r>
              <a:rPr lang="en-US" dirty="0" err="1"/>
              <a:t>context.getBean</a:t>
            </a:r>
            <a:r>
              <a:rPr lang="en-US" dirty="0"/>
              <a:t>(</a:t>
            </a:r>
            <a:r>
              <a:rPr lang="en-US" dirty="0" err="1"/>
              <a:t>Product.class</a:t>
            </a:r>
            <a:r>
              <a:rPr lang="en-US" dirty="0"/>
              <a:t>); </a:t>
            </a:r>
            <a:r>
              <a:rPr lang="en-US" dirty="0" err="1"/>
              <a:t>product.displayInfo</a:t>
            </a:r>
            <a:r>
              <a:rPr lang="en-US" dirty="0"/>
              <a:t>(); // Output: Product Name: Laptop, Price: $1200.0 } } </a:t>
            </a:r>
          </a:p>
          <a:p>
            <a:r>
              <a:rPr lang="en-US" b="1" dirty="0"/>
              <a:t>2. Using </a:t>
            </a:r>
            <a:r>
              <a:rPr lang="en-US" b="1" dirty="0" err="1"/>
              <a:t>FactoryBean</a:t>
            </a:r>
            <a:r>
              <a:rPr lang="en-US" b="1" dirty="0"/>
              <a:t> Interface in Spring</a:t>
            </a:r>
          </a:p>
          <a:p>
            <a:r>
              <a:rPr lang="en-US" dirty="0"/>
              <a:t>The </a:t>
            </a:r>
            <a:r>
              <a:rPr lang="en-US" dirty="0" err="1"/>
              <a:t>FactoryBean</a:t>
            </a:r>
            <a:r>
              <a:rPr lang="en-US" dirty="0"/>
              <a:t> interface allows you to create a bean that acts as a factory for other beans. This is useful for creating complex objects that require specific instantiation logic.</a:t>
            </a:r>
          </a:p>
          <a:p>
            <a:r>
              <a:rPr lang="en-US" b="1" dirty="0"/>
              <a:t>Example with </a:t>
            </a:r>
            <a:r>
              <a:rPr lang="en-US" b="1" dirty="0" err="1"/>
              <a:t>FactoryBean</a:t>
            </a:r>
            <a:endParaRPr lang="en-US" b="1" dirty="0"/>
          </a:p>
          <a:p>
            <a:r>
              <a:rPr lang="en-US" dirty="0"/>
              <a:t>Suppose you want to create a connection to a database using a Connection class, but the connection object requires more complex instantiation logic.</a:t>
            </a:r>
          </a:p>
          <a:p>
            <a:r>
              <a:rPr lang="en-US" b="1" dirty="0"/>
              <a:t>Step 1: Define the </a:t>
            </a:r>
            <a:r>
              <a:rPr lang="en-US" b="1" dirty="0" err="1"/>
              <a:t>FactoryBean</a:t>
            </a:r>
            <a:endParaRPr lang="en-US" b="1" dirty="0"/>
          </a:p>
          <a:p>
            <a:r>
              <a:rPr lang="en-US" dirty="0"/>
              <a:t>Implement </a:t>
            </a:r>
            <a:r>
              <a:rPr lang="en-US" dirty="0" err="1"/>
              <a:t>FactoryBean</a:t>
            </a:r>
            <a:r>
              <a:rPr lang="en-US" dirty="0"/>
              <a:t> to provide custom instantiation logic.</a:t>
            </a:r>
          </a:p>
          <a:p>
            <a:r>
              <a:rPr lang="en-US" dirty="0"/>
              <a:t>java</a:t>
            </a:r>
          </a:p>
          <a:p>
            <a:r>
              <a:rPr lang="en-US" dirty="0"/>
              <a:t>Copy code</a:t>
            </a:r>
          </a:p>
          <a:p>
            <a:pPr rtl="0"/>
            <a:r>
              <a:rPr lang="en-US" dirty="0"/>
              <a:t>import </a:t>
            </a:r>
            <a:r>
              <a:rPr lang="en-US" dirty="0" err="1"/>
              <a:t>org.springframework.beans.factory.FactoryBean</a:t>
            </a:r>
            <a:r>
              <a:rPr lang="en-US" dirty="0"/>
              <a:t>; public class </a:t>
            </a:r>
            <a:r>
              <a:rPr lang="en-US" dirty="0" err="1"/>
              <a:t>ConnectionFactoryBean</a:t>
            </a:r>
            <a:r>
              <a:rPr lang="en-US" dirty="0"/>
              <a:t> implements </a:t>
            </a:r>
            <a:r>
              <a:rPr lang="en-US" dirty="0" err="1"/>
              <a:t>FactoryBean</a:t>
            </a:r>
            <a:r>
              <a:rPr lang="en-US" dirty="0"/>
              <a:t>&lt;Connection&gt; { @Override public Connection </a:t>
            </a:r>
            <a:r>
              <a:rPr lang="en-US" dirty="0" err="1"/>
              <a:t>getObject</a:t>
            </a:r>
            <a:r>
              <a:rPr lang="en-US" dirty="0"/>
              <a:t>() throws Exception { // Custom logic to create and return a database connection return new Connection("</a:t>
            </a:r>
            <a:r>
              <a:rPr lang="en-US" dirty="0" err="1"/>
              <a:t>databaseUrl</a:t>
            </a:r>
            <a:r>
              <a:rPr lang="en-US" dirty="0"/>
              <a:t>", "username", "password"); } @Override public Class&lt;?&gt; </a:t>
            </a:r>
            <a:r>
              <a:rPr lang="en-US" dirty="0" err="1"/>
              <a:t>getObjectType</a:t>
            </a:r>
            <a:r>
              <a:rPr lang="en-US" dirty="0"/>
              <a:t>() { return </a:t>
            </a:r>
            <a:r>
              <a:rPr lang="en-US" dirty="0" err="1"/>
              <a:t>Connection.class</a:t>
            </a:r>
            <a:r>
              <a:rPr lang="en-US" dirty="0"/>
              <a:t>; } @Override public </a:t>
            </a:r>
            <a:r>
              <a:rPr lang="en-US" dirty="0" err="1"/>
              <a:t>boolean</a:t>
            </a:r>
            <a:r>
              <a:rPr lang="en-US" dirty="0"/>
              <a:t> </a:t>
            </a:r>
            <a:r>
              <a:rPr lang="en-US" dirty="0" err="1"/>
              <a:t>isSingleton</a:t>
            </a:r>
            <a:r>
              <a:rPr lang="en-US" dirty="0"/>
              <a:t>() { return true; } } </a:t>
            </a:r>
          </a:p>
          <a:p>
            <a:r>
              <a:rPr lang="en-US" b="1" dirty="0"/>
              <a:t>Step 2: Register the </a:t>
            </a:r>
            <a:r>
              <a:rPr lang="en-US" b="1" dirty="0" err="1"/>
              <a:t>FactoryBean</a:t>
            </a:r>
            <a:r>
              <a:rPr lang="en-US" b="1" dirty="0"/>
              <a:t> in Spring Configuration</a:t>
            </a:r>
          </a:p>
          <a:p>
            <a:r>
              <a:rPr lang="en-US" dirty="0"/>
              <a:t>In your Spring configuration, register </a:t>
            </a:r>
            <a:r>
              <a:rPr lang="en-US" dirty="0" err="1"/>
              <a:t>ConnectionFactoryBean</a:t>
            </a:r>
            <a:r>
              <a:rPr lang="en-US" dirty="0"/>
              <a:t> as a bean.</a:t>
            </a:r>
          </a:p>
          <a:p>
            <a:r>
              <a:rPr lang="en-US" dirty="0"/>
              <a:t>java</a:t>
            </a:r>
          </a:p>
          <a:p>
            <a:r>
              <a:rPr lang="en-US" dirty="0"/>
              <a:t>Copy code</a:t>
            </a:r>
          </a:p>
          <a:p>
            <a:pPr rtl="0"/>
            <a:r>
              <a:rPr lang="en-US" dirty="0"/>
              <a:t>import </a:t>
            </a:r>
            <a:r>
              <a:rPr lang="en-US" dirty="0" err="1"/>
              <a:t>org.springframework.context.annotation.Bean</a:t>
            </a:r>
            <a:r>
              <a:rPr lang="en-US" dirty="0"/>
              <a:t>; import </a:t>
            </a:r>
            <a:r>
              <a:rPr lang="en-US" dirty="0" err="1"/>
              <a:t>org.springframework.context.annotation.Configuration</a:t>
            </a:r>
            <a:r>
              <a:rPr lang="en-US" dirty="0"/>
              <a:t>; @Configuration public class </a:t>
            </a:r>
            <a:r>
              <a:rPr lang="en-US" dirty="0" err="1"/>
              <a:t>AppConfig</a:t>
            </a:r>
            <a:r>
              <a:rPr lang="en-US" dirty="0"/>
              <a:t> { @Bean public </a:t>
            </a:r>
            <a:r>
              <a:rPr lang="en-US" dirty="0" err="1"/>
              <a:t>ConnectionFactoryBean</a:t>
            </a:r>
            <a:r>
              <a:rPr lang="en-US" dirty="0"/>
              <a:t> </a:t>
            </a:r>
            <a:r>
              <a:rPr lang="en-US" dirty="0" err="1"/>
              <a:t>connectionFactoryBean</a:t>
            </a:r>
            <a:r>
              <a:rPr lang="en-US" dirty="0"/>
              <a:t>() { return new </a:t>
            </a:r>
            <a:r>
              <a:rPr lang="en-US" dirty="0" err="1"/>
              <a:t>ConnectionFactoryBean</a:t>
            </a:r>
            <a:r>
              <a:rPr lang="en-US" dirty="0"/>
              <a:t>(); } } </a:t>
            </a:r>
          </a:p>
          <a:p>
            <a:r>
              <a:rPr lang="en-US" b="1" dirty="0"/>
              <a:t>Step 3: Use the Factory Bean in Application</a:t>
            </a:r>
          </a:p>
          <a:p>
            <a:r>
              <a:rPr lang="en-US" dirty="0"/>
              <a:t>When you retrieve Connection from the </a:t>
            </a:r>
            <a:r>
              <a:rPr lang="en-US" dirty="0" err="1"/>
              <a:t>ApplicationContext</a:t>
            </a:r>
            <a:r>
              <a:rPr lang="en-US" dirty="0"/>
              <a:t>, the </a:t>
            </a:r>
            <a:r>
              <a:rPr lang="en-US" dirty="0" err="1"/>
              <a:t>ConnectionFactoryBean</a:t>
            </a:r>
            <a:r>
              <a:rPr lang="en-US" dirty="0"/>
              <a:t> will create and provide it.</a:t>
            </a:r>
          </a:p>
          <a:p>
            <a:r>
              <a:rPr lang="en-US" dirty="0"/>
              <a:t>java</a:t>
            </a:r>
          </a:p>
          <a:p>
            <a:r>
              <a:rPr lang="en-US" dirty="0"/>
              <a:t>Copy code</a:t>
            </a:r>
          </a:p>
          <a:p>
            <a:pPr rtl="0"/>
            <a:r>
              <a:rPr lang="en-US" dirty="0"/>
              <a:t>import </a:t>
            </a:r>
            <a:r>
              <a:rPr lang="en-US" dirty="0" err="1"/>
              <a:t>org.springframework.context.ApplicationContext</a:t>
            </a:r>
            <a:r>
              <a:rPr lang="en-US" dirty="0"/>
              <a:t>; import org.springframework.context.annotation.AnnotationConfigApplicationContext; public class </a:t>
            </a:r>
            <a:r>
              <a:rPr lang="en-US" dirty="0" err="1"/>
              <a:t>FactoryBeanExample</a:t>
            </a:r>
            <a:r>
              <a:rPr lang="en-US" dirty="0"/>
              <a:t> { public static void main(String[] </a:t>
            </a:r>
            <a:r>
              <a:rPr lang="en-US" dirty="0" err="1"/>
              <a:t>args</a:t>
            </a:r>
            <a:r>
              <a:rPr lang="en-US" dirty="0"/>
              <a:t>) { </a:t>
            </a:r>
            <a:r>
              <a:rPr lang="en-US" dirty="0" err="1"/>
              <a:t>ApplicationContext</a:t>
            </a:r>
            <a:r>
              <a:rPr lang="en-US" dirty="0"/>
              <a:t> context = new </a:t>
            </a:r>
            <a:r>
              <a:rPr lang="en-US" dirty="0" err="1"/>
              <a:t>AnnotationConfigApplicationContext</a:t>
            </a:r>
            <a:r>
              <a:rPr lang="en-US" dirty="0"/>
              <a:t>(</a:t>
            </a:r>
            <a:r>
              <a:rPr lang="en-US" dirty="0" err="1"/>
              <a:t>AppConfig.class</a:t>
            </a:r>
            <a:r>
              <a:rPr lang="en-US" dirty="0"/>
              <a:t>); Connection </a:t>
            </a:r>
            <a:r>
              <a:rPr lang="en-US" dirty="0" err="1"/>
              <a:t>connection</a:t>
            </a:r>
            <a:r>
              <a:rPr lang="en-US" dirty="0"/>
              <a:t> = </a:t>
            </a:r>
            <a:r>
              <a:rPr lang="en-US" dirty="0" err="1"/>
              <a:t>context.getBean</a:t>
            </a:r>
            <a:r>
              <a:rPr lang="en-US" dirty="0"/>
              <a:t>(</a:t>
            </a:r>
            <a:r>
              <a:rPr lang="en-US" dirty="0" err="1"/>
              <a:t>Connection.class</a:t>
            </a:r>
            <a:r>
              <a:rPr lang="en-US" dirty="0"/>
              <a:t>); </a:t>
            </a:r>
            <a:r>
              <a:rPr lang="en-US" dirty="0" err="1"/>
              <a:t>connection.connect</a:t>
            </a:r>
            <a:r>
              <a:rPr lang="en-US" dirty="0"/>
              <a:t>(); // Assuming connect() starts the connection } } </a:t>
            </a:r>
          </a:p>
          <a:p>
            <a:r>
              <a:rPr lang="en-US" dirty="0"/>
              <a:t>In this example, the </a:t>
            </a:r>
            <a:r>
              <a:rPr lang="en-US" dirty="0" err="1"/>
              <a:t>ConnectionFactoryBean</a:t>
            </a:r>
            <a:r>
              <a:rPr lang="en-US" dirty="0"/>
              <a:t> acts as a factory for creating Connection objects, encapsulating the connection setup logic in a separate class.</a:t>
            </a:r>
          </a:p>
          <a:p>
            <a:r>
              <a:rPr lang="en-US" b="1" dirty="0"/>
              <a:t>Advantages of the Factory Pattern in Spring</a:t>
            </a:r>
          </a:p>
          <a:p>
            <a:pPr>
              <a:buFont typeface="+mj-lt"/>
              <a:buAutoNum type="arabicPeriod"/>
            </a:pPr>
            <a:r>
              <a:rPr lang="en-US" b="1" dirty="0"/>
              <a:t>Simplified Configuration</a:t>
            </a:r>
            <a:r>
              <a:rPr lang="en-US" dirty="0"/>
              <a:t>: Beans can be created with complex initialization logic without affecting client code.</a:t>
            </a:r>
          </a:p>
          <a:p>
            <a:pPr>
              <a:buFont typeface="+mj-lt"/>
              <a:buAutoNum type="arabicPeriod"/>
            </a:pPr>
            <a:r>
              <a:rPr lang="en-US" b="1" dirty="0"/>
              <a:t>Encapsulated Creation Logic</a:t>
            </a:r>
            <a:r>
              <a:rPr lang="en-US" dirty="0"/>
              <a:t>: Allows for centralizing complex object creation in one place.</a:t>
            </a:r>
          </a:p>
          <a:p>
            <a:pPr>
              <a:buFont typeface="+mj-lt"/>
              <a:buAutoNum type="arabicPeriod"/>
            </a:pPr>
            <a:r>
              <a:rPr lang="en-US" b="1" dirty="0"/>
              <a:t>Improved Maintainability</a:t>
            </a:r>
            <a:r>
              <a:rPr lang="en-US" dirty="0"/>
              <a:t>: Changing the instantiation logic requires changes only in the factory, not in every usage instance.</a:t>
            </a:r>
          </a:p>
          <a:p>
            <a:pPr>
              <a:buFont typeface="+mj-lt"/>
              <a:buAutoNum type="arabicPeriod"/>
            </a:pPr>
            <a:r>
              <a:rPr lang="en-US" b="1" dirty="0"/>
              <a:t>Dependency Injection Support</a:t>
            </a:r>
            <a:r>
              <a:rPr lang="en-US" dirty="0"/>
              <a:t>: Factories make it easy to inject dependencies at creation time.</a:t>
            </a:r>
          </a:p>
          <a:p>
            <a:r>
              <a:rPr lang="en-US" b="1" dirty="0"/>
              <a:t>Disadvantages</a:t>
            </a:r>
          </a:p>
          <a:p>
            <a:pPr>
              <a:buFont typeface="+mj-lt"/>
              <a:buAutoNum type="arabicPeriod"/>
            </a:pPr>
            <a:r>
              <a:rPr lang="en-US" b="1" dirty="0"/>
              <a:t>Increased Complexity</a:t>
            </a:r>
            <a:r>
              <a:rPr lang="en-US" dirty="0"/>
              <a:t>: Using custom factory beans can add complexity if overused.</a:t>
            </a:r>
          </a:p>
          <a:p>
            <a:pPr>
              <a:buFont typeface="+mj-lt"/>
              <a:buAutoNum type="arabicPeriod"/>
            </a:pPr>
            <a:r>
              <a:rPr lang="en-US" b="1" dirty="0"/>
              <a:t>Potentially Harder Testing</a:t>
            </a:r>
            <a:r>
              <a:rPr lang="en-US" dirty="0"/>
              <a:t>: Testing factory beans may require specific setup or mocks, especially if they rely on resources like databases.</a:t>
            </a:r>
          </a:p>
          <a:p>
            <a:r>
              <a:rPr lang="en-US" b="1" dirty="0"/>
              <a:t>When to Use the Factory Pattern in Spring</a:t>
            </a:r>
          </a:p>
          <a:p>
            <a:pPr>
              <a:buFont typeface="Arial" panose="020B0604020202020204" pitchFamily="34" charset="0"/>
              <a:buChar char="•"/>
            </a:pPr>
            <a:r>
              <a:rPr lang="en-US" b="1" dirty="0"/>
              <a:t>Complex Object Creation</a:t>
            </a:r>
            <a:r>
              <a:rPr lang="en-US" dirty="0"/>
              <a:t>: Use when creating objects that need specific configuration or setup logic.</a:t>
            </a:r>
          </a:p>
          <a:p>
            <a:pPr>
              <a:buFont typeface="Arial" panose="020B0604020202020204" pitchFamily="34" charset="0"/>
              <a:buChar char="•"/>
            </a:pPr>
            <a:r>
              <a:rPr lang="en-US" b="1" dirty="0"/>
              <a:t>Decoupling</a:t>
            </a:r>
            <a:r>
              <a:rPr lang="en-US" dirty="0"/>
              <a:t>: Use for decoupling clients from implementation details, such as database connections, which might change frequently.</a:t>
            </a:r>
          </a:p>
          <a:p>
            <a:pPr>
              <a:buFont typeface="Arial" panose="020B0604020202020204" pitchFamily="34" charset="0"/>
              <a:buChar char="•"/>
            </a:pPr>
            <a:r>
              <a:rPr lang="en-US" b="1" dirty="0"/>
              <a:t>Multiple Variants</a:t>
            </a:r>
            <a:r>
              <a:rPr lang="en-US" dirty="0"/>
              <a:t>: When you need multiple instances of a class with different configurations, factories make it easier to manage the variations.</a:t>
            </a:r>
          </a:p>
          <a:p>
            <a:r>
              <a:rPr lang="en-US" dirty="0"/>
              <a:t>The Factory pattern in Spring provides a robust way to manage object creation, whether through the </a:t>
            </a:r>
            <a:r>
              <a:rPr lang="en-US" dirty="0" err="1"/>
              <a:t>ApplicationContext</a:t>
            </a:r>
            <a:r>
              <a:rPr lang="en-US" dirty="0"/>
              <a:t> or custom Factory Beans, offering flexibility and maintainability in complex applications.</a:t>
            </a:r>
          </a:p>
          <a:p>
            <a:r>
              <a:rPr lang="en-US" dirty="0"/>
              <a:t>4o</a:t>
            </a:r>
          </a:p>
        </p:txBody>
      </p:sp>
      <p:sp>
        <p:nvSpPr>
          <p:cNvPr id="4" name="Slide Number Placeholder 3">
            <a:extLst>
              <a:ext uri="{FF2B5EF4-FFF2-40B4-BE49-F238E27FC236}">
                <a16:creationId xmlns:a16="http://schemas.microsoft.com/office/drawing/2014/main" id="{D54A0B72-1B6F-B343-8D5D-9CA395D09381}"/>
              </a:ext>
            </a:extLst>
          </p:cNvPr>
          <p:cNvSpPr>
            <a:spLocks noGrp="1"/>
          </p:cNvSpPr>
          <p:nvPr>
            <p:ph type="sldNum" sz="quarter" idx="5"/>
          </p:nvPr>
        </p:nvSpPr>
        <p:spPr/>
        <p:txBody>
          <a:bodyPr/>
          <a:lstStyle/>
          <a:p>
            <a:fld id="{0AC900C1-7326-4B4D-9C4E-22E7230B62CC}" type="slidenum">
              <a:rPr lang="en-US" smtClean="0"/>
              <a:t>127</a:t>
            </a:fld>
            <a:endParaRPr lang="en-US"/>
          </a:p>
        </p:txBody>
      </p:sp>
    </p:spTree>
    <p:extLst>
      <p:ext uri="{BB962C8B-B14F-4D97-AF65-F5344CB8AC3E}">
        <p14:creationId xmlns:p14="http://schemas.microsoft.com/office/powerpoint/2010/main" val="2624285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D1E17-0A70-2C94-54BB-E670145C8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5DA2B2-99B2-5D6A-89A4-C0696C4AE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FE0B7-3AED-A6BF-06CB-2C0F3BBD02D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A65112D-35B4-EFE7-3292-B876EAA0AFFA}"/>
              </a:ext>
            </a:extLst>
          </p:cNvPr>
          <p:cNvSpPr>
            <a:spLocks noGrp="1"/>
          </p:cNvSpPr>
          <p:nvPr>
            <p:ph type="sldNum" sz="quarter" idx="5"/>
          </p:nvPr>
        </p:nvSpPr>
        <p:spPr/>
        <p:txBody>
          <a:bodyPr/>
          <a:lstStyle/>
          <a:p>
            <a:fld id="{0AC900C1-7326-4B4D-9C4E-22E7230B62CC}" type="slidenum">
              <a:rPr lang="en-US" smtClean="0"/>
              <a:t>31</a:t>
            </a:fld>
            <a:endParaRPr lang="en-US"/>
          </a:p>
        </p:txBody>
      </p:sp>
    </p:spTree>
    <p:extLst>
      <p:ext uri="{BB962C8B-B14F-4D97-AF65-F5344CB8AC3E}">
        <p14:creationId xmlns:p14="http://schemas.microsoft.com/office/powerpoint/2010/main" val="30210791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96FB-2381-475E-FF27-1E7EA98270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37B2A-50C1-BD95-72F0-F105A3B90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41F0C-4CC4-5485-330B-F1E3676AA89B}"/>
              </a:ext>
            </a:extLst>
          </p:cNvPr>
          <p:cNvSpPr>
            <a:spLocks noGrp="1"/>
          </p:cNvSpPr>
          <p:nvPr>
            <p:ph type="body" idx="1"/>
          </p:nvPr>
        </p:nvSpPr>
        <p:spPr/>
        <p:txBody>
          <a:bodyPr/>
          <a:lstStyle/>
          <a:p>
            <a:r>
              <a:rPr lang="en-US" dirty="0"/>
              <a:t>The </a:t>
            </a:r>
            <a:r>
              <a:rPr lang="en-US" b="1" dirty="0"/>
              <a:t>Factory Pattern</a:t>
            </a:r>
            <a:r>
              <a:rPr lang="en-US" dirty="0"/>
              <a:t> in the Spring Framework is a creational design pattern that provides a way to instantiate and manage beans (objects) based on certain configurations, promoting loose coupling and flexibility in object creation. In Spring, the Factory pattern is commonly implemented via </a:t>
            </a:r>
            <a:r>
              <a:rPr lang="en-US" b="1" dirty="0"/>
              <a:t>Factory Beans</a:t>
            </a:r>
            <a:r>
              <a:rPr lang="en-US" dirty="0"/>
              <a:t> and the </a:t>
            </a:r>
            <a:r>
              <a:rPr lang="en-US" b="1" dirty="0" err="1"/>
              <a:t>ApplicationContext</a:t>
            </a:r>
            <a:r>
              <a:rPr lang="en-US" dirty="0"/>
              <a:t> or </a:t>
            </a:r>
            <a:r>
              <a:rPr lang="en-US" b="1" dirty="0" err="1"/>
              <a:t>BeanFactory</a:t>
            </a:r>
            <a:r>
              <a:rPr lang="en-US" dirty="0"/>
              <a:t>.</a:t>
            </a:r>
          </a:p>
          <a:p>
            <a:r>
              <a:rPr lang="en-US" b="1" dirty="0"/>
              <a:t>Factory Pattern Concepts</a:t>
            </a:r>
          </a:p>
          <a:p>
            <a:pPr>
              <a:buFont typeface="+mj-lt"/>
              <a:buAutoNum type="arabicPeriod"/>
            </a:pPr>
            <a:r>
              <a:rPr lang="en-US" b="1" dirty="0"/>
              <a:t>Factory Class</a:t>
            </a:r>
            <a:r>
              <a:rPr lang="en-US" dirty="0"/>
              <a:t>: A class responsible for creating instances of other classes. It provides a way to centralize object creation, making it more flexible and abstracted from the client code.</a:t>
            </a:r>
          </a:p>
          <a:p>
            <a:pPr>
              <a:buFont typeface="+mj-lt"/>
              <a:buAutoNum type="arabicPeriod"/>
            </a:pPr>
            <a:r>
              <a:rPr lang="en-US" b="1" dirty="0"/>
              <a:t>Centralized Creation Logic</a:t>
            </a:r>
            <a:r>
              <a:rPr lang="en-US" dirty="0"/>
              <a:t>: Factory classes or methods encapsulate the creation logic, allowing for variations in object instantiation.</a:t>
            </a:r>
          </a:p>
          <a:p>
            <a:pPr>
              <a:buFont typeface="+mj-lt"/>
              <a:buAutoNum type="arabicPeriod"/>
            </a:pPr>
            <a:r>
              <a:rPr lang="en-US" b="1" dirty="0"/>
              <a:t>Loose Coupling</a:t>
            </a:r>
            <a:r>
              <a:rPr lang="en-US" dirty="0"/>
              <a:t>: The pattern decouples object creation from the class that uses the object, enabling easier swapping, configuration, or extension.</a:t>
            </a:r>
          </a:p>
          <a:p>
            <a:r>
              <a:rPr lang="en-US" b="1" dirty="0"/>
              <a:t>Factory Pattern in Spring</a:t>
            </a:r>
          </a:p>
          <a:p>
            <a:r>
              <a:rPr lang="en-US" dirty="0"/>
              <a:t>In Spring, there are two primary ways the Factory pattern is used:</a:t>
            </a:r>
          </a:p>
          <a:p>
            <a:pPr>
              <a:buFont typeface="+mj-lt"/>
              <a:buAutoNum type="arabicPeriod"/>
            </a:pPr>
            <a:r>
              <a:rPr lang="en-US" b="1" dirty="0"/>
              <a:t>Factory Beans</a:t>
            </a:r>
            <a:r>
              <a:rPr lang="en-US" dirty="0"/>
              <a:t>: Spring allows for custom factories by using </a:t>
            </a:r>
            <a:r>
              <a:rPr lang="en-US" dirty="0" err="1"/>
              <a:t>FactoryBean</a:t>
            </a:r>
            <a:r>
              <a:rPr lang="en-US" dirty="0"/>
              <a:t> implementations, providing a way to customize object instantiation.</a:t>
            </a:r>
          </a:p>
          <a:p>
            <a:pPr>
              <a:buFont typeface="+mj-lt"/>
              <a:buAutoNum type="arabicPeriod"/>
            </a:pPr>
            <a:r>
              <a:rPr lang="en-US" b="1" dirty="0"/>
              <a:t>Spring IoC Container</a:t>
            </a:r>
            <a:r>
              <a:rPr lang="en-US" dirty="0"/>
              <a:t>: The </a:t>
            </a:r>
            <a:r>
              <a:rPr lang="en-US" dirty="0" err="1"/>
              <a:t>ApplicationContext</a:t>
            </a:r>
            <a:r>
              <a:rPr lang="en-US" dirty="0"/>
              <a:t> or </a:t>
            </a:r>
            <a:r>
              <a:rPr lang="en-US" dirty="0" err="1"/>
              <a:t>BeanFactory</a:t>
            </a:r>
            <a:r>
              <a:rPr lang="en-US" dirty="0"/>
              <a:t> acts as a factory by managing beans and creating them based on configuration (either XML or annotations).</a:t>
            </a:r>
          </a:p>
          <a:p>
            <a:r>
              <a:rPr lang="en-US" b="1" dirty="0"/>
              <a:t>1. Using Spring’s IoC Container as a Factory</a:t>
            </a:r>
          </a:p>
          <a:p>
            <a:r>
              <a:rPr lang="en-US" dirty="0"/>
              <a:t>In most Spring applications, the </a:t>
            </a:r>
            <a:r>
              <a:rPr lang="en-US" b="1" dirty="0" err="1"/>
              <a:t>ApplicationContext</a:t>
            </a:r>
            <a:r>
              <a:rPr lang="en-US" dirty="0"/>
              <a:t> is the default factory that manages bean instantiation, lifecycle, and dependencies. The container serves as a factory to create and configure beans, making it easy to manage and replace dependencies.</a:t>
            </a:r>
          </a:p>
          <a:p>
            <a:r>
              <a:rPr lang="en-US" dirty="0"/>
              <a:t>Here’s a simple example of using the </a:t>
            </a:r>
            <a:r>
              <a:rPr lang="en-US" dirty="0" err="1"/>
              <a:t>ApplicationContext</a:t>
            </a:r>
            <a:r>
              <a:rPr lang="en-US" dirty="0"/>
              <a:t> to instantiate a bean.</a:t>
            </a:r>
          </a:p>
          <a:p>
            <a:r>
              <a:rPr lang="en-US" b="1" dirty="0"/>
              <a:t>Step 1: Define a Bean Class</a:t>
            </a:r>
          </a:p>
          <a:p>
            <a:r>
              <a:rPr lang="en-US" dirty="0"/>
              <a:t>Suppose we have a Product class:</a:t>
            </a:r>
          </a:p>
          <a:p>
            <a:r>
              <a:rPr lang="en-US" dirty="0"/>
              <a:t>java</a:t>
            </a:r>
          </a:p>
          <a:p>
            <a:r>
              <a:rPr lang="en-US" dirty="0"/>
              <a:t>Copy code</a:t>
            </a:r>
          </a:p>
          <a:p>
            <a:pPr rtl="0"/>
            <a:r>
              <a:rPr lang="en-US" dirty="0"/>
              <a:t>public class Product { private String name; private double price; // Getters and Setters public void </a:t>
            </a:r>
            <a:r>
              <a:rPr lang="en-US" dirty="0" err="1"/>
              <a:t>displayInfo</a:t>
            </a:r>
            <a:r>
              <a:rPr lang="en-US" dirty="0"/>
              <a:t>() { </a:t>
            </a:r>
            <a:r>
              <a:rPr lang="en-US" dirty="0" err="1"/>
              <a:t>System.out.println</a:t>
            </a:r>
            <a:r>
              <a:rPr lang="en-US" dirty="0"/>
              <a:t>("Product Name: " + name + ", Price: $" + price); } } </a:t>
            </a:r>
          </a:p>
          <a:p>
            <a:r>
              <a:rPr lang="en-US" b="1" dirty="0"/>
              <a:t>Step 2: Configure the Bean</a:t>
            </a:r>
          </a:p>
          <a:p>
            <a:r>
              <a:rPr lang="en-US" dirty="0"/>
              <a:t>In a Spring configuration class or XML, define the Product bean:</a:t>
            </a:r>
          </a:p>
          <a:p>
            <a:r>
              <a:rPr lang="en-US" dirty="0"/>
              <a:t>java</a:t>
            </a:r>
          </a:p>
          <a:p>
            <a:r>
              <a:rPr lang="en-US" dirty="0"/>
              <a:t>Copy code</a:t>
            </a:r>
          </a:p>
          <a:p>
            <a:pPr rtl="0"/>
            <a:r>
              <a:rPr lang="en-US" dirty="0"/>
              <a:t>import </a:t>
            </a:r>
            <a:r>
              <a:rPr lang="en-US" dirty="0" err="1"/>
              <a:t>org.springframework.context.annotation.Bean</a:t>
            </a:r>
            <a:r>
              <a:rPr lang="en-US" dirty="0"/>
              <a:t>; import </a:t>
            </a:r>
            <a:r>
              <a:rPr lang="en-US" dirty="0" err="1"/>
              <a:t>org.springframework.context.annotation.Configuration</a:t>
            </a:r>
            <a:r>
              <a:rPr lang="en-US" dirty="0"/>
              <a:t>; @Configuration public class </a:t>
            </a:r>
            <a:r>
              <a:rPr lang="en-US" dirty="0" err="1"/>
              <a:t>AppConfig</a:t>
            </a:r>
            <a:r>
              <a:rPr lang="en-US" dirty="0"/>
              <a:t> { @Bean public Product product() { Product </a:t>
            </a:r>
            <a:r>
              <a:rPr lang="en-US" dirty="0" err="1"/>
              <a:t>product</a:t>
            </a:r>
            <a:r>
              <a:rPr lang="en-US" dirty="0"/>
              <a:t> = new Product(); </a:t>
            </a:r>
            <a:r>
              <a:rPr lang="en-US" dirty="0" err="1"/>
              <a:t>product.setName</a:t>
            </a:r>
            <a:r>
              <a:rPr lang="en-US" dirty="0"/>
              <a:t>("Laptop"); </a:t>
            </a:r>
            <a:r>
              <a:rPr lang="en-US" dirty="0" err="1"/>
              <a:t>product.setPrice</a:t>
            </a:r>
            <a:r>
              <a:rPr lang="en-US" dirty="0"/>
              <a:t>(1200.0); return product; } } </a:t>
            </a:r>
          </a:p>
          <a:p>
            <a:r>
              <a:rPr lang="en-US" b="1" dirty="0"/>
              <a:t>Step 3: Use </a:t>
            </a:r>
            <a:r>
              <a:rPr lang="en-US" b="1" dirty="0" err="1"/>
              <a:t>ApplicationContext</a:t>
            </a:r>
            <a:r>
              <a:rPr lang="en-US" b="1" dirty="0"/>
              <a:t> as a Factory</a:t>
            </a:r>
          </a:p>
          <a:p>
            <a:r>
              <a:rPr lang="en-US" dirty="0"/>
              <a:t>With the configuration in place, the </a:t>
            </a:r>
            <a:r>
              <a:rPr lang="en-US" dirty="0" err="1"/>
              <a:t>ApplicationContext</a:t>
            </a:r>
            <a:r>
              <a:rPr lang="en-US" dirty="0"/>
              <a:t> serves as a factory that creates and manages the Product bean.</a:t>
            </a:r>
          </a:p>
          <a:p>
            <a:r>
              <a:rPr lang="en-US" dirty="0"/>
              <a:t>java</a:t>
            </a:r>
          </a:p>
          <a:p>
            <a:r>
              <a:rPr lang="en-US" dirty="0"/>
              <a:t>Copy code</a:t>
            </a:r>
          </a:p>
          <a:p>
            <a:pPr rtl="0"/>
            <a:r>
              <a:rPr lang="en-US" dirty="0"/>
              <a:t>import </a:t>
            </a:r>
            <a:r>
              <a:rPr lang="en-US" dirty="0" err="1"/>
              <a:t>org.springframework.context.ApplicationContext</a:t>
            </a:r>
            <a:r>
              <a:rPr lang="en-US" dirty="0"/>
              <a:t>; import org.springframework.context.annotation.AnnotationConfigApplicationContext; public class </a:t>
            </a:r>
            <a:r>
              <a:rPr lang="en-US" dirty="0" err="1"/>
              <a:t>FactoryPatternExample</a:t>
            </a:r>
            <a:r>
              <a:rPr lang="en-US" dirty="0"/>
              <a:t> { public static void main(String[] </a:t>
            </a:r>
            <a:r>
              <a:rPr lang="en-US" dirty="0" err="1"/>
              <a:t>args</a:t>
            </a:r>
            <a:r>
              <a:rPr lang="en-US" dirty="0"/>
              <a:t>) { </a:t>
            </a:r>
            <a:r>
              <a:rPr lang="en-US" dirty="0" err="1"/>
              <a:t>ApplicationContext</a:t>
            </a:r>
            <a:r>
              <a:rPr lang="en-US" dirty="0"/>
              <a:t> context = new </a:t>
            </a:r>
            <a:r>
              <a:rPr lang="en-US" dirty="0" err="1"/>
              <a:t>AnnotationConfigApplicationContext</a:t>
            </a:r>
            <a:r>
              <a:rPr lang="en-US" dirty="0"/>
              <a:t>(</a:t>
            </a:r>
            <a:r>
              <a:rPr lang="en-US" dirty="0" err="1"/>
              <a:t>AppConfig.class</a:t>
            </a:r>
            <a:r>
              <a:rPr lang="en-US" dirty="0"/>
              <a:t>); Product </a:t>
            </a:r>
            <a:r>
              <a:rPr lang="en-US" dirty="0" err="1"/>
              <a:t>product</a:t>
            </a:r>
            <a:r>
              <a:rPr lang="en-US" dirty="0"/>
              <a:t> = </a:t>
            </a:r>
            <a:r>
              <a:rPr lang="en-US" dirty="0" err="1"/>
              <a:t>context.getBean</a:t>
            </a:r>
            <a:r>
              <a:rPr lang="en-US" dirty="0"/>
              <a:t>(</a:t>
            </a:r>
            <a:r>
              <a:rPr lang="en-US" dirty="0" err="1"/>
              <a:t>Product.class</a:t>
            </a:r>
            <a:r>
              <a:rPr lang="en-US" dirty="0"/>
              <a:t>); </a:t>
            </a:r>
            <a:r>
              <a:rPr lang="en-US" dirty="0" err="1"/>
              <a:t>product.displayInfo</a:t>
            </a:r>
            <a:r>
              <a:rPr lang="en-US" dirty="0"/>
              <a:t>(); // Output: Product Name: Laptop, Price: $1200.0 } } </a:t>
            </a:r>
          </a:p>
          <a:p>
            <a:r>
              <a:rPr lang="en-US" b="1" dirty="0"/>
              <a:t>2. Using </a:t>
            </a:r>
            <a:r>
              <a:rPr lang="en-US" b="1" dirty="0" err="1"/>
              <a:t>FactoryBean</a:t>
            </a:r>
            <a:r>
              <a:rPr lang="en-US" b="1" dirty="0"/>
              <a:t> Interface in Spring</a:t>
            </a:r>
          </a:p>
          <a:p>
            <a:r>
              <a:rPr lang="en-US" dirty="0"/>
              <a:t>The </a:t>
            </a:r>
            <a:r>
              <a:rPr lang="en-US" dirty="0" err="1"/>
              <a:t>FactoryBean</a:t>
            </a:r>
            <a:r>
              <a:rPr lang="en-US" dirty="0"/>
              <a:t> interface allows you to create a bean that acts as a factory for other beans. This is useful for creating complex objects that require specific instantiation logic.</a:t>
            </a:r>
          </a:p>
          <a:p>
            <a:r>
              <a:rPr lang="en-US" b="1" dirty="0"/>
              <a:t>Example with </a:t>
            </a:r>
            <a:r>
              <a:rPr lang="en-US" b="1" dirty="0" err="1"/>
              <a:t>FactoryBean</a:t>
            </a:r>
            <a:endParaRPr lang="en-US" b="1" dirty="0"/>
          </a:p>
          <a:p>
            <a:r>
              <a:rPr lang="en-US" dirty="0"/>
              <a:t>Suppose you want to create a connection to a database using a Connection class, but the connection object requires more complex instantiation logic.</a:t>
            </a:r>
          </a:p>
          <a:p>
            <a:r>
              <a:rPr lang="en-US" b="1" dirty="0"/>
              <a:t>Step 1: Define the </a:t>
            </a:r>
            <a:r>
              <a:rPr lang="en-US" b="1" dirty="0" err="1"/>
              <a:t>FactoryBean</a:t>
            </a:r>
            <a:endParaRPr lang="en-US" b="1" dirty="0"/>
          </a:p>
          <a:p>
            <a:r>
              <a:rPr lang="en-US" dirty="0"/>
              <a:t>Implement </a:t>
            </a:r>
            <a:r>
              <a:rPr lang="en-US" dirty="0" err="1"/>
              <a:t>FactoryBean</a:t>
            </a:r>
            <a:r>
              <a:rPr lang="en-US" dirty="0"/>
              <a:t> to provide custom instantiation logic.</a:t>
            </a:r>
          </a:p>
          <a:p>
            <a:r>
              <a:rPr lang="en-US" dirty="0"/>
              <a:t>java</a:t>
            </a:r>
          </a:p>
          <a:p>
            <a:r>
              <a:rPr lang="en-US" dirty="0"/>
              <a:t>Copy code</a:t>
            </a:r>
          </a:p>
          <a:p>
            <a:pPr rtl="0"/>
            <a:r>
              <a:rPr lang="en-US" dirty="0"/>
              <a:t>import </a:t>
            </a:r>
            <a:r>
              <a:rPr lang="en-US" dirty="0" err="1"/>
              <a:t>org.springframework.beans.factory.FactoryBean</a:t>
            </a:r>
            <a:r>
              <a:rPr lang="en-US" dirty="0"/>
              <a:t>; public class </a:t>
            </a:r>
            <a:r>
              <a:rPr lang="en-US" dirty="0" err="1"/>
              <a:t>ConnectionFactoryBean</a:t>
            </a:r>
            <a:r>
              <a:rPr lang="en-US" dirty="0"/>
              <a:t> implements </a:t>
            </a:r>
            <a:r>
              <a:rPr lang="en-US" dirty="0" err="1"/>
              <a:t>FactoryBean</a:t>
            </a:r>
            <a:r>
              <a:rPr lang="en-US" dirty="0"/>
              <a:t>&lt;Connection&gt; { @Override public Connection </a:t>
            </a:r>
            <a:r>
              <a:rPr lang="en-US" dirty="0" err="1"/>
              <a:t>getObject</a:t>
            </a:r>
            <a:r>
              <a:rPr lang="en-US" dirty="0"/>
              <a:t>() throws Exception { // Custom logic to create and return a database connection return new Connection("</a:t>
            </a:r>
            <a:r>
              <a:rPr lang="en-US" dirty="0" err="1"/>
              <a:t>databaseUrl</a:t>
            </a:r>
            <a:r>
              <a:rPr lang="en-US" dirty="0"/>
              <a:t>", "username", "password"); } @Override public Class&lt;?&gt; </a:t>
            </a:r>
            <a:r>
              <a:rPr lang="en-US" dirty="0" err="1"/>
              <a:t>getObjectType</a:t>
            </a:r>
            <a:r>
              <a:rPr lang="en-US" dirty="0"/>
              <a:t>() { return </a:t>
            </a:r>
            <a:r>
              <a:rPr lang="en-US" dirty="0" err="1"/>
              <a:t>Connection.class</a:t>
            </a:r>
            <a:r>
              <a:rPr lang="en-US" dirty="0"/>
              <a:t>; } @Override public </a:t>
            </a:r>
            <a:r>
              <a:rPr lang="en-US" dirty="0" err="1"/>
              <a:t>boolean</a:t>
            </a:r>
            <a:r>
              <a:rPr lang="en-US" dirty="0"/>
              <a:t> </a:t>
            </a:r>
            <a:r>
              <a:rPr lang="en-US" dirty="0" err="1"/>
              <a:t>isSingleton</a:t>
            </a:r>
            <a:r>
              <a:rPr lang="en-US" dirty="0"/>
              <a:t>() { return true; } } </a:t>
            </a:r>
          </a:p>
          <a:p>
            <a:r>
              <a:rPr lang="en-US" b="1" dirty="0"/>
              <a:t>Step 2: Register the </a:t>
            </a:r>
            <a:r>
              <a:rPr lang="en-US" b="1" dirty="0" err="1"/>
              <a:t>FactoryBean</a:t>
            </a:r>
            <a:r>
              <a:rPr lang="en-US" b="1" dirty="0"/>
              <a:t> in Spring Configuration</a:t>
            </a:r>
          </a:p>
          <a:p>
            <a:r>
              <a:rPr lang="en-US" dirty="0"/>
              <a:t>In your Spring configuration, register </a:t>
            </a:r>
            <a:r>
              <a:rPr lang="en-US" dirty="0" err="1"/>
              <a:t>ConnectionFactoryBean</a:t>
            </a:r>
            <a:r>
              <a:rPr lang="en-US" dirty="0"/>
              <a:t> as a bean.</a:t>
            </a:r>
          </a:p>
          <a:p>
            <a:r>
              <a:rPr lang="en-US" dirty="0"/>
              <a:t>java</a:t>
            </a:r>
          </a:p>
          <a:p>
            <a:r>
              <a:rPr lang="en-US" dirty="0"/>
              <a:t>Copy code</a:t>
            </a:r>
          </a:p>
          <a:p>
            <a:pPr rtl="0"/>
            <a:r>
              <a:rPr lang="en-US" dirty="0"/>
              <a:t>import </a:t>
            </a:r>
            <a:r>
              <a:rPr lang="en-US" dirty="0" err="1"/>
              <a:t>org.springframework.context.annotation.Bean</a:t>
            </a:r>
            <a:r>
              <a:rPr lang="en-US" dirty="0"/>
              <a:t>; import </a:t>
            </a:r>
            <a:r>
              <a:rPr lang="en-US" dirty="0" err="1"/>
              <a:t>org.springframework.context.annotation.Configuration</a:t>
            </a:r>
            <a:r>
              <a:rPr lang="en-US" dirty="0"/>
              <a:t>; @Configuration public class </a:t>
            </a:r>
            <a:r>
              <a:rPr lang="en-US" dirty="0" err="1"/>
              <a:t>AppConfig</a:t>
            </a:r>
            <a:r>
              <a:rPr lang="en-US" dirty="0"/>
              <a:t> { @Bean public </a:t>
            </a:r>
            <a:r>
              <a:rPr lang="en-US" dirty="0" err="1"/>
              <a:t>ConnectionFactoryBean</a:t>
            </a:r>
            <a:r>
              <a:rPr lang="en-US" dirty="0"/>
              <a:t> </a:t>
            </a:r>
            <a:r>
              <a:rPr lang="en-US" dirty="0" err="1"/>
              <a:t>connectionFactoryBean</a:t>
            </a:r>
            <a:r>
              <a:rPr lang="en-US" dirty="0"/>
              <a:t>() { return new </a:t>
            </a:r>
            <a:r>
              <a:rPr lang="en-US" dirty="0" err="1"/>
              <a:t>ConnectionFactoryBean</a:t>
            </a:r>
            <a:r>
              <a:rPr lang="en-US" dirty="0"/>
              <a:t>(); } } </a:t>
            </a:r>
          </a:p>
          <a:p>
            <a:r>
              <a:rPr lang="en-US" b="1" dirty="0"/>
              <a:t>Step 3: Use the Factory Bean in Application</a:t>
            </a:r>
          </a:p>
          <a:p>
            <a:r>
              <a:rPr lang="en-US" dirty="0"/>
              <a:t>When you retrieve Connection from the </a:t>
            </a:r>
            <a:r>
              <a:rPr lang="en-US" dirty="0" err="1"/>
              <a:t>ApplicationContext</a:t>
            </a:r>
            <a:r>
              <a:rPr lang="en-US" dirty="0"/>
              <a:t>, the </a:t>
            </a:r>
            <a:r>
              <a:rPr lang="en-US" dirty="0" err="1"/>
              <a:t>ConnectionFactoryBean</a:t>
            </a:r>
            <a:r>
              <a:rPr lang="en-US" dirty="0"/>
              <a:t> will create and provide it.</a:t>
            </a:r>
          </a:p>
          <a:p>
            <a:r>
              <a:rPr lang="en-US" dirty="0"/>
              <a:t>java</a:t>
            </a:r>
          </a:p>
          <a:p>
            <a:r>
              <a:rPr lang="en-US" dirty="0"/>
              <a:t>Copy code</a:t>
            </a:r>
          </a:p>
          <a:p>
            <a:pPr rtl="0"/>
            <a:r>
              <a:rPr lang="en-US" dirty="0"/>
              <a:t>import </a:t>
            </a:r>
            <a:r>
              <a:rPr lang="en-US" dirty="0" err="1"/>
              <a:t>org.springframework.context.ApplicationContext</a:t>
            </a:r>
            <a:r>
              <a:rPr lang="en-US" dirty="0"/>
              <a:t>; import org.springframework.context.annotation.AnnotationConfigApplicationContext; public class </a:t>
            </a:r>
            <a:r>
              <a:rPr lang="en-US" dirty="0" err="1"/>
              <a:t>FactoryBeanExample</a:t>
            </a:r>
            <a:r>
              <a:rPr lang="en-US" dirty="0"/>
              <a:t> { public static void main(String[] </a:t>
            </a:r>
            <a:r>
              <a:rPr lang="en-US" dirty="0" err="1"/>
              <a:t>args</a:t>
            </a:r>
            <a:r>
              <a:rPr lang="en-US" dirty="0"/>
              <a:t>) { </a:t>
            </a:r>
            <a:r>
              <a:rPr lang="en-US" dirty="0" err="1"/>
              <a:t>ApplicationContext</a:t>
            </a:r>
            <a:r>
              <a:rPr lang="en-US" dirty="0"/>
              <a:t> context = new </a:t>
            </a:r>
            <a:r>
              <a:rPr lang="en-US" dirty="0" err="1"/>
              <a:t>AnnotationConfigApplicationContext</a:t>
            </a:r>
            <a:r>
              <a:rPr lang="en-US" dirty="0"/>
              <a:t>(</a:t>
            </a:r>
            <a:r>
              <a:rPr lang="en-US" dirty="0" err="1"/>
              <a:t>AppConfig.class</a:t>
            </a:r>
            <a:r>
              <a:rPr lang="en-US" dirty="0"/>
              <a:t>); Connection </a:t>
            </a:r>
            <a:r>
              <a:rPr lang="en-US" dirty="0" err="1"/>
              <a:t>connection</a:t>
            </a:r>
            <a:r>
              <a:rPr lang="en-US" dirty="0"/>
              <a:t> = </a:t>
            </a:r>
            <a:r>
              <a:rPr lang="en-US" dirty="0" err="1"/>
              <a:t>context.getBean</a:t>
            </a:r>
            <a:r>
              <a:rPr lang="en-US" dirty="0"/>
              <a:t>(</a:t>
            </a:r>
            <a:r>
              <a:rPr lang="en-US" dirty="0" err="1"/>
              <a:t>Connection.class</a:t>
            </a:r>
            <a:r>
              <a:rPr lang="en-US" dirty="0"/>
              <a:t>); </a:t>
            </a:r>
            <a:r>
              <a:rPr lang="en-US" dirty="0" err="1"/>
              <a:t>connection.connect</a:t>
            </a:r>
            <a:r>
              <a:rPr lang="en-US" dirty="0"/>
              <a:t>(); // Assuming connect() starts the connection } } </a:t>
            </a:r>
          </a:p>
          <a:p>
            <a:r>
              <a:rPr lang="en-US" dirty="0"/>
              <a:t>In this example, the </a:t>
            </a:r>
            <a:r>
              <a:rPr lang="en-US" dirty="0" err="1"/>
              <a:t>ConnectionFactoryBean</a:t>
            </a:r>
            <a:r>
              <a:rPr lang="en-US" dirty="0"/>
              <a:t> acts as a factory for creating Connection objects, encapsulating the connection setup logic in a separate class.</a:t>
            </a:r>
          </a:p>
          <a:p>
            <a:r>
              <a:rPr lang="en-US" b="1" dirty="0"/>
              <a:t>Advantages of the Factory Pattern in Spring</a:t>
            </a:r>
          </a:p>
          <a:p>
            <a:pPr>
              <a:buFont typeface="+mj-lt"/>
              <a:buAutoNum type="arabicPeriod"/>
            </a:pPr>
            <a:r>
              <a:rPr lang="en-US" b="1" dirty="0"/>
              <a:t>Simplified Configuration</a:t>
            </a:r>
            <a:r>
              <a:rPr lang="en-US" dirty="0"/>
              <a:t>: Beans can be created with complex initialization logic without affecting client code.</a:t>
            </a:r>
          </a:p>
          <a:p>
            <a:pPr>
              <a:buFont typeface="+mj-lt"/>
              <a:buAutoNum type="arabicPeriod"/>
            </a:pPr>
            <a:r>
              <a:rPr lang="en-US" b="1" dirty="0"/>
              <a:t>Encapsulated Creation Logic</a:t>
            </a:r>
            <a:r>
              <a:rPr lang="en-US" dirty="0"/>
              <a:t>: Allows for centralizing complex object creation in one place.</a:t>
            </a:r>
          </a:p>
          <a:p>
            <a:pPr>
              <a:buFont typeface="+mj-lt"/>
              <a:buAutoNum type="arabicPeriod"/>
            </a:pPr>
            <a:r>
              <a:rPr lang="en-US" b="1" dirty="0"/>
              <a:t>Improved Maintainability</a:t>
            </a:r>
            <a:r>
              <a:rPr lang="en-US" dirty="0"/>
              <a:t>: Changing the instantiation logic requires changes only in the factory, not in every usage instance.</a:t>
            </a:r>
          </a:p>
          <a:p>
            <a:pPr>
              <a:buFont typeface="+mj-lt"/>
              <a:buAutoNum type="arabicPeriod"/>
            </a:pPr>
            <a:r>
              <a:rPr lang="en-US" b="1" dirty="0"/>
              <a:t>Dependency Injection Support</a:t>
            </a:r>
            <a:r>
              <a:rPr lang="en-US" dirty="0"/>
              <a:t>: Factories make it easy to inject dependencies at creation time.</a:t>
            </a:r>
          </a:p>
          <a:p>
            <a:r>
              <a:rPr lang="en-US" b="1" dirty="0"/>
              <a:t>Disadvantages</a:t>
            </a:r>
          </a:p>
          <a:p>
            <a:pPr>
              <a:buFont typeface="+mj-lt"/>
              <a:buAutoNum type="arabicPeriod"/>
            </a:pPr>
            <a:r>
              <a:rPr lang="en-US" b="1" dirty="0"/>
              <a:t>Increased Complexity</a:t>
            </a:r>
            <a:r>
              <a:rPr lang="en-US" dirty="0"/>
              <a:t>: Using custom factory beans can add complexity if overused.</a:t>
            </a:r>
          </a:p>
          <a:p>
            <a:pPr>
              <a:buFont typeface="+mj-lt"/>
              <a:buAutoNum type="arabicPeriod"/>
            </a:pPr>
            <a:r>
              <a:rPr lang="en-US" b="1" dirty="0"/>
              <a:t>Potentially Harder Testing</a:t>
            </a:r>
            <a:r>
              <a:rPr lang="en-US" dirty="0"/>
              <a:t>: Testing factory beans may require specific setup or mocks, especially if they rely on resources like databases.</a:t>
            </a:r>
          </a:p>
          <a:p>
            <a:r>
              <a:rPr lang="en-US" b="1" dirty="0"/>
              <a:t>When to Use the Factory Pattern in Spring</a:t>
            </a:r>
          </a:p>
          <a:p>
            <a:pPr>
              <a:buFont typeface="Arial" panose="020B0604020202020204" pitchFamily="34" charset="0"/>
              <a:buChar char="•"/>
            </a:pPr>
            <a:r>
              <a:rPr lang="en-US" b="1" dirty="0"/>
              <a:t>Complex Object Creation</a:t>
            </a:r>
            <a:r>
              <a:rPr lang="en-US" dirty="0"/>
              <a:t>: Use when creating objects that need specific configuration or setup logic.</a:t>
            </a:r>
          </a:p>
          <a:p>
            <a:pPr>
              <a:buFont typeface="Arial" panose="020B0604020202020204" pitchFamily="34" charset="0"/>
              <a:buChar char="•"/>
            </a:pPr>
            <a:r>
              <a:rPr lang="en-US" b="1" dirty="0"/>
              <a:t>Decoupling</a:t>
            </a:r>
            <a:r>
              <a:rPr lang="en-US" dirty="0"/>
              <a:t>: Use for decoupling clients from implementation details, such as database connections, which might change frequently.</a:t>
            </a:r>
          </a:p>
          <a:p>
            <a:pPr>
              <a:buFont typeface="Arial" panose="020B0604020202020204" pitchFamily="34" charset="0"/>
              <a:buChar char="•"/>
            </a:pPr>
            <a:r>
              <a:rPr lang="en-US" b="1" dirty="0"/>
              <a:t>Multiple Variants</a:t>
            </a:r>
            <a:r>
              <a:rPr lang="en-US" dirty="0"/>
              <a:t>: When you need multiple instances of a class with different configurations, factories make it easier to manage the variations.</a:t>
            </a:r>
          </a:p>
          <a:p>
            <a:r>
              <a:rPr lang="en-US" dirty="0"/>
              <a:t>The Factory pattern in Spring provides a robust way to manage object creation, whether through the </a:t>
            </a:r>
            <a:r>
              <a:rPr lang="en-US" dirty="0" err="1"/>
              <a:t>ApplicationContext</a:t>
            </a:r>
            <a:r>
              <a:rPr lang="en-US" dirty="0"/>
              <a:t> or custom Factory Beans, offering flexibility and maintainability in complex applications.</a:t>
            </a:r>
          </a:p>
          <a:p>
            <a:r>
              <a:rPr lang="en-US" dirty="0"/>
              <a:t>4o</a:t>
            </a:r>
          </a:p>
        </p:txBody>
      </p:sp>
      <p:sp>
        <p:nvSpPr>
          <p:cNvPr id="4" name="Slide Number Placeholder 3">
            <a:extLst>
              <a:ext uri="{FF2B5EF4-FFF2-40B4-BE49-F238E27FC236}">
                <a16:creationId xmlns:a16="http://schemas.microsoft.com/office/drawing/2014/main" id="{448F2B1E-4714-DEC5-8234-5BFF0BB476EA}"/>
              </a:ext>
            </a:extLst>
          </p:cNvPr>
          <p:cNvSpPr>
            <a:spLocks noGrp="1"/>
          </p:cNvSpPr>
          <p:nvPr>
            <p:ph type="sldNum" sz="quarter" idx="5"/>
          </p:nvPr>
        </p:nvSpPr>
        <p:spPr/>
        <p:txBody>
          <a:bodyPr/>
          <a:lstStyle/>
          <a:p>
            <a:fld id="{0AC900C1-7326-4B4D-9C4E-22E7230B62CC}" type="slidenum">
              <a:rPr lang="en-US" smtClean="0"/>
              <a:t>128</a:t>
            </a:fld>
            <a:endParaRPr lang="en-US"/>
          </a:p>
        </p:txBody>
      </p:sp>
    </p:spTree>
    <p:extLst>
      <p:ext uri="{BB962C8B-B14F-4D97-AF65-F5344CB8AC3E}">
        <p14:creationId xmlns:p14="http://schemas.microsoft.com/office/powerpoint/2010/main" val="37355588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86EF7-7662-9737-13F2-CE28717D7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F33ED-B353-4333-41A2-11430998A2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F8A30F-25DB-3511-B005-2BA42E36655F}"/>
              </a:ext>
            </a:extLst>
          </p:cNvPr>
          <p:cNvSpPr>
            <a:spLocks noGrp="1"/>
          </p:cNvSpPr>
          <p:nvPr>
            <p:ph type="body" idx="1"/>
          </p:nvPr>
        </p:nvSpPr>
        <p:spPr/>
        <p:txBody>
          <a:bodyPr/>
          <a:lstStyle/>
          <a:p>
            <a:r>
              <a:rPr lang="en-US" dirty="0"/>
              <a:t>The </a:t>
            </a:r>
            <a:r>
              <a:rPr lang="en-US" b="1" dirty="0"/>
              <a:t>Auto-Configuration Design Pattern</a:t>
            </a:r>
            <a:r>
              <a:rPr lang="en-US" dirty="0"/>
              <a:t> is a pattern designed to automatically configure objects, components, or services based on certain conditions and dependencies available in the environment. It’s used extensively in frameworks like Spring Boot to reduce manual configuration, especially for common setups, by inferring settings from the application's context and dependencies.</a:t>
            </a:r>
          </a:p>
          <a:p>
            <a:r>
              <a:rPr lang="en-US" b="1" dirty="0"/>
              <a:t>Characteristics of the Auto-Configuration Design Pattern</a:t>
            </a:r>
          </a:p>
          <a:p>
            <a:pPr>
              <a:buFont typeface="+mj-lt"/>
              <a:buAutoNum type="arabicPeriod"/>
            </a:pPr>
            <a:r>
              <a:rPr lang="en-US" b="1" dirty="0"/>
              <a:t>Condition-Based Configuration</a:t>
            </a:r>
            <a:r>
              <a:rPr lang="en-US" dirty="0"/>
              <a:t>: Uses conditions to determine if a component should be configured or not. Common conditions include the presence or absence of classes, beans, or properties in the environment.</a:t>
            </a:r>
          </a:p>
          <a:p>
            <a:pPr>
              <a:buFont typeface="+mj-lt"/>
              <a:buAutoNum type="arabicPeriod"/>
            </a:pPr>
            <a:r>
              <a:rPr lang="en-US" b="1" dirty="0"/>
              <a:t>Default Settings with Override Capability</a:t>
            </a:r>
            <a:r>
              <a:rPr lang="en-US" dirty="0"/>
              <a:t>: Auto-configuration provides sensible defaults for easy setup, but users can override these configurations with custom implementations.</a:t>
            </a:r>
          </a:p>
          <a:p>
            <a:pPr>
              <a:buFont typeface="+mj-lt"/>
              <a:buAutoNum type="arabicPeriod"/>
            </a:pPr>
            <a:r>
              <a:rPr lang="en-US" b="1" dirty="0"/>
              <a:t>Dependency-Driven</a:t>
            </a:r>
            <a:r>
              <a:rPr lang="en-US" dirty="0"/>
              <a:t>: Often relies on the presence of specific dependencies in the </a:t>
            </a:r>
            <a:r>
              <a:rPr lang="en-US" dirty="0" err="1"/>
              <a:t>classpath</a:t>
            </a:r>
            <a:r>
              <a:rPr lang="en-US" dirty="0"/>
              <a:t> to determine what components to configure.</a:t>
            </a:r>
          </a:p>
          <a:p>
            <a:pPr>
              <a:buFont typeface="+mj-lt"/>
              <a:buAutoNum type="arabicPeriod"/>
            </a:pPr>
            <a:r>
              <a:rPr lang="en-US" b="1" dirty="0"/>
              <a:t>Explicit Activation</a:t>
            </a:r>
            <a:r>
              <a:rPr lang="en-US" dirty="0"/>
              <a:t>: The pattern typically requires an explicit trigger to activate. In Spring Boot, this is enabled by default through the @EnableAutoConfiguration annotation, but it can be customized or disabled.</a:t>
            </a:r>
          </a:p>
          <a:p>
            <a:r>
              <a:rPr lang="en-US" b="1" dirty="0"/>
              <a:t>How Auto-Configuration Pattern Works in Spring Boot</a:t>
            </a:r>
          </a:p>
          <a:p>
            <a:r>
              <a:rPr lang="en-US" dirty="0"/>
              <a:t>Spring Boot leverages the auto-configuration pattern primarily by using conditional annotations like @ConditionalOnClass, @ConditionalOnMissingBean, and @ConditionalOnProperty. This way, Spring Boot auto-configures beans only when certain criteria are met.</a:t>
            </a:r>
          </a:p>
          <a:p>
            <a:r>
              <a:rPr lang="en-US" dirty="0"/>
              <a:t>For example:</a:t>
            </a:r>
          </a:p>
          <a:p>
            <a:pPr>
              <a:buFont typeface="Arial" panose="020B0604020202020204" pitchFamily="34" charset="0"/>
              <a:buChar char="•"/>
            </a:pPr>
            <a:r>
              <a:rPr lang="en-US" b="1" dirty="0"/>
              <a:t>@ConditionalOnClass</a:t>
            </a:r>
            <a:r>
              <a:rPr lang="en-US" dirty="0"/>
              <a:t>: Configures a bean if a specific class is available on the </a:t>
            </a:r>
            <a:r>
              <a:rPr lang="en-US" dirty="0" err="1"/>
              <a:t>classpath</a:t>
            </a:r>
            <a:r>
              <a:rPr lang="en-US" dirty="0"/>
              <a:t>.</a:t>
            </a:r>
          </a:p>
          <a:p>
            <a:pPr>
              <a:buFont typeface="Arial" panose="020B0604020202020204" pitchFamily="34" charset="0"/>
              <a:buChar char="•"/>
            </a:pPr>
            <a:r>
              <a:rPr lang="en-US" b="1" dirty="0"/>
              <a:t>@ConditionalOnMissingBean</a:t>
            </a:r>
            <a:r>
              <a:rPr lang="en-US" dirty="0"/>
              <a:t>: Configures a bean if another specific bean is not already defined in the context.</a:t>
            </a:r>
          </a:p>
          <a:p>
            <a:pPr>
              <a:buFont typeface="Arial" panose="020B0604020202020204" pitchFamily="34" charset="0"/>
              <a:buChar char="•"/>
            </a:pPr>
            <a:r>
              <a:rPr lang="en-US" b="1" dirty="0"/>
              <a:t>@ConditionalOnProperty</a:t>
            </a:r>
            <a:r>
              <a:rPr lang="en-US" dirty="0"/>
              <a:t>: Configures a bean if a specified property is present and set to a particular value.</a:t>
            </a:r>
          </a:p>
          <a:p>
            <a:r>
              <a:rPr lang="en-US" b="1" dirty="0"/>
              <a:t>Example of the Auto-Configuration Pattern in Spring Boot</a:t>
            </a:r>
          </a:p>
          <a:p>
            <a:r>
              <a:rPr lang="en-US" dirty="0"/>
              <a:t>Imagine you have a </a:t>
            </a:r>
            <a:r>
              <a:rPr lang="en-US" dirty="0" err="1"/>
              <a:t>DatabaseConnection</a:t>
            </a:r>
            <a:r>
              <a:rPr lang="en-US" dirty="0"/>
              <a:t> class that needs to be configured if a specific database dependency (e.g., H2) is on the </a:t>
            </a:r>
            <a:r>
              <a:rPr lang="en-US" dirty="0" err="1"/>
              <a:t>classpath</a:t>
            </a:r>
            <a:r>
              <a:rPr lang="en-US" dirty="0"/>
              <a:t>. Spring Boot can automatically configure this by applying conditional checks.</a:t>
            </a:r>
          </a:p>
          <a:p>
            <a:r>
              <a:rPr lang="en-US" dirty="0"/>
              <a:t>java</a:t>
            </a:r>
          </a:p>
          <a:p>
            <a:r>
              <a:rPr lang="en-US" dirty="0"/>
              <a:t>Copy code</a:t>
            </a:r>
          </a:p>
          <a:p>
            <a:pPr rtl="0"/>
            <a:r>
              <a:rPr lang="en-US" dirty="0"/>
              <a:t>@Configuration @ConditionalOnClass(name = "org.h2.Driver") public class H2AutoConfiguration { @Bean @ConditionalOnMissingBean public </a:t>
            </a:r>
            <a:r>
              <a:rPr lang="en-US" dirty="0" err="1"/>
              <a:t>DataSource</a:t>
            </a:r>
            <a:r>
              <a:rPr lang="en-US" dirty="0"/>
              <a:t> </a:t>
            </a:r>
            <a:r>
              <a:rPr lang="en-US" dirty="0" err="1"/>
              <a:t>dataSource</a:t>
            </a:r>
            <a:r>
              <a:rPr lang="en-US" dirty="0"/>
              <a:t>() { return </a:t>
            </a:r>
            <a:r>
              <a:rPr lang="en-US" dirty="0" err="1"/>
              <a:t>DataSourceBuilder.create</a:t>
            </a:r>
            <a:r>
              <a:rPr lang="en-US" dirty="0"/>
              <a:t>().</a:t>
            </a:r>
            <a:r>
              <a:rPr lang="en-US" dirty="0" err="1"/>
              <a:t>url</a:t>
            </a:r>
            <a:r>
              <a:rPr lang="en-US" dirty="0"/>
              <a:t>("jdbc:h2:mem:testdb").username("</a:t>
            </a:r>
            <a:r>
              <a:rPr lang="en-US" dirty="0" err="1"/>
              <a:t>sa</a:t>
            </a:r>
            <a:r>
              <a:rPr lang="en-US" dirty="0"/>
              <a:t>").build(); } } </a:t>
            </a:r>
          </a:p>
          <a:p>
            <a:r>
              <a:rPr lang="en-US" dirty="0"/>
              <a:t>In this example:</a:t>
            </a:r>
          </a:p>
          <a:p>
            <a:pPr>
              <a:buFont typeface="Arial" panose="020B0604020202020204" pitchFamily="34" charset="0"/>
              <a:buChar char="•"/>
            </a:pPr>
            <a:r>
              <a:rPr lang="en-US" dirty="0"/>
              <a:t>If the H2 dependency is on the </a:t>
            </a:r>
            <a:r>
              <a:rPr lang="en-US" dirty="0" err="1"/>
              <a:t>classpath</a:t>
            </a:r>
            <a:r>
              <a:rPr lang="en-US" dirty="0"/>
              <a:t>, Spring Boot will automatically configure an in-memory H2 </a:t>
            </a:r>
            <a:r>
              <a:rPr lang="en-US" dirty="0" err="1"/>
              <a:t>DataSource</a:t>
            </a:r>
            <a:r>
              <a:rPr lang="en-US" dirty="0"/>
              <a:t>.</a:t>
            </a:r>
          </a:p>
          <a:p>
            <a:pPr>
              <a:buFont typeface="Arial" panose="020B0604020202020204" pitchFamily="34" charset="0"/>
              <a:buChar char="•"/>
            </a:pPr>
            <a:r>
              <a:rPr lang="en-US" dirty="0"/>
              <a:t>If another </a:t>
            </a:r>
            <a:r>
              <a:rPr lang="en-US" dirty="0" err="1"/>
              <a:t>DataSource</a:t>
            </a:r>
            <a:r>
              <a:rPr lang="en-US" dirty="0"/>
              <a:t> bean is already defined, this configuration is ignored due to the @ConditionalOnMissingBean annotation.</a:t>
            </a:r>
          </a:p>
          <a:p>
            <a:r>
              <a:rPr lang="en-US" b="1" dirty="0"/>
              <a:t>Key Benefits of the Auto-Configuration Pattern</a:t>
            </a:r>
          </a:p>
          <a:p>
            <a:pPr>
              <a:buFont typeface="+mj-lt"/>
              <a:buAutoNum type="arabicPeriod"/>
            </a:pPr>
            <a:r>
              <a:rPr lang="en-US" b="1" dirty="0"/>
              <a:t>Simplified Configuration</a:t>
            </a:r>
            <a:r>
              <a:rPr lang="en-US" dirty="0"/>
              <a:t>: Reduces boilerplate and repetitive configuration, making applications simpler and more concise.</a:t>
            </a:r>
          </a:p>
          <a:p>
            <a:pPr>
              <a:buFont typeface="+mj-lt"/>
              <a:buAutoNum type="arabicPeriod"/>
            </a:pPr>
            <a:r>
              <a:rPr lang="en-US" b="1" dirty="0"/>
              <a:t>Dynamic Adaptation</a:t>
            </a:r>
            <a:r>
              <a:rPr lang="en-US" dirty="0"/>
              <a:t>: Automatically adapts to the environment, configuring only the necessary components based on dependencies.</a:t>
            </a:r>
          </a:p>
          <a:p>
            <a:pPr>
              <a:buFont typeface="+mj-lt"/>
              <a:buAutoNum type="arabicPeriod"/>
            </a:pPr>
            <a:r>
              <a:rPr lang="en-US" b="1" dirty="0"/>
              <a:t>Faster Development</a:t>
            </a:r>
            <a:r>
              <a:rPr lang="en-US" dirty="0"/>
              <a:t>: Enables faster development and testing by reducing the need for manual configuration, especially for common setups.</a:t>
            </a:r>
          </a:p>
          <a:p>
            <a:pPr>
              <a:buFont typeface="+mj-lt"/>
              <a:buAutoNum type="arabicPeriod"/>
            </a:pPr>
            <a:r>
              <a:rPr lang="en-US" b="1" dirty="0"/>
              <a:t>Improved Flexibility</a:t>
            </a:r>
            <a:r>
              <a:rPr lang="en-US" dirty="0"/>
              <a:t>: Allows for easy customization and overrides, so developers can fine-tune or replace default configurations as needed.</a:t>
            </a:r>
          </a:p>
          <a:p>
            <a:r>
              <a:rPr lang="en-US" b="1" dirty="0"/>
              <a:t>Disadvantages</a:t>
            </a:r>
          </a:p>
          <a:p>
            <a:pPr>
              <a:buFont typeface="+mj-lt"/>
              <a:buAutoNum type="arabicPeriod"/>
            </a:pPr>
            <a:r>
              <a:rPr lang="en-US" b="1" dirty="0"/>
              <a:t>Implicit Behavior</a:t>
            </a:r>
            <a:r>
              <a:rPr lang="en-US" dirty="0"/>
              <a:t>: Configuration may feel "hidden" or implicit, which can make debugging harder for new developers.</a:t>
            </a:r>
          </a:p>
          <a:p>
            <a:pPr>
              <a:buFont typeface="+mj-lt"/>
              <a:buAutoNum type="arabicPeriod"/>
            </a:pPr>
            <a:r>
              <a:rPr lang="en-US" b="1" dirty="0"/>
              <a:t>Dependency on Environment</a:t>
            </a:r>
            <a:r>
              <a:rPr lang="en-US" dirty="0"/>
              <a:t>: Relies on runtime conditions, so changes in the environment (like missing dependencies) can affect configurations.</a:t>
            </a:r>
          </a:p>
          <a:p>
            <a:pPr>
              <a:buFont typeface="+mj-lt"/>
              <a:buAutoNum type="arabicPeriod"/>
            </a:pPr>
            <a:r>
              <a:rPr lang="en-US" b="1" dirty="0"/>
              <a:t>Potential for Unused Components</a:t>
            </a:r>
            <a:r>
              <a:rPr lang="en-US" dirty="0"/>
              <a:t>: May configure components that aren’t required if the application’s context is not clearly defined.</a:t>
            </a:r>
          </a:p>
          <a:p>
            <a:r>
              <a:rPr lang="en-US" b="1" dirty="0"/>
              <a:t>Use Cases</a:t>
            </a:r>
          </a:p>
          <a:p>
            <a:pPr>
              <a:buFont typeface="Arial" panose="020B0604020202020204" pitchFamily="34" charset="0"/>
              <a:buChar char="•"/>
            </a:pPr>
            <a:r>
              <a:rPr lang="en-US" b="1" dirty="0"/>
              <a:t>Frameworks</a:t>
            </a:r>
            <a:r>
              <a:rPr lang="en-US" dirty="0"/>
              <a:t>: Commonly used in frameworks (like Spring Boot) where a predictable, ready-to-use environment speeds up development.</a:t>
            </a:r>
          </a:p>
          <a:p>
            <a:pPr>
              <a:buFont typeface="Arial" panose="020B0604020202020204" pitchFamily="34" charset="0"/>
              <a:buChar char="•"/>
            </a:pPr>
            <a:r>
              <a:rPr lang="en-US" b="1" dirty="0"/>
              <a:t>Microservices</a:t>
            </a:r>
            <a:r>
              <a:rPr lang="en-US" dirty="0"/>
              <a:t>: Useful in microservices to configure databases, message brokers, and other common dependencies without requiring manual setup for each service.</a:t>
            </a:r>
          </a:p>
          <a:p>
            <a:pPr>
              <a:buFont typeface="Arial" panose="020B0604020202020204" pitchFamily="34" charset="0"/>
              <a:buChar char="•"/>
            </a:pPr>
            <a:r>
              <a:rPr lang="en-US" b="1" dirty="0"/>
              <a:t>Rapid Prototyping</a:t>
            </a:r>
            <a:r>
              <a:rPr lang="en-US" dirty="0"/>
              <a:t>: Ideal for quickly setting up applications with typical configurations, making it easy to start development without extensive setup.</a:t>
            </a:r>
          </a:p>
          <a:p>
            <a:r>
              <a:rPr lang="en-US" dirty="0"/>
              <a:t>The Auto-Configuration design pattern exemplifies a dynamic, conditional approach to configuration, making applications more adaptive, modular, and easier to set up. In Spring Boot, this pattern transforms the developer experience by removing repetitive setup, especially for complex applications.</a:t>
            </a:r>
          </a:p>
          <a:p>
            <a:r>
              <a:rPr lang="en-US" dirty="0"/>
              <a:t>4o</a:t>
            </a:r>
          </a:p>
        </p:txBody>
      </p:sp>
      <p:sp>
        <p:nvSpPr>
          <p:cNvPr id="4" name="Slide Number Placeholder 3">
            <a:extLst>
              <a:ext uri="{FF2B5EF4-FFF2-40B4-BE49-F238E27FC236}">
                <a16:creationId xmlns:a16="http://schemas.microsoft.com/office/drawing/2014/main" id="{BFE85A7E-04E9-891B-5DD4-FD173F9D8F32}"/>
              </a:ext>
            </a:extLst>
          </p:cNvPr>
          <p:cNvSpPr>
            <a:spLocks noGrp="1"/>
          </p:cNvSpPr>
          <p:nvPr>
            <p:ph type="sldNum" sz="quarter" idx="5"/>
          </p:nvPr>
        </p:nvSpPr>
        <p:spPr/>
        <p:txBody>
          <a:bodyPr/>
          <a:lstStyle/>
          <a:p>
            <a:fld id="{0AC900C1-7326-4B4D-9C4E-22E7230B62CC}" type="slidenum">
              <a:rPr lang="en-US" smtClean="0"/>
              <a:t>130</a:t>
            </a:fld>
            <a:endParaRPr lang="en-US"/>
          </a:p>
        </p:txBody>
      </p:sp>
    </p:spTree>
    <p:extLst>
      <p:ext uri="{BB962C8B-B14F-4D97-AF65-F5344CB8AC3E}">
        <p14:creationId xmlns:p14="http://schemas.microsoft.com/office/powerpoint/2010/main" val="7626528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A3EEF-90F5-E124-E5E9-8B8F6D7C30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E8FC95-D9FE-4E1C-8970-A1F01E983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2C1B6-6C98-7647-DD1D-A0A7E8F60492}"/>
              </a:ext>
            </a:extLst>
          </p:cNvPr>
          <p:cNvSpPr>
            <a:spLocks noGrp="1"/>
          </p:cNvSpPr>
          <p:nvPr>
            <p:ph type="body" idx="1"/>
          </p:nvPr>
        </p:nvSpPr>
        <p:spPr/>
        <p:txBody>
          <a:bodyPr/>
          <a:lstStyle/>
          <a:p>
            <a:r>
              <a:rPr lang="en-US" dirty="0"/>
              <a:t>The </a:t>
            </a:r>
            <a:r>
              <a:rPr lang="en-US" b="1" dirty="0"/>
              <a:t>Auto-Configuration Design Pattern</a:t>
            </a:r>
            <a:r>
              <a:rPr lang="en-US" dirty="0"/>
              <a:t> is a pattern designed to automatically configure objects, components, or services based on certain conditions and dependencies available in the environment. It’s used extensively in frameworks like Spring Boot to reduce manual configuration, especially for common setups, by inferring settings from the application's context and dependencies.</a:t>
            </a:r>
          </a:p>
          <a:p>
            <a:r>
              <a:rPr lang="en-US" b="1" dirty="0"/>
              <a:t>Characteristics of the Auto-Configuration Design Pattern</a:t>
            </a:r>
          </a:p>
          <a:p>
            <a:pPr>
              <a:buFont typeface="+mj-lt"/>
              <a:buAutoNum type="arabicPeriod"/>
            </a:pPr>
            <a:r>
              <a:rPr lang="en-US" b="1" dirty="0"/>
              <a:t>Condition-Based Configuration</a:t>
            </a:r>
            <a:r>
              <a:rPr lang="en-US" dirty="0"/>
              <a:t>: Uses conditions to determine if a component should be configured or not. Common conditions include the presence or absence of classes, beans, or properties in the environment.</a:t>
            </a:r>
          </a:p>
          <a:p>
            <a:pPr>
              <a:buFont typeface="+mj-lt"/>
              <a:buAutoNum type="arabicPeriod"/>
            </a:pPr>
            <a:r>
              <a:rPr lang="en-US" b="1" dirty="0"/>
              <a:t>Default Settings with Override Capability</a:t>
            </a:r>
            <a:r>
              <a:rPr lang="en-US" dirty="0"/>
              <a:t>: Auto-configuration provides sensible defaults for easy setup, but users can override these configurations with custom implementations.</a:t>
            </a:r>
          </a:p>
          <a:p>
            <a:pPr>
              <a:buFont typeface="+mj-lt"/>
              <a:buAutoNum type="arabicPeriod"/>
            </a:pPr>
            <a:r>
              <a:rPr lang="en-US" b="1" dirty="0"/>
              <a:t>Dependency-Driven</a:t>
            </a:r>
            <a:r>
              <a:rPr lang="en-US" dirty="0"/>
              <a:t>: Often relies on the presence of specific dependencies in the </a:t>
            </a:r>
            <a:r>
              <a:rPr lang="en-US" dirty="0" err="1"/>
              <a:t>classpath</a:t>
            </a:r>
            <a:r>
              <a:rPr lang="en-US" dirty="0"/>
              <a:t> to determine what components to configure.</a:t>
            </a:r>
          </a:p>
          <a:p>
            <a:pPr>
              <a:buFont typeface="+mj-lt"/>
              <a:buAutoNum type="arabicPeriod"/>
            </a:pPr>
            <a:r>
              <a:rPr lang="en-US" b="1" dirty="0"/>
              <a:t>Explicit Activation</a:t>
            </a:r>
            <a:r>
              <a:rPr lang="en-US" dirty="0"/>
              <a:t>: The pattern typically requires an explicit trigger to activate. In Spring Boot, this is enabled by default through the @EnableAutoConfiguration annotation, but it can be customized or disabled.</a:t>
            </a:r>
          </a:p>
          <a:p>
            <a:r>
              <a:rPr lang="en-US" b="1" dirty="0"/>
              <a:t>How Auto-Configuration Pattern Works in Spring Boot</a:t>
            </a:r>
          </a:p>
          <a:p>
            <a:r>
              <a:rPr lang="en-US" dirty="0"/>
              <a:t>Spring Boot leverages the auto-configuration pattern primarily by using conditional annotations like @ConditionalOnClass, @ConditionalOnMissingBean, and @ConditionalOnProperty. This way, Spring Boot auto-configures beans only when certain criteria are met.</a:t>
            </a:r>
          </a:p>
          <a:p>
            <a:r>
              <a:rPr lang="en-US" dirty="0"/>
              <a:t>For example:</a:t>
            </a:r>
          </a:p>
          <a:p>
            <a:pPr>
              <a:buFont typeface="Arial" panose="020B0604020202020204" pitchFamily="34" charset="0"/>
              <a:buChar char="•"/>
            </a:pPr>
            <a:r>
              <a:rPr lang="en-US" b="1" dirty="0"/>
              <a:t>@ConditionalOnClass</a:t>
            </a:r>
            <a:r>
              <a:rPr lang="en-US" dirty="0"/>
              <a:t>: Configures a bean if a specific class is available on the </a:t>
            </a:r>
            <a:r>
              <a:rPr lang="en-US" dirty="0" err="1"/>
              <a:t>classpath</a:t>
            </a:r>
            <a:r>
              <a:rPr lang="en-US" dirty="0"/>
              <a:t>.</a:t>
            </a:r>
          </a:p>
          <a:p>
            <a:pPr>
              <a:buFont typeface="Arial" panose="020B0604020202020204" pitchFamily="34" charset="0"/>
              <a:buChar char="•"/>
            </a:pPr>
            <a:r>
              <a:rPr lang="en-US" b="1" dirty="0"/>
              <a:t>@ConditionalOnMissingBean</a:t>
            </a:r>
            <a:r>
              <a:rPr lang="en-US" dirty="0"/>
              <a:t>: Configures a bean if another specific bean is not already defined in the context.</a:t>
            </a:r>
          </a:p>
          <a:p>
            <a:pPr>
              <a:buFont typeface="Arial" panose="020B0604020202020204" pitchFamily="34" charset="0"/>
              <a:buChar char="•"/>
            </a:pPr>
            <a:r>
              <a:rPr lang="en-US" b="1" dirty="0"/>
              <a:t>@ConditionalOnProperty</a:t>
            </a:r>
            <a:r>
              <a:rPr lang="en-US" dirty="0"/>
              <a:t>: Configures a bean if a specified property is present and set to a particular value.</a:t>
            </a:r>
          </a:p>
          <a:p>
            <a:r>
              <a:rPr lang="en-US" b="1" dirty="0"/>
              <a:t>Example of the Auto-Configuration Pattern in Spring Boot</a:t>
            </a:r>
          </a:p>
          <a:p>
            <a:r>
              <a:rPr lang="en-US" dirty="0"/>
              <a:t>Imagine you have a </a:t>
            </a:r>
            <a:r>
              <a:rPr lang="en-US" dirty="0" err="1"/>
              <a:t>DatabaseConnection</a:t>
            </a:r>
            <a:r>
              <a:rPr lang="en-US" dirty="0"/>
              <a:t> class that needs to be configured if a specific database dependency (e.g., H2) is on the </a:t>
            </a:r>
            <a:r>
              <a:rPr lang="en-US" dirty="0" err="1"/>
              <a:t>classpath</a:t>
            </a:r>
            <a:r>
              <a:rPr lang="en-US" dirty="0"/>
              <a:t>. Spring Boot can automatically configure this by applying conditional checks.</a:t>
            </a:r>
          </a:p>
          <a:p>
            <a:r>
              <a:rPr lang="en-US" dirty="0"/>
              <a:t>java</a:t>
            </a:r>
          </a:p>
          <a:p>
            <a:r>
              <a:rPr lang="en-US" dirty="0"/>
              <a:t>Copy code</a:t>
            </a:r>
          </a:p>
          <a:p>
            <a:pPr rtl="0"/>
            <a:r>
              <a:rPr lang="en-US" dirty="0"/>
              <a:t>@Configuration @ConditionalOnClass(name = "org.h2.Driver") public class H2AutoConfiguration { @Bean @ConditionalOnMissingBean public </a:t>
            </a:r>
            <a:r>
              <a:rPr lang="en-US" dirty="0" err="1"/>
              <a:t>DataSource</a:t>
            </a:r>
            <a:r>
              <a:rPr lang="en-US" dirty="0"/>
              <a:t> </a:t>
            </a:r>
            <a:r>
              <a:rPr lang="en-US" dirty="0" err="1"/>
              <a:t>dataSource</a:t>
            </a:r>
            <a:r>
              <a:rPr lang="en-US" dirty="0"/>
              <a:t>() { return </a:t>
            </a:r>
            <a:r>
              <a:rPr lang="en-US" dirty="0" err="1"/>
              <a:t>DataSourceBuilder.create</a:t>
            </a:r>
            <a:r>
              <a:rPr lang="en-US" dirty="0"/>
              <a:t>().</a:t>
            </a:r>
            <a:r>
              <a:rPr lang="en-US" dirty="0" err="1"/>
              <a:t>url</a:t>
            </a:r>
            <a:r>
              <a:rPr lang="en-US" dirty="0"/>
              <a:t>("jdbc:h2:mem:testdb").username("</a:t>
            </a:r>
            <a:r>
              <a:rPr lang="en-US" dirty="0" err="1"/>
              <a:t>sa</a:t>
            </a:r>
            <a:r>
              <a:rPr lang="en-US" dirty="0"/>
              <a:t>").build(); } } </a:t>
            </a:r>
          </a:p>
          <a:p>
            <a:r>
              <a:rPr lang="en-US" dirty="0"/>
              <a:t>In this example:</a:t>
            </a:r>
          </a:p>
          <a:p>
            <a:pPr>
              <a:buFont typeface="Arial" panose="020B0604020202020204" pitchFamily="34" charset="0"/>
              <a:buChar char="•"/>
            </a:pPr>
            <a:r>
              <a:rPr lang="en-US" dirty="0"/>
              <a:t>If the H2 dependency is on the </a:t>
            </a:r>
            <a:r>
              <a:rPr lang="en-US" dirty="0" err="1"/>
              <a:t>classpath</a:t>
            </a:r>
            <a:r>
              <a:rPr lang="en-US" dirty="0"/>
              <a:t>, Spring Boot will automatically configure an in-memory H2 </a:t>
            </a:r>
            <a:r>
              <a:rPr lang="en-US" dirty="0" err="1"/>
              <a:t>DataSource</a:t>
            </a:r>
            <a:r>
              <a:rPr lang="en-US" dirty="0"/>
              <a:t>.</a:t>
            </a:r>
          </a:p>
          <a:p>
            <a:pPr>
              <a:buFont typeface="Arial" panose="020B0604020202020204" pitchFamily="34" charset="0"/>
              <a:buChar char="•"/>
            </a:pPr>
            <a:r>
              <a:rPr lang="en-US" dirty="0"/>
              <a:t>If another </a:t>
            </a:r>
            <a:r>
              <a:rPr lang="en-US" dirty="0" err="1"/>
              <a:t>DataSource</a:t>
            </a:r>
            <a:r>
              <a:rPr lang="en-US" dirty="0"/>
              <a:t> bean is already defined, this configuration is ignored due to the @ConditionalOnMissingBean annotation.</a:t>
            </a:r>
          </a:p>
          <a:p>
            <a:r>
              <a:rPr lang="en-US" b="1" dirty="0"/>
              <a:t>Key Benefits of the Auto-Configuration Pattern</a:t>
            </a:r>
          </a:p>
          <a:p>
            <a:pPr>
              <a:buFont typeface="+mj-lt"/>
              <a:buAutoNum type="arabicPeriod"/>
            </a:pPr>
            <a:r>
              <a:rPr lang="en-US" b="1" dirty="0"/>
              <a:t>Simplified Configuration</a:t>
            </a:r>
            <a:r>
              <a:rPr lang="en-US" dirty="0"/>
              <a:t>: Reduces boilerplate and repetitive configuration, making applications simpler and more concise.</a:t>
            </a:r>
          </a:p>
          <a:p>
            <a:pPr>
              <a:buFont typeface="+mj-lt"/>
              <a:buAutoNum type="arabicPeriod"/>
            </a:pPr>
            <a:r>
              <a:rPr lang="en-US" b="1" dirty="0"/>
              <a:t>Dynamic Adaptation</a:t>
            </a:r>
            <a:r>
              <a:rPr lang="en-US" dirty="0"/>
              <a:t>: Automatically adapts to the environment, configuring only the necessary components based on dependencies.</a:t>
            </a:r>
          </a:p>
          <a:p>
            <a:pPr>
              <a:buFont typeface="+mj-lt"/>
              <a:buAutoNum type="arabicPeriod"/>
            </a:pPr>
            <a:r>
              <a:rPr lang="en-US" b="1" dirty="0"/>
              <a:t>Faster Development</a:t>
            </a:r>
            <a:r>
              <a:rPr lang="en-US" dirty="0"/>
              <a:t>: Enables faster development and testing by reducing the need for manual configuration, especially for common setups.</a:t>
            </a:r>
          </a:p>
          <a:p>
            <a:pPr>
              <a:buFont typeface="+mj-lt"/>
              <a:buAutoNum type="arabicPeriod"/>
            </a:pPr>
            <a:r>
              <a:rPr lang="en-US" b="1" dirty="0"/>
              <a:t>Improved Flexibility</a:t>
            </a:r>
            <a:r>
              <a:rPr lang="en-US" dirty="0"/>
              <a:t>: Allows for easy customization and overrides, so developers can fine-tune or replace default configurations as needed.</a:t>
            </a:r>
          </a:p>
          <a:p>
            <a:r>
              <a:rPr lang="en-US" b="1" dirty="0"/>
              <a:t>Disadvantages</a:t>
            </a:r>
          </a:p>
          <a:p>
            <a:pPr>
              <a:buFont typeface="+mj-lt"/>
              <a:buAutoNum type="arabicPeriod"/>
            </a:pPr>
            <a:r>
              <a:rPr lang="en-US" b="1" dirty="0"/>
              <a:t>Implicit Behavior</a:t>
            </a:r>
            <a:r>
              <a:rPr lang="en-US" dirty="0"/>
              <a:t>: Configuration may feel "hidden" or implicit, which can make debugging harder for new developers.</a:t>
            </a:r>
          </a:p>
          <a:p>
            <a:pPr>
              <a:buFont typeface="+mj-lt"/>
              <a:buAutoNum type="arabicPeriod"/>
            </a:pPr>
            <a:r>
              <a:rPr lang="en-US" b="1" dirty="0"/>
              <a:t>Dependency on Environment</a:t>
            </a:r>
            <a:r>
              <a:rPr lang="en-US" dirty="0"/>
              <a:t>: Relies on runtime conditions, so changes in the environment (like missing dependencies) can affect configurations.</a:t>
            </a:r>
          </a:p>
          <a:p>
            <a:pPr>
              <a:buFont typeface="+mj-lt"/>
              <a:buAutoNum type="arabicPeriod"/>
            </a:pPr>
            <a:r>
              <a:rPr lang="en-US" b="1" dirty="0"/>
              <a:t>Potential for Unused Components</a:t>
            </a:r>
            <a:r>
              <a:rPr lang="en-US" dirty="0"/>
              <a:t>: May configure components that aren’t required if the application’s context is not clearly defined.</a:t>
            </a:r>
          </a:p>
          <a:p>
            <a:r>
              <a:rPr lang="en-US" b="1" dirty="0"/>
              <a:t>Use Cases</a:t>
            </a:r>
          </a:p>
          <a:p>
            <a:pPr>
              <a:buFont typeface="Arial" panose="020B0604020202020204" pitchFamily="34" charset="0"/>
              <a:buChar char="•"/>
            </a:pPr>
            <a:r>
              <a:rPr lang="en-US" b="1" dirty="0"/>
              <a:t>Frameworks</a:t>
            </a:r>
            <a:r>
              <a:rPr lang="en-US" dirty="0"/>
              <a:t>: Commonly used in frameworks (like Spring Boot) where a predictable, ready-to-use environment speeds up development.</a:t>
            </a:r>
          </a:p>
          <a:p>
            <a:pPr>
              <a:buFont typeface="Arial" panose="020B0604020202020204" pitchFamily="34" charset="0"/>
              <a:buChar char="•"/>
            </a:pPr>
            <a:r>
              <a:rPr lang="en-US" b="1" dirty="0"/>
              <a:t>Microservices</a:t>
            </a:r>
            <a:r>
              <a:rPr lang="en-US" dirty="0"/>
              <a:t>: Useful in microservices to configure databases, message brokers, and other common dependencies without requiring manual setup for each service.</a:t>
            </a:r>
          </a:p>
          <a:p>
            <a:pPr>
              <a:buFont typeface="Arial" panose="020B0604020202020204" pitchFamily="34" charset="0"/>
              <a:buChar char="•"/>
            </a:pPr>
            <a:r>
              <a:rPr lang="en-US" b="1" dirty="0"/>
              <a:t>Rapid Prototyping</a:t>
            </a:r>
            <a:r>
              <a:rPr lang="en-US" dirty="0"/>
              <a:t>: Ideal for quickly setting up applications with typical configurations, making it easy to start development without extensive setup.</a:t>
            </a:r>
          </a:p>
          <a:p>
            <a:r>
              <a:rPr lang="en-US" dirty="0"/>
              <a:t>The Auto-Configuration design pattern exemplifies a dynamic, conditional approach to configuration, making applications more adaptive, modular, and easier to set up. In Spring Boot, this pattern transforms the developer experience by removing repetitive setup, especially for complex applications.</a:t>
            </a:r>
          </a:p>
          <a:p>
            <a:r>
              <a:rPr lang="en-US" dirty="0"/>
              <a:t>4o</a:t>
            </a:r>
          </a:p>
        </p:txBody>
      </p:sp>
      <p:sp>
        <p:nvSpPr>
          <p:cNvPr id="4" name="Slide Number Placeholder 3">
            <a:extLst>
              <a:ext uri="{FF2B5EF4-FFF2-40B4-BE49-F238E27FC236}">
                <a16:creationId xmlns:a16="http://schemas.microsoft.com/office/drawing/2014/main" id="{501A7A55-DA15-AD39-BD8A-09CD95B102FD}"/>
              </a:ext>
            </a:extLst>
          </p:cNvPr>
          <p:cNvSpPr>
            <a:spLocks noGrp="1"/>
          </p:cNvSpPr>
          <p:nvPr>
            <p:ph type="sldNum" sz="quarter" idx="5"/>
          </p:nvPr>
        </p:nvSpPr>
        <p:spPr/>
        <p:txBody>
          <a:bodyPr/>
          <a:lstStyle/>
          <a:p>
            <a:fld id="{0AC900C1-7326-4B4D-9C4E-22E7230B62CC}" type="slidenum">
              <a:rPr lang="en-US" smtClean="0"/>
              <a:t>131</a:t>
            </a:fld>
            <a:endParaRPr lang="en-US"/>
          </a:p>
        </p:txBody>
      </p:sp>
    </p:spTree>
    <p:extLst>
      <p:ext uri="{BB962C8B-B14F-4D97-AF65-F5344CB8AC3E}">
        <p14:creationId xmlns:p14="http://schemas.microsoft.com/office/powerpoint/2010/main" val="36395532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0CEA0-4EDE-336F-0378-A478ABBEC7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A9B53-101B-5CF9-85A7-C9F2161BF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09E48F-9F8A-52B6-AFFA-04D6F3548E1A}"/>
              </a:ext>
            </a:extLst>
          </p:cNvPr>
          <p:cNvSpPr>
            <a:spLocks noGrp="1"/>
          </p:cNvSpPr>
          <p:nvPr>
            <p:ph type="body" idx="1"/>
          </p:nvPr>
        </p:nvSpPr>
        <p:spPr/>
        <p:txBody>
          <a:bodyPr/>
          <a:lstStyle/>
          <a:p>
            <a:r>
              <a:rPr lang="en-US" b="1" dirty="0"/>
              <a:t>How the Decorator Pattern Works in Spring</a:t>
            </a:r>
          </a:p>
          <a:p>
            <a:r>
              <a:rPr lang="en-US" dirty="0"/>
              <a:t>Spring Framework leverages the decorator pattern primarily through two approaches:</a:t>
            </a:r>
          </a:p>
          <a:p>
            <a:pPr>
              <a:buFont typeface="+mj-lt"/>
              <a:buAutoNum type="arabicPeriod"/>
            </a:pPr>
            <a:r>
              <a:rPr lang="en-US" b="1" dirty="0"/>
              <a:t>Proxies</a:t>
            </a:r>
            <a:r>
              <a:rPr lang="en-US" dirty="0"/>
              <a:t>: Using proxies, particularly in Spring AOP (Aspect-Oriented Programming), to add additional behaviors around methods.</a:t>
            </a:r>
          </a:p>
          <a:p>
            <a:pPr>
              <a:buFont typeface="+mj-lt"/>
              <a:buAutoNum type="arabicPeriod"/>
            </a:pPr>
            <a:r>
              <a:rPr lang="en-US" b="1" dirty="0"/>
              <a:t>Custom Decorators</a:t>
            </a:r>
            <a:r>
              <a:rPr lang="en-US" dirty="0"/>
              <a:t>: Wrapping beans in custom decorators to add or modify their behavior.</a:t>
            </a:r>
          </a:p>
          <a:p>
            <a:r>
              <a:rPr lang="en-US" b="1" dirty="0"/>
              <a:t>Example 1: Spring AOP as a Decorator</a:t>
            </a:r>
          </a:p>
          <a:p>
            <a:r>
              <a:rPr lang="en-US" dirty="0"/>
              <a:t>Spring AOP is a common way to implement the decorator pattern. Using AOP, you can create "decorations" like logging, transactions, or security checks around method executions without modifying the original bean.</a:t>
            </a:r>
          </a:p>
          <a:p>
            <a:r>
              <a:rPr lang="en-US" b="1" dirty="0"/>
              <a:t>Example: Transaction Management with AOP</a:t>
            </a:r>
          </a:p>
          <a:p>
            <a:r>
              <a:rPr lang="en-US" dirty="0"/>
              <a:t>Spring’s @Transactional annotation is an example of a decorator applied to methods, enabling transaction management. Here, the method is "wrapped" by transactional behavior, ensuring that a transaction starts before the method execution and commits (or rolls back) afterward.</a:t>
            </a:r>
          </a:p>
          <a:p>
            <a:r>
              <a:rPr lang="en-US" dirty="0"/>
              <a:t>java</a:t>
            </a:r>
          </a:p>
          <a:p>
            <a:r>
              <a:rPr lang="en-US" dirty="0"/>
              <a:t>Copy code</a:t>
            </a:r>
          </a:p>
          <a:p>
            <a:pPr rtl="0"/>
            <a:r>
              <a:rPr lang="en-US" dirty="0"/>
              <a:t>@Service public class </a:t>
            </a:r>
            <a:r>
              <a:rPr lang="en-US" dirty="0" err="1"/>
              <a:t>PaymentService</a:t>
            </a:r>
            <a:r>
              <a:rPr lang="en-US" dirty="0"/>
              <a:t> { @Transactional public void </a:t>
            </a:r>
            <a:r>
              <a:rPr lang="en-US" dirty="0" err="1"/>
              <a:t>processPayment</a:t>
            </a:r>
            <a:r>
              <a:rPr lang="en-US" dirty="0"/>
              <a:t>() { // Original method logic here } } </a:t>
            </a:r>
          </a:p>
          <a:p>
            <a:r>
              <a:rPr lang="en-US" dirty="0"/>
              <a:t>With @Transactional, Spring applies a proxy around the </a:t>
            </a:r>
            <a:r>
              <a:rPr lang="en-US" dirty="0" err="1"/>
              <a:t>processPayment</a:t>
            </a:r>
            <a:r>
              <a:rPr lang="en-US" dirty="0"/>
              <a:t> method to handle transaction setup and teardown, effectively decorating the method with transactional behavior.</a:t>
            </a:r>
          </a:p>
          <a:p>
            <a:r>
              <a:rPr lang="en-US" b="1" dirty="0"/>
              <a:t>Example 2: Custom Bean Decorator in Spring</a:t>
            </a:r>
          </a:p>
          <a:p>
            <a:r>
              <a:rPr lang="en-US" dirty="0"/>
              <a:t>In some cases, you may want to manually decorate a bean in Spring by wrapping it in another class. For instance, if you have a </a:t>
            </a:r>
            <a:r>
              <a:rPr lang="en-US" dirty="0" err="1"/>
              <a:t>NotificationService</a:t>
            </a:r>
            <a:r>
              <a:rPr lang="en-US" dirty="0"/>
              <a:t> and want to add logging as a decorator:</a:t>
            </a:r>
          </a:p>
          <a:p>
            <a:r>
              <a:rPr lang="en-US" dirty="0"/>
              <a:t>java</a:t>
            </a:r>
          </a:p>
          <a:p>
            <a:r>
              <a:rPr lang="en-US" dirty="0"/>
              <a:t>Copy code</a:t>
            </a:r>
          </a:p>
          <a:p>
            <a:pPr rtl="0"/>
            <a:r>
              <a:rPr lang="en-US" dirty="0"/>
              <a:t>public interface </a:t>
            </a:r>
            <a:r>
              <a:rPr lang="en-US" dirty="0" err="1"/>
              <a:t>NotificationService</a:t>
            </a:r>
            <a:r>
              <a:rPr lang="en-US" dirty="0"/>
              <a:t> { void </a:t>
            </a:r>
            <a:r>
              <a:rPr lang="en-US" dirty="0" err="1"/>
              <a:t>sendNotification</a:t>
            </a:r>
            <a:r>
              <a:rPr lang="en-US" dirty="0"/>
              <a:t>(String message); } public class </a:t>
            </a:r>
            <a:r>
              <a:rPr lang="en-US" dirty="0" err="1"/>
              <a:t>BasicNotificationService</a:t>
            </a:r>
            <a:r>
              <a:rPr lang="en-US" dirty="0"/>
              <a:t> implements </a:t>
            </a:r>
            <a:r>
              <a:rPr lang="en-US" dirty="0" err="1"/>
              <a:t>NotificationService</a:t>
            </a:r>
            <a:r>
              <a:rPr lang="en-US" dirty="0"/>
              <a:t> { @Override public void </a:t>
            </a:r>
            <a:r>
              <a:rPr lang="en-US" dirty="0" err="1"/>
              <a:t>sendNotification</a:t>
            </a:r>
            <a:r>
              <a:rPr lang="en-US" dirty="0"/>
              <a:t>(String message) { // Sending notification logic </a:t>
            </a:r>
            <a:r>
              <a:rPr lang="en-US" dirty="0" err="1"/>
              <a:t>System.out.println</a:t>
            </a:r>
            <a:r>
              <a:rPr lang="en-US" dirty="0"/>
              <a:t>("Sending notification: " + message); } } // Decorator public class </a:t>
            </a:r>
            <a:r>
              <a:rPr lang="en-US" dirty="0" err="1"/>
              <a:t>LoggingNotificationDecorator</a:t>
            </a:r>
            <a:r>
              <a:rPr lang="en-US" dirty="0"/>
              <a:t> implements </a:t>
            </a:r>
            <a:r>
              <a:rPr lang="en-US" dirty="0" err="1"/>
              <a:t>NotificationService</a:t>
            </a:r>
            <a:r>
              <a:rPr lang="en-US" dirty="0"/>
              <a:t> { private final </a:t>
            </a:r>
            <a:r>
              <a:rPr lang="en-US" dirty="0" err="1"/>
              <a:t>NotificationService</a:t>
            </a:r>
            <a:r>
              <a:rPr lang="en-US" dirty="0"/>
              <a:t> wrapped; public </a:t>
            </a:r>
            <a:r>
              <a:rPr lang="en-US" dirty="0" err="1"/>
              <a:t>LoggingNotificationDecorator</a:t>
            </a:r>
            <a:r>
              <a:rPr lang="en-US" dirty="0"/>
              <a:t>(</a:t>
            </a:r>
            <a:r>
              <a:rPr lang="en-US" dirty="0" err="1"/>
              <a:t>NotificationService</a:t>
            </a:r>
            <a:r>
              <a:rPr lang="en-US" dirty="0"/>
              <a:t> wrapped) { </a:t>
            </a:r>
            <a:r>
              <a:rPr lang="en-US" dirty="0" err="1"/>
              <a:t>this.wrapped</a:t>
            </a:r>
            <a:r>
              <a:rPr lang="en-US" dirty="0"/>
              <a:t> = wrapped; } @Override public void </a:t>
            </a:r>
            <a:r>
              <a:rPr lang="en-US" dirty="0" err="1"/>
              <a:t>sendNotification</a:t>
            </a:r>
            <a:r>
              <a:rPr lang="en-US" dirty="0"/>
              <a:t>(String message) { </a:t>
            </a:r>
            <a:r>
              <a:rPr lang="en-US" dirty="0" err="1"/>
              <a:t>System.out.println</a:t>
            </a:r>
            <a:r>
              <a:rPr lang="en-US" dirty="0"/>
              <a:t>("Logging notification: " + message); // Decorator behavior </a:t>
            </a:r>
            <a:r>
              <a:rPr lang="en-US" dirty="0" err="1"/>
              <a:t>wrapped.sendNotification</a:t>
            </a:r>
            <a:r>
              <a:rPr lang="en-US" dirty="0"/>
              <a:t>(message); // Original behavior } } </a:t>
            </a:r>
          </a:p>
          <a:p>
            <a:r>
              <a:rPr lang="en-US" dirty="0"/>
              <a:t>Then, in a Spring configuration, you can define your beans and apply the decorator:</a:t>
            </a:r>
          </a:p>
          <a:p>
            <a:r>
              <a:rPr lang="en-US" dirty="0"/>
              <a:t>java</a:t>
            </a:r>
          </a:p>
          <a:p>
            <a:r>
              <a:rPr lang="en-US" dirty="0"/>
              <a:t>Copy code</a:t>
            </a:r>
          </a:p>
          <a:p>
            <a:pPr rtl="0"/>
            <a:r>
              <a:rPr lang="en-US" dirty="0"/>
              <a:t>@Configuration public class </a:t>
            </a:r>
            <a:r>
              <a:rPr lang="en-US" dirty="0" err="1"/>
              <a:t>AppConfig</a:t>
            </a:r>
            <a:r>
              <a:rPr lang="en-US" dirty="0"/>
              <a:t> { @Bean public </a:t>
            </a:r>
            <a:r>
              <a:rPr lang="en-US" dirty="0" err="1"/>
              <a:t>NotificationService</a:t>
            </a:r>
            <a:r>
              <a:rPr lang="en-US" dirty="0"/>
              <a:t> </a:t>
            </a:r>
            <a:r>
              <a:rPr lang="en-US" dirty="0" err="1"/>
              <a:t>notificationService</a:t>
            </a:r>
            <a:r>
              <a:rPr lang="en-US" dirty="0"/>
              <a:t>() { return new </a:t>
            </a:r>
            <a:r>
              <a:rPr lang="en-US" dirty="0" err="1"/>
              <a:t>LoggingNotificationDecorator</a:t>
            </a:r>
            <a:r>
              <a:rPr lang="en-US" dirty="0"/>
              <a:t>(new </a:t>
            </a:r>
            <a:r>
              <a:rPr lang="en-US" dirty="0" err="1"/>
              <a:t>BasicNotificationService</a:t>
            </a:r>
            <a:r>
              <a:rPr lang="en-US" dirty="0"/>
              <a:t>()); } } </a:t>
            </a:r>
          </a:p>
          <a:p>
            <a:r>
              <a:rPr lang="en-US" dirty="0"/>
              <a:t>In this example, </a:t>
            </a:r>
            <a:r>
              <a:rPr lang="en-US" dirty="0" err="1"/>
              <a:t>LoggingNotificationDecorator</a:t>
            </a:r>
            <a:r>
              <a:rPr lang="en-US" dirty="0"/>
              <a:t> adds logging functionality to </a:t>
            </a:r>
            <a:r>
              <a:rPr lang="en-US" dirty="0" err="1"/>
              <a:t>NotificationService</a:t>
            </a:r>
            <a:r>
              <a:rPr lang="en-US" dirty="0"/>
              <a:t>, decorating the original </a:t>
            </a:r>
            <a:r>
              <a:rPr lang="en-US" dirty="0" err="1"/>
              <a:t>sendNotification</a:t>
            </a:r>
            <a:r>
              <a:rPr lang="en-US" dirty="0"/>
              <a:t> method with additional behavior.</a:t>
            </a:r>
          </a:p>
          <a:p>
            <a:r>
              <a:rPr lang="en-US" b="1" dirty="0"/>
              <a:t>Example 3: Using </a:t>
            </a:r>
            <a:r>
              <a:rPr lang="en-US" b="1" dirty="0" err="1"/>
              <a:t>BeanPostProcessor</a:t>
            </a:r>
            <a:r>
              <a:rPr lang="en-US" b="1" dirty="0"/>
              <a:t> for Automatic Decoration</a:t>
            </a:r>
          </a:p>
          <a:p>
            <a:r>
              <a:rPr lang="en-US" dirty="0"/>
              <a:t>Another way to decorate beans in Spring is to use a </a:t>
            </a:r>
            <a:r>
              <a:rPr lang="en-US" dirty="0" err="1"/>
              <a:t>BeanPostProcessor</a:t>
            </a:r>
            <a:r>
              <a:rPr lang="en-US" dirty="0"/>
              <a:t>, which allows you to wrap a bean dynamically when it’s being initialized. This is useful if you want to apply the decorator pattern to multiple beans automatically.</a:t>
            </a:r>
          </a:p>
          <a:p>
            <a:r>
              <a:rPr lang="en-US" dirty="0"/>
              <a:t>java</a:t>
            </a:r>
          </a:p>
          <a:p>
            <a:r>
              <a:rPr lang="en-US" dirty="0"/>
              <a:t>Copy code</a:t>
            </a:r>
          </a:p>
          <a:p>
            <a:pPr rtl="0"/>
            <a:r>
              <a:rPr lang="en-US" dirty="0"/>
              <a:t>@Component public class </a:t>
            </a:r>
            <a:r>
              <a:rPr lang="en-US" dirty="0" err="1"/>
              <a:t>LoggingBeanPostProcessor</a:t>
            </a:r>
            <a:r>
              <a:rPr lang="en-US" dirty="0"/>
              <a:t> implements </a:t>
            </a:r>
            <a:r>
              <a:rPr lang="en-US" dirty="0" err="1"/>
              <a:t>BeanPostProcessor</a:t>
            </a:r>
            <a:r>
              <a:rPr lang="en-US" dirty="0"/>
              <a:t> { @Override public Object </a:t>
            </a:r>
            <a:r>
              <a:rPr lang="en-US" dirty="0" err="1"/>
              <a:t>postProcessAfterInitialization</a:t>
            </a:r>
            <a:r>
              <a:rPr lang="en-US" dirty="0"/>
              <a:t>(Object bean, String </a:t>
            </a:r>
            <a:r>
              <a:rPr lang="en-US" dirty="0" err="1"/>
              <a:t>beanName</a:t>
            </a:r>
            <a:r>
              <a:rPr lang="en-US" dirty="0"/>
              <a:t>) { if (bean </a:t>
            </a:r>
            <a:r>
              <a:rPr lang="en-US" dirty="0" err="1"/>
              <a:t>instanceof</a:t>
            </a:r>
            <a:r>
              <a:rPr lang="en-US" dirty="0"/>
              <a:t> </a:t>
            </a:r>
            <a:r>
              <a:rPr lang="en-US" dirty="0" err="1"/>
              <a:t>NotificationService</a:t>
            </a:r>
            <a:r>
              <a:rPr lang="en-US" dirty="0"/>
              <a:t>) { return new </a:t>
            </a:r>
            <a:r>
              <a:rPr lang="en-US" dirty="0" err="1"/>
              <a:t>LoggingNotificationDecorator</a:t>
            </a:r>
            <a:r>
              <a:rPr lang="en-US" dirty="0"/>
              <a:t>((</a:t>
            </a:r>
            <a:r>
              <a:rPr lang="en-US" dirty="0" err="1"/>
              <a:t>NotificationService</a:t>
            </a:r>
            <a:r>
              <a:rPr lang="en-US" dirty="0"/>
              <a:t>) bean); } return bean; } } </a:t>
            </a:r>
          </a:p>
          <a:p>
            <a:r>
              <a:rPr lang="en-US" dirty="0"/>
              <a:t>Here, </a:t>
            </a:r>
            <a:r>
              <a:rPr lang="en-US" dirty="0" err="1"/>
              <a:t>LoggingBeanPostProcessor</a:t>
            </a:r>
            <a:r>
              <a:rPr lang="en-US" dirty="0"/>
              <a:t> wraps any </a:t>
            </a:r>
            <a:r>
              <a:rPr lang="en-US" dirty="0" err="1"/>
              <a:t>NotificationService</a:t>
            </a:r>
            <a:r>
              <a:rPr lang="en-US" dirty="0"/>
              <a:t> bean in the </a:t>
            </a:r>
            <a:r>
              <a:rPr lang="en-US" dirty="0" err="1"/>
              <a:t>LoggingNotificationDecorator</a:t>
            </a:r>
            <a:r>
              <a:rPr lang="en-US" dirty="0"/>
              <a:t>, adding logging behavior automatically.</a:t>
            </a:r>
          </a:p>
          <a:p>
            <a:r>
              <a:rPr lang="en-US" b="1" dirty="0"/>
              <a:t>Benefits of the Decorator Pattern in Spring</a:t>
            </a:r>
          </a:p>
          <a:p>
            <a:pPr>
              <a:buFont typeface="+mj-lt"/>
              <a:buAutoNum type="arabicPeriod"/>
            </a:pPr>
            <a:r>
              <a:rPr lang="en-US" b="1" dirty="0"/>
              <a:t>Separation of Concerns</a:t>
            </a:r>
            <a:r>
              <a:rPr lang="en-US" dirty="0"/>
              <a:t>: Allows adding functionality without altering the core logic, keeping responsibilities separate.</a:t>
            </a:r>
          </a:p>
          <a:p>
            <a:pPr>
              <a:buFont typeface="+mj-lt"/>
              <a:buAutoNum type="arabicPeriod"/>
            </a:pPr>
            <a:r>
              <a:rPr lang="en-US" b="1" dirty="0"/>
              <a:t>Reusable Decorations</a:t>
            </a:r>
            <a:r>
              <a:rPr lang="en-US" dirty="0"/>
              <a:t>: Decorators can be reused across different beans, especially when using AOP or custom wrappers.</a:t>
            </a:r>
          </a:p>
          <a:p>
            <a:pPr>
              <a:buFont typeface="+mj-lt"/>
              <a:buAutoNum type="arabicPeriod"/>
            </a:pPr>
            <a:r>
              <a:rPr lang="en-US" b="1" dirty="0"/>
              <a:t>Flexible Behavior Composition</a:t>
            </a:r>
            <a:r>
              <a:rPr lang="en-US" dirty="0"/>
              <a:t>: Allows you to stack multiple decorators for complex behaviors.</a:t>
            </a:r>
          </a:p>
          <a:p>
            <a:r>
              <a:rPr lang="en-US" b="1" dirty="0"/>
              <a:t>Use Cases in Spring Framework</a:t>
            </a:r>
          </a:p>
          <a:p>
            <a:pPr>
              <a:buFont typeface="Arial" panose="020B0604020202020204" pitchFamily="34" charset="0"/>
              <a:buChar char="•"/>
            </a:pPr>
            <a:r>
              <a:rPr lang="en-US" b="1" dirty="0"/>
              <a:t>Cross-Cutting Concerns</a:t>
            </a:r>
            <a:r>
              <a:rPr lang="en-US" dirty="0"/>
              <a:t>: Adding aspects like logging, security, or transaction management without touching business logic.</a:t>
            </a:r>
          </a:p>
          <a:p>
            <a:pPr>
              <a:buFont typeface="Arial" panose="020B0604020202020204" pitchFamily="34" charset="0"/>
              <a:buChar char="•"/>
            </a:pPr>
            <a:r>
              <a:rPr lang="en-US" b="1" dirty="0"/>
              <a:t>Dynamic Bean Wrapping</a:t>
            </a:r>
            <a:r>
              <a:rPr lang="en-US" dirty="0"/>
              <a:t>: Wrapping beans in custom decorators for additional functionality.</a:t>
            </a:r>
          </a:p>
          <a:p>
            <a:pPr>
              <a:buFont typeface="Arial" panose="020B0604020202020204" pitchFamily="34" charset="0"/>
              <a:buChar char="•"/>
            </a:pPr>
            <a:r>
              <a:rPr lang="en-US" b="1" dirty="0"/>
              <a:t>Layered Functionality</a:t>
            </a:r>
            <a:r>
              <a:rPr lang="en-US" dirty="0"/>
              <a:t>: Combining multiple decorators for layered processing, such as wrapping a service in logging, caching, and security decorators.</a:t>
            </a:r>
          </a:p>
          <a:p>
            <a:r>
              <a:rPr lang="en-US" dirty="0"/>
              <a:t>The Decorator Pattern in Spring provides a powerful way to extend and enhance bean functionality without modifying the original beans, keeping your codebase modular, maintainable, and open to future enhancements.</a:t>
            </a:r>
          </a:p>
          <a:p>
            <a:r>
              <a:rPr lang="en-US" dirty="0"/>
              <a:t>4o</a:t>
            </a:r>
          </a:p>
          <a:p>
            <a:r>
              <a:rPr lang="en-US" dirty="0"/>
              <a:t>You’ve hit the Free plan limit for GPT-4o.</a:t>
            </a:r>
          </a:p>
          <a:p>
            <a:r>
              <a:rPr lang="en-US" dirty="0"/>
              <a:t>Responses will use another model until your limit resets after 4:07 PM.</a:t>
            </a:r>
          </a:p>
          <a:p>
            <a:r>
              <a:rPr lang="en-US" dirty="0"/>
              <a:t>Get Plus</a:t>
            </a:r>
          </a:p>
          <a:p>
            <a:br>
              <a:rPr lang="en-US" dirty="0"/>
            </a:br>
            <a:endParaRPr lang="en-US" dirty="0"/>
          </a:p>
          <a:p>
            <a:r>
              <a:rPr lang="en-US" dirty="0"/>
              <a:t>ChatGPT can make mistakes. Check important info.</a:t>
            </a:r>
          </a:p>
        </p:txBody>
      </p:sp>
      <p:sp>
        <p:nvSpPr>
          <p:cNvPr id="4" name="Slide Number Placeholder 3">
            <a:extLst>
              <a:ext uri="{FF2B5EF4-FFF2-40B4-BE49-F238E27FC236}">
                <a16:creationId xmlns:a16="http://schemas.microsoft.com/office/drawing/2014/main" id="{7A84BAD1-A47C-0112-CA29-3CF7879C81F3}"/>
              </a:ext>
            </a:extLst>
          </p:cNvPr>
          <p:cNvSpPr>
            <a:spLocks noGrp="1"/>
          </p:cNvSpPr>
          <p:nvPr>
            <p:ph type="sldNum" sz="quarter" idx="5"/>
          </p:nvPr>
        </p:nvSpPr>
        <p:spPr/>
        <p:txBody>
          <a:bodyPr/>
          <a:lstStyle/>
          <a:p>
            <a:fld id="{0AC900C1-7326-4B4D-9C4E-22E7230B62CC}" type="slidenum">
              <a:rPr lang="en-US" smtClean="0"/>
              <a:t>132</a:t>
            </a:fld>
            <a:endParaRPr lang="en-US"/>
          </a:p>
        </p:txBody>
      </p:sp>
    </p:spTree>
    <p:extLst>
      <p:ext uri="{BB962C8B-B14F-4D97-AF65-F5344CB8AC3E}">
        <p14:creationId xmlns:p14="http://schemas.microsoft.com/office/powerpoint/2010/main" val="7177314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E8DF-3D32-8462-7ECA-CE87705059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EBAB7-A3A1-B364-956F-E71E7A3237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B711A3-482D-B41E-98E1-7A7E8E61036E}"/>
              </a:ext>
            </a:extLst>
          </p:cNvPr>
          <p:cNvSpPr>
            <a:spLocks noGrp="1"/>
          </p:cNvSpPr>
          <p:nvPr>
            <p:ph type="body" idx="1"/>
          </p:nvPr>
        </p:nvSpPr>
        <p:spPr/>
        <p:txBody>
          <a:bodyPr/>
          <a:lstStyle/>
          <a:p>
            <a:r>
              <a:rPr lang="en-US" dirty="0"/>
              <a:t>The </a:t>
            </a:r>
            <a:r>
              <a:rPr lang="en-US" b="1" dirty="0"/>
              <a:t>Observer Pattern</a:t>
            </a:r>
            <a:r>
              <a:rPr lang="en-US" dirty="0"/>
              <a:t> is a behavioral design pattern that defines a one-to-many dependency between objects. When one object (the subject) changes its state, all its dependents (observers) are notified and updated automatically. This pattern is commonly used for implementing distributed event handling systems, and it's well-supported in the Spring Framework through various mechanisms.</a:t>
            </a:r>
          </a:p>
          <a:p>
            <a:r>
              <a:rPr lang="en-US" b="1" dirty="0"/>
              <a:t>Characteristics of the Observer Pattern</a:t>
            </a:r>
          </a:p>
          <a:p>
            <a:pPr>
              <a:buFont typeface="+mj-lt"/>
              <a:buAutoNum type="arabicPeriod"/>
            </a:pPr>
            <a:r>
              <a:rPr lang="en-US" b="1" dirty="0"/>
              <a:t>Decoupled Components</a:t>
            </a:r>
            <a:r>
              <a:rPr lang="en-US" dirty="0"/>
              <a:t>: Promotes loose coupling between the subject and its observers, allowing for more flexible and maintainable code.</a:t>
            </a:r>
          </a:p>
          <a:p>
            <a:pPr>
              <a:buFont typeface="+mj-lt"/>
              <a:buAutoNum type="arabicPeriod"/>
            </a:pPr>
            <a:r>
              <a:rPr lang="en-US" b="1" dirty="0"/>
              <a:t>Automatic Notification</a:t>
            </a:r>
            <a:r>
              <a:rPr lang="en-US" dirty="0"/>
              <a:t>: Observers are automatically notified when the subject's state changes, eliminating the need for manual updates.</a:t>
            </a:r>
          </a:p>
          <a:p>
            <a:pPr>
              <a:buFont typeface="+mj-lt"/>
              <a:buAutoNum type="arabicPeriod"/>
            </a:pPr>
            <a:r>
              <a:rPr lang="en-US" b="1" dirty="0"/>
              <a:t>Dynamic Registration</a:t>
            </a:r>
            <a:r>
              <a:rPr lang="en-US" dirty="0"/>
              <a:t>: Observers can be added or removed at runtime, allowing for dynamic behavior.</a:t>
            </a:r>
          </a:p>
          <a:p>
            <a:r>
              <a:rPr lang="en-US" b="1" dirty="0"/>
              <a:t>How the Observer Pattern Works in Spring</a:t>
            </a:r>
          </a:p>
          <a:p>
            <a:r>
              <a:rPr lang="en-US" dirty="0"/>
              <a:t>In Spring, the Observer Pattern can be implemented through several mechanisms, including:</a:t>
            </a:r>
          </a:p>
          <a:p>
            <a:pPr>
              <a:buFont typeface="+mj-lt"/>
              <a:buAutoNum type="arabicPeriod"/>
            </a:pPr>
            <a:r>
              <a:rPr lang="en-US" b="1" dirty="0"/>
              <a:t>Application Events</a:t>
            </a:r>
            <a:r>
              <a:rPr lang="en-US" dirty="0"/>
              <a:t>: Spring’s event publication mechanism allows for easy event-driven programming. Components can publish events, and other components can listen for these events.</a:t>
            </a:r>
          </a:p>
          <a:p>
            <a:pPr>
              <a:buFont typeface="+mj-lt"/>
              <a:buAutoNum type="arabicPeriod"/>
            </a:pPr>
            <a:r>
              <a:rPr lang="en-US" b="1" dirty="0"/>
              <a:t>Message Listeners</a:t>
            </a:r>
            <a:r>
              <a:rPr lang="en-US" dirty="0"/>
              <a:t>: Using Spring's messaging capabilities, such as with RabbitMQ or Kafka, to observe and respond to messages.</a:t>
            </a:r>
          </a:p>
          <a:p>
            <a:pPr>
              <a:buFont typeface="+mj-lt"/>
              <a:buAutoNum type="arabicPeriod"/>
            </a:pPr>
            <a:r>
              <a:rPr lang="en-US" b="1" dirty="0"/>
              <a:t>Property Change Listeners</a:t>
            </a:r>
            <a:r>
              <a:rPr lang="en-US" dirty="0"/>
              <a:t>: Utilizing </a:t>
            </a:r>
            <a:r>
              <a:rPr lang="en-US" dirty="0" err="1"/>
              <a:t>PropertyChangeSupport</a:t>
            </a:r>
            <a:r>
              <a:rPr lang="en-US" dirty="0"/>
              <a:t> for monitoring changes to object properties.</a:t>
            </a:r>
          </a:p>
          <a:p>
            <a:r>
              <a:rPr lang="en-US" b="1" dirty="0"/>
              <a:t>Example 1: Application Events in Spring</a:t>
            </a:r>
          </a:p>
          <a:p>
            <a:r>
              <a:rPr lang="en-US" dirty="0"/>
              <a:t>Spring provides an event mechanism through which application components can communicate. You can define custom events and event listeners to implement the Observer Pattern.</a:t>
            </a:r>
          </a:p>
          <a:p>
            <a:r>
              <a:rPr lang="en-US" b="1" dirty="0"/>
              <a:t>Step 1: Define a Custom Event</a:t>
            </a:r>
          </a:p>
          <a:p>
            <a:r>
              <a:rPr lang="en-US" dirty="0"/>
              <a:t>java</a:t>
            </a:r>
          </a:p>
          <a:p>
            <a:r>
              <a:rPr lang="en-US" dirty="0"/>
              <a:t>Copy code</a:t>
            </a:r>
          </a:p>
          <a:p>
            <a:pPr rtl="0"/>
            <a:r>
              <a:rPr lang="en-US" dirty="0"/>
              <a:t>import </a:t>
            </a:r>
            <a:r>
              <a:rPr lang="en-US" dirty="0" err="1"/>
              <a:t>org.springframework.context.ApplicationEvent</a:t>
            </a:r>
            <a:r>
              <a:rPr lang="en-US" dirty="0"/>
              <a:t>; public class </a:t>
            </a:r>
            <a:r>
              <a:rPr lang="en-US" dirty="0" err="1"/>
              <a:t>UserRegistrationEvent</a:t>
            </a:r>
            <a:r>
              <a:rPr lang="en-US" dirty="0"/>
              <a:t> extends </a:t>
            </a:r>
            <a:r>
              <a:rPr lang="en-US" dirty="0" err="1"/>
              <a:t>ApplicationEvent</a:t>
            </a:r>
            <a:r>
              <a:rPr lang="en-US" dirty="0"/>
              <a:t> { private final String email; public </a:t>
            </a:r>
            <a:r>
              <a:rPr lang="en-US" dirty="0" err="1"/>
              <a:t>UserRegistrationEvent</a:t>
            </a:r>
            <a:r>
              <a:rPr lang="en-US" dirty="0"/>
              <a:t>(Object source, String email) { super(source); </a:t>
            </a:r>
            <a:r>
              <a:rPr lang="en-US" dirty="0" err="1"/>
              <a:t>this.email</a:t>
            </a:r>
            <a:r>
              <a:rPr lang="en-US" dirty="0"/>
              <a:t> = email; } public String </a:t>
            </a:r>
            <a:r>
              <a:rPr lang="en-US" dirty="0" err="1"/>
              <a:t>getEmail</a:t>
            </a:r>
            <a:r>
              <a:rPr lang="en-US" dirty="0"/>
              <a:t>() { return email; } } </a:t>
            </a:r>
          </a:p>
          <a:p>
            <a:r>
              <a:rPr lang="en-US" b="1" dirty="0"/>
              <a:t>Step 2: Publish the Event</a:t>
            </a:r>
          </a:p>
          <a:p>
            <a:r>
              <a:rPr lang="en-US" dirty="0"/>
              <a:t>You can publish the event from a service whenever a user registers:</a:t>
            </a:r>
          </a:p>
          <a:p>
            <a:r>
              <a:rPr lang="en-US" dirty="0"/>
              <a:t>java</a:t>
            </a:r>
          </a:p>
          <a:p>
            <a:r>
              <a:rPr lang="en-US" dirty="0"/>
              <a:t>Copy code</a:t>
            </a:r>
          </a:p>
          <a:p>
            <a:pPr rtl="0"/>
            <a:r>
              <a:rPr lang="en-US" dirty="0"/>
              <a:t>import </a:t>
            </a:r>
            <a:r>
              <a:rPr lang="en-US" dirty="0" err="1"/>
              <a:t>org.springframework.context.ApplicationEventPublisher</a:t>
            </a:r>
            <a:r>
              <a:rPr lang="en-US" dirty="0"/>
              <a:t>; import </a:t>
            </a:r>
            <a:r>
              <a:rPr lang="en-US" dirty="0" err="1"/>
              <a:t>org.springframework.stereotype.Service</a:t>
            </a:r>
            <a:r>
              <a:rPr lang="en-US" dirty="0"/>
              <a:t>; @Service public class </a:t>
            </a:r>
            <a:r>
              <a:rPr lang="en-US" dirty="0" err="1"/>
              <a:t>UserService</a:t>
            </a:r>
            <a:r>
              <a:rPr lang="en-US" dirty="0"/>
              <a:t> { private final </a:t>
            </a:r>
            <a:r>
              <a:rPr lang="en-US" dirty="0" err="1"/>
              <a:t>ApplicationEventPublisher</a:t>
            </a:r>
            <a:r>
              <a:rPr lang="en-US" dirty="0"/>
              <a:t> </a:t>
            </a:r>
            <a:r>
              <a:rPr lang="en-US" dirty="0" err="1"/>
              <a:t>eventPublisher</a:t>
            </a:r>
            <a:r>
              <a:rPr lang="en-US" dirty="0"/>
              <a:t>; public </a:t>
            </a:r>
            <a:r>
              <a:rPr lang="en-US" dirty="0" err="1"/>
              <a:t>UserService</a:t>
            </a:r>
            <a:r>
              <a:rPr lang="en-US" dirty="0"/>
              <a:t>(</a:t>
            </a:r>
            <a:r>
              <a:rPr lang="en-US" dirty="0" err="1"/>
              <a:t>ApplicationEventPublisher</a:t>
            </a:r>
            <a:r>
              <a:rPr lang="en-US" dirty="0"/>
              <a:t> </a:t>
            </a:r>
            <a:r>
              <a:rPr lang="en-US" dirty="0" err="1"/>
              <a:t>eventPublisher</a:t>
            </a:r>
            <a:r>
              <a:rPr lang="en-US" dirty="0"/>
              <a:t>) { </a:t>
            </a:r>
            <a:r>
              <a:rPr lang="en-US" dirty="0" err="1"/>
              <a:t>this.eventPublisher</a:t>
            </a:r>
            <a:r>
              <a:rPr lang="en-US" dirty="0"/>
              <a:t> = </a:t>
            </a:r>
            <a:r>
              <a:rPr lang="en-US" dirty="0" err="1"/>
              <a:t>eventPublisher</a:t>
            </a:r>
            <a:r>
              <a:rPr lang="en-US" dirty="0"/>
              <a:t>; } public void </a:t>
            </a:r>
            <a:r>
              <a:rPr lang="en-US" dirty="0" err="1"/>
              <a:t>registerUser</a:t>
            </a:r>
            <a:r>
              <a:rPr lang="en-US" dirty="0"/>
              <a:t>(String email) { // User registration logic </a:t>
            </a:r>
            <a:r>
              <a:rPr lang="en-US" dirty="0" err="1"/>
              <a:t>System.out.println</a:t>
            </a:r>
            <a:r>
              <a:rPr lang="en-US" dirty="0"/>
              <a:t>("User registered: " + email); // Publish the event </a:t>
            </a:r>
            <a:r>
              <a:rPr lang="en-US" dirty="0" err="1"/>
              <a:t>UserRegistrationEvent</a:t>
            </a:r>
            <a:r>
              <a:rPr lang="en-US" dirty="0"/>
              <a:t> event = new </a:t>
            </a:r>
            <a:r>
              <a:rPr lang="en-US" dirty="0" err="1"/>
              <a:t>UserRegistrationEvent</a:t>
            </a:r>
            <a:r>
              <a:rPr lang="en-US" dirty="0"/>
              <a:t>(this, email); </a:t>
            </a:r>
            <a:r>
              <a:rPr lang="en-US" dirty="0" err="1"/>
              <a:t>eventPublisher.publishEvent</a:t>
            </a:r>
            <a:r>
              <a:rPr lang="en-US" dirty="0"/>
              <a:t>(event); } } </a:t>
            </a:r>
          </a:p>
          <a:p>
            <a:r>
              <a:rPr lang="en-US" b="1" dirty="0"/>
              <a:t>Step 3: Create an Event Listener</a:t>
            </a:r>
          </a:p>
          <a:p>
            <a:r>
              <a:rPr lang="en-US" dirty="0"/>
              <a:t>Now, create an event listener that reacts to the event:</a:t>
            </a:r>
          </a:p>
          <a:p>
            <a:r>
              <a:rPr lang="en-US" dirty="0"/>
              <a:t>java</a:t>
            </a:r>
          </a:p>
          <a:p>
            <a:r>
              <a:rPr lang="en-US" dirty="0"/>
              <a:t>Copy code</a:t>
            </a:r>
          </a:p>
          <a:p>
            <a:pPr rtl="0"/>
            <a:r>
              <a:rPr lang="en-US" dirty="0"/>
              <a:t>import </a:t>
            </a:r>
            <a:r>
              <a:rPr lang="en-US" dirty="0" err="1"/>
              <a:t>org.springframework.context.event.EventListener</a:t>
            </a:r>
            <a:r>
              <a:rPr lang="en-US" dirty="0"/>
              <a:t>; import </a:t>
            </a:r>
            <a:r>
              <a:rPr lang="en-US" dirty="0" err="1"/>
              <a:t>org.springframework.stereotype.Component</a:t>
            </a:r>
            <a:r>
              <a:rPr lang="en-US" dirty="0"/>
              <a:t>; @Component public class </a:t>
            </a:r>
            <a:r>
              <a:rPr lang="en-US" dirty="0" err="1"/>
              <a:t>UserRegistrationListener</a:t>
            </a:r>
            <a:r>
              <a:rPr lang="en-US" dirty="0"/>
              <a:t> { @EventListener public void </a:t>
            </a:r>
            <a:r>
              <a:rPr lang="en-US" dirty="0" err="1"/>
              <a:t>handleUserRegistration</a:t>
            </a:r>
            <a:r>
              <a:rPr lang="en-US" dirty="0"/>
              <a:t>(</a:t>
            </a:r>
            <a:r>
              <a:rPr lang="en-US" dirty="0" err="1"/>
              <a:t>UserRegistrationEvent</a:t>
            </a:r>
            <a:r>
              <a:rPr lang="en-US" dirty="0"/>
              <a:t> event) { </a:t>
            </a:r>
            <a:r>
              <a:rPr lang="en-US" dirty="0" err="1"/>
              <a:t>System.out.println</a:t>
            </a:r>
            <a:r>
              <a:rPr lang="en-US" dirty="0"/>
              <a:t>("Sending welcome email to: " + </a:t>
            </a:r>
            <a:r>
              <a:rPr lang="en-US" dirty="0" err="1"/>
              <a:t>event.getEmail</a:t>
            </a:r>
            <a:r>
              <a:rPr lang="en-US" dirty="0"/>
              <a:t>()); // Logic to send a welcome email } } </a:t>
            </a:r>
          </a:p>
          <a:p>
            <a:r>
              <a:rPr lang="en-US" b="1" dirty="0"/>
              <a:t>Example 2: Using Spring’s </a:t>
            </a:r>
            <a:r>
              <a:rPr lang="en-US" b="1" dirty="0" err="1"/>
              <a:t>ApplicationListener</a:t>
            </a:r>
            <a:r>
              <a:rPr lang="en-US" b="1" dirty="0"/>
              <a:t> Interface</a:t>
            </a:r>
          </a:p>
          <a:p>
            <a:r>
              <a:rPr lang="en-US" dirty="0"/>
              <a:t>You can also implement the </a:t>
            </a:r>
            <a:r>
              <a:rPr lang="en-US" dirty="0" err="1"/>
              <a:t>ApplicationListener</a:t>
            </a:r>
            <a:r>
              <a:rPr lang="en-US" dirty="0"/>
              <a:t> interface directly for more control over the event handling.</a:t>
            </a:r>
          </a:p>
          <a:p>
            <a:r>
              <a:rPr lang="en-US" dirty="0"/>
              <a:t>java</a:t>
            </a:r>
          </a:p>
          <a:p>
            <a:r>
              <a:rPr lang="en-US" dirty="0"/>
              <a:t>Copy code</a:t>
            </a:r>
          </a:p>
          <a:p>
            <a:pPr rtl="0"/>
            <a:r>
              <a:rPr lang="en-US" dirty="0"/>
              <a:t>import </a:t>
            </a:r>
            <a:r>
              <a:rPr lang="en-US" dirty="0" err="1"/>
              <a:t>org.springframework.context.ApplicationListener</a:t>
            </a:r>
            <a:r>
              <a:rPr lang="en-US" dirty="0"/>
              <a:t>; import </a:t>
            </a:r>
            <a:r>
              <a:rPr lang="en-US" dirty="0" err="1"/>
              <a:t>org.springframework.stereotype.Component</a:t>
            </a:r>
            <a:r>
              <a:rPr lang="en-US" dirty="0"/>
              <a:t>; @Component public class </a:t>
            </a:r>
            <a:r>
              <a:rPr lang="en-US" dirty="0" err="1"/>
              <a:t>UserRegistrationListener</a:t>
            </a:r>
            <a:r>
              <a:rPr lang="en-US" dirty="0"/>
              <a:t> implements </a:t>
            </a:r>
            <a:r>
              <a:rPr lang="en-US" dirty="0" err="1"/>
              <a:t>ApplicationListener</a:t>
            </a:r>
            <a:r>
              <a:rPr lang="en-US" dirty="0"/>
              <a:t>&lt;</a:t>
            </a:r>
            <a:r>
              <a:rPr lang="en-US" dirty="0" err="1"/>
              <a:t>UserRegistrationEvent</a:t>
            </a:r>
            <a:r>
              <a:rPr lang="en-US" dirty="0"/>
              <a:t>&gt; { @Override public void </a:t>
            </a:r>
            <a:r>
              <a:rPr lang="en-US" dirty="0" err="1"/>
              <a:t>onApplicationEvent</a:t>
            </a:r>
            <a:r>
              <a:rPr lang="en-US" dirty="0"/>
              <a:t>(</a:t>
            </a:r>
            <a:r>
              <a:rPr lang="en-US" dirty="0" err="1"/>
              <a:t>UserRegistrationEvent</a:t>
            </a:r>
            <a:r>
              <a:rPr lang="en-US" dirty="0"/>
              <a:t> event) { </a:t>
            </a:r>
            <a:r>
              <a:rPr lang="en-US" dirty="0" err="1"/>
              <a:t>System.out.println</a:t>
            </a:r>
            <a:r>
              <a:rPr lang="en-US" dirty="0"/>
              <a:t>("Sending welcome email to: " + </a:t>
            </a:r>
            <a:r>
              <a:rPr lang="en-US" dirty="0" err="1"/>
              <a:t>event.getEmail</a:t>
            </a:r>
            <a:r>
              <a:rPr lang="en-US" dirty="0"/>
              <a:t>()); // Logic to send a welcome email } } </a:t>
            </a:r>
          </a:p>
          <a:p>
            <a:r>
              <a:rPr lang="en-US" b="1" dirty="0"/>
              <a:t>Example 3: Using Spring's Messaging with Kafka</a:t>
            </a:r>
          </a:p>
          <a:p>
            <a:r>
              <a:rPr lang="en-US" dirty="0"/>
              <a:t>In addition to application events, you can use message brokers (like Kafka) to implement the Observer Pattern, where consumers act as observers that respond to published messages.</a:t>
            </a:r>
          </a:p>
          <a:p>
            <a:r>
              <a:rPr lang="en-US" dirty="0"/>
              <a:t>java</a:t>
            </a:r>
          </a:p>
          <a:p>
            <a:r>
              <a:rPr lang="en-US" dirty="0"/>
              <a:t>Copy code</a:t>
            </a:r>
          </a:p>
          <a:p>
            <a:pPr rtl="0"/>
            <a:r>
              <a:rPr lang="en-US" dirty="0"/>
              <a:t>import </a:t>
            </a:r>
            <a:r>
              <a:rPr lang="en-US" dirty="0" err="1"/>
              <a:t>org.springframework.kafka.annotation.KafkaListener</a:t>
            </a:r>
            <a:r>
              <a:rPr lang="en-US" dirty="0"/>
              <a:t>; import </a:t>
            </a:r>
            <a:r>
              <a:rPr lang="en-US" dirty="0" err="1"/>
              <a:t>org.springframework.stereotype.Component</a:t>
            </a:r>
            <a:r>
              <a:rPr lang="en-US" dirty="0"/>
              <a:t>; @Component public class </a:t>
            </a:r>
            <a:r>
              <a:rPr lang="en-US" dirty="0" err="1"/>
              <a:t>NotificationListener</a:t>
            </a:r>
            <a:r>
              <a:rPr lang="en-US" dirty="0"/>
              <a:t> { @KafkaListener(topics = "user-registrations", </a:t>
            </a:r>
            <a:r>
              <a:rPr lang="en-US" dirty="0" err="1"/>
              <a:t>groupId</a:t>
            </a:r>
            <a:r>
              <a:rPr lang="en-US" dirty="0"/>
              <a:t> = "notification-group") public void listen(String message) { </a:t>
            </a:r>
            <a:r>
              <a:rPr lang="en-US" dirty="0" err="1"/>
              <a:t>System.out.println</a:t>
            </a:r>
            <a:r>
              <a:rPr lang="en-US" dirty="0"/>
              <a:t>("Received message: " + message); // Logic to process the registration notification } } </a:t>
            </a:r>
          </a:p>
          <a:p>
            <a:r>
              <a:rPr lang="en-US" b="1" dirty="0"/>
              <a:t>Benefits of the Observer Pattern in Spring</a:t>
            </a:r>
          </a:p>
          <a:p>
            <a:pPr>
              <a:buFont typeface="+mj-lt"/>
              <a:buAutoNum type="arabicPeriod"/>
            </a:pPr>
            <a:r>
              <a:rPr lang="en-US" b="1" dirty="0"/>
              <a:t>Loose Coupling</a:t>
            </a:r>
            <a:r>
              <a:rPr lang="en-US" dirty="0"/>
              <a:t>: The subject and observers can evolve independently, reducing the impact of changes.</a:t>
            </a:r>
          </a:p>
          <a:p>
            <a:pPr>
              <a:buFont typeface="+mj-lt"/>
              <a:buAutoNum type="arabicPeriod"/>
            </a:pPr>
            <a:r>
              <a:rPr lang="en-US" b="1" dirty="0"/>
              <a:t>Dynamic Behavior</a:t>
            </a:r>
            <a:r>
              <a:rPr lang="en-US" dirty="0"/>
              <a:t>: Observers can be added or removed at runtime, making it easier to adapt the system.</a:t>
            </a:r>
          </a:p>
          <a:p>
            <a:pPr>
              <a:buFont typeface="+mj-lt"/>
              <a:buAutoNum type="arabicPeriod"/>
            </a:pPr>
            <a:r>
              <a:rPr lang="en-US" b="1" dirty="0"/>
              <a:t>Asynchronous Processing</a:t>
            </a:r>
            <a:r>
              <a:rPr lang="en-US" dirty="0"/>
              <a:t>: Using event-driven programming, you can decouple processes and improve performance.</a:t>
            </a:r>
          </a:p>
          <a:p>
            <a:r>
              <a:rPr lang="en-US" b="1" dirty="0"/>
              <a:t>Use Cases of the Observer Pattern in Spring</a:t>
            </a:r>
          </a:p>
          <a:p>
            <a:pPr>
              <a:buFont typeface="Arial" panose="020B0604020202020204" pitchFamily="34" charset="0"/>
              <a:buChar char="•"/>
            </a:pPr>
            <a:r>
              <a:rPr lang="en-US" b="1" dirty="0"/>
              <a:t>Event-Driven Architecture</a:t>
            </a:r>
            <a:r>
              <a:rPr lang="en-US" dirty="0"/>
              <a:t>: Building applications that respond to various events, such as user registrations, order placements, etc.</a:t>
            </a:r>
          </a:p>
          <a:p>
            <a:pPr>
              <a:buFont typeface="Arial" panose="020B0604020202020204" pitchFamily="34" charset="0"/>
              <a:buChar char="•"/>
            </a:pPr>
            <a:r>
              <a:rPr lang="en-US" b="1" dirty="0"/>
              <a:t>Notifications and Alerts</a:t>
            </a:r>
            <a:r>
              <a:rPr lang="en-US" dirty="0"/>
              <a:t>: Sending notifications when certain events occur in the application.</a:t>
            </a:r>
          </a:p>
          <a:p>
            <a:pPr>
              <a:buFont typeface="Arial" panose="020B0604020202020204" pitchFamily="34" charset="0"/>
              <a:buChar char="•"/>
            </a:pPr>
            <a:r>
              <a:rPr lang="en-US" b="1" dirty="0"/>
              <a:t>Logging and Auditing</a:t>
            </a:r>
            <a:r>
              <a:rPr lang="en-US" dirty="0"/>
              <a:t>: Observing application events for logging or auditing purposes.</a:t>
            </a:r>
          </a:p>
          <a:p>
            <a:r>
              <a:rPr lang="en-US" dirty="0"/>
              <a:t>The Observer Pattern in Spring simplifies the development of event-driven applications by providing a robust and flexible way to manage communication between components, making it easier to build responsive and maintainable systems.</a:t>
            </a:r>
          </a:p>
        </p:txBody>
      </p:sp>
      <p:sp>
        <p:nvSpPr>
          <p:cNvPr id="4" name="Slide Number Placeholder 3">
            <a:extLst>
              <a:ext uri="{FF2B5EF4-FFF2-40B4-BE49-F238E27FC236}">
                <a16:creationId xmlns:a16="http://schemas.microsoft.com/office/drawing/2014/main" id="{BC407518-3169-1E97-D445-5370A8EECD84}"/>
              </a:ext>
            </a:extLst>
          </p:cNvPr>
          <p:cNvSpPr>
            <a:spLocks noGrp="1"/>
          </p:cNvSpPr>
          <p:nvPr>
            <p:ph type="sldNum" sz="quarter" idx="5"/>
          </p:nvPr>
        </p:nvSpPr>
        <p:spPr/>
        <p:txBody>
          <a:bodyPr/>
          <a:lstStyle/>
          <a:p>
            <a:fld id="{0AC900C1-7326-4B4D-9C4E-22E7230B62CC}" type="slidenum">
              <a:rPr lang="en-US" smtClean="0"/>
              <a:t>133</a:t>
            </a:fld>
            <a:endParaRPr lang="en-US"/>
          </a:p>
        </p:txBody>
      </p:sp>
    </p:spTree>
    <p:extLst>
      <p:ext uri="{BB962C8B-B14F-4D97-AF65-F5344CB8AC3E}">
        <p14:creationId xmlns:p14="http://schemas.microsoft.com/office/powerpoint/2010/main" val="41077451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EC68B-C179-5CE5-1917-3FA9905624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5CCAA0-0FEE-354C-89CF-CD551B544E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C2ED0-AE4E-61D6-09C1-07A1A2A78854}"/>
              </a:ext>
            </a:extLst>
          </p:cNvPr>
          <p:cNvSpPr>
            <a:spLocks noGrp="1"/>
          </p:cNvSpPr>
          <p:nvPr>
            <p:ph type="body" idx="1"/>
          </p:nvPr>
        </p:nvSpPr>
        <p:spPr/>
        <p:txBody>
          <a:bodyPr/>
          <a:lstStyle/>
          <a:p>
            <a:r>
              <a:rPr lang="en-US" dirty="0"/>
              <a:t>The </a:t>
            </a:r>
            <a:r>
              <a:rPr lang="en-US" b="1" dirty="0"/>
              <a:t>Observer Pattern</a:t>
            </a:r>
            <a:r>
              <a:rPr lang="en-US" dirty="0"/>
              <a:t> is a behavioral design pattern that defines a one-to-many dependency between objects. When one object (the subject) changes its state, all its dependents (observers) are notified and updated automatically. This pattern is commonly used for implementing distributed event handling systems, and it's well-supported in the Spring Framework through various mechanisms.</a:t>
            </a:r>
          </a:p>
          <a:p>
            <a:r>
              <a:rPr lang="en-US" b="1" dirty="0"/>
              <a:t>Characteristics of the Observer Pattern</a:t>
            </a:r>
          </a:p>
          <a:p>
            <a:pPr>
              <a:buFont typeface="+mj-lt"/>
              <a:buAutoNum type="arabicPeriod"/>
            </a:pPr>
            <a:r>
              <a:rPr lang="en-US" b="1" dirty="0"/>
              <a:t>Decoupled Components</a:t>
            </a:r>
            <a:r>
              <a:rPr lang="en-US" dirty="0"/>
              <a:t>: Promotes loose coupling between the subject and its observers, allowing for more flexible and maintainable code.</a:t>
            </a:r>
          </a:p>
          <a:p>
            <a:pPr>
              <a:buFont typeface="+mj-lt"/>
              <a:buAutoNum type="arabicPeriod"/>
            </a:pPr>
            <a:r>
              <a:rPr lang="en-US" b="1" dirty="0"/>
              <a:t>Automatic Notification</a:t>
            </a:r>
            <a:r>
              <a:rPr lang="en-US" dirty="0"/>
              <a:t>: Observers are automatically notified when the subject's state changes, eliminating the need for manual updates.</a:t>
            </a:r>
          </a:p>
          <a:p>
            <a:pPr>
              <a:buFont typeface="+mj-lt"/>
              <a:buAutoNum type="arabicPeriod"/>
            </a:pPr>
            <a:r>
              <a:rPr lang="en-US" b="1" dirty="0"/>
              <a:t>Dynamic Registration</a:t>
            </a:r>
            <a:r>
              <a:rPr lang="en-US" dirty="0"/>
              <a:t>: Observers can be added or removed at runtime, allowing for dynamic behavior.</a:t>
            </a:r>
          </a:p>
          <a:p>
            <a:r>
              <a:rPr lang="en-US" b="1" dirty="0"/>
              <a:t>How the Observer Pattern Works in Spring</a:t>
            </a:r>
          </a:p>
          <a:p>
            <a:r>
              <a:rPr lang="en-US" dirty="0"/>
              <a:t>In Spring, the Observer Pattern can be implemented through several mechanisms, including:</a:t>
            </a:r>
          </a:p>
          <a:p>
            <a:pPr>
              <a:buFont typeface="+mj-lt"/>
              <a:buAutoNum type="arabicPeriod"/>
            </a:pPr>
            <a:r>
              <a:rPr lang="en-US" b="1" dirty="0"/>
              <a:t>Application Events</a:t>
            </a:r>
            <a:r>
              <a:rPr lang="en-US" dirty="0"/>
              <a:t>: Spring’s event publication mechanism allows for easy event-driven programming. Components can publish events, and other components can listen for these events.</a:t>
            </a:r>
          </a:p>
          <a:p>
            <a:pPr>
              <a:buFont typeface="+mj-lt"/>
              <a:buAutoNum type="arabicPeriod"/>
            </a:pPr>
            <a:r>
              <a:rPr lang="en-US" b="1" dirty="0"/>
              <a:t>Message Listeners</a:t>
            </a:r>
            <a:r>
              <a:rPr lang="en-US" dirty="0"/>
              <a:t>: Using Spring's messaging capabilities, such as with RabbitMQ or Kafka, to observe and respond to messages.</a:t>
            </a:r>
          </a:p>
          <a:p>
            <a:pPr>
              <a:buFont typeface="+mj-lt"/>
              <a:buAutoNum type="arabicPeriod"/>
            </a:pPr>
            <a:r>
              <a:rPr lang="en-US" b="1" dirty="0"/>
              <a:t>Property Change Listeners</a:t>
            </a:r>
            <a:r>
              <a:rPr lang="en-US" dirty="0"/>
              <a:t>: Utilizing </a:t>
            </a:r>
            <a:r>
              <a:rPr lang="en-US" dirty="0" err="1"/>
              <a:t>PropertyChangeSupport</a:t>
            </a:r>
            <a:r>
              <a:rPr lang="en-US" dirty="0"/>
              <a:t> for monitoring changes to object properties.</a:t>
            </a:r>
          </a:p>
          <a:p>
            <a:r>
              <a:rPr lang="en-US" b="1" dirty="0"/>
              <a:t>Example 1: Application Events in Spring</a:t>
            </a:r>
          </a:p>
          <a:p>
            <a:r>
              <a:rPr lang="en-US" dirty="0"/>
              <a:t>Spring provides an event mechanism through which application components can communicate. You can define custom events and event listeners to implement the Observer Pattern.</a:t>
            </a:r>
          </a:p>
          <a:p>
            <a:r>
              <a:rPr lang="en-US" b="1" dirty="0"/>
              <a:t>Step 1: Define a Custom Event</a:t>
            </a:r>
          </a:p>
          <a:p>
            <a:r>
              <a:rPr lang="en-US" dirty="0"/>
              <a:t>java</a:t>
            </a:r>
          </a:p>
          <a:p>
            <a:r>
              <a:rPr lang="en-US" dirty="0"/>
              <a:t>Copy code</a:t>
            </a:r>
          </a:p>
          <a:p>
            <a:pPr rtl="0"/>
            <a:r>
              <a:rPr lang="en-US" dirty="0"/>
              <a:t>import </a:t>
            </a:r>
            <a:r>
              <a:rPr lang="en-US" dirty="0" err="1"/>
              <a:t>org.springframework.context.ApplicationEvent</a:t>
            </a:r>
            <a:r>
              <a:rPr lang="en-US" dirty="0"/>
              <a:t>; public class </a:t>
            </a:r>
            <a:r>
              <a:rPr lang="en-US" dirty="0" err="1"/>
              <a:t>UserRegistrationEvent</a:t>
            </a:r>
            <a:r>
              <a:rPr lang="en-US" dirty="0"/>
              <a:t> extends </a:t>
            </a:r>
            <a:r>
              <a:rPr lang="en-US" dirty="0" err="1"/>
              <a:t>ApplicationEvent</a:t>
            </a:r>
            <a:r>
              <a:rPr lang="en-US" dirty="0"/>
              <a:t> { private final String email; public </a:t>
            </a:r>
            <a:r>
              <a:rPr lang="en-US" dirty="0" err="1"/>
              <a:t>UserRegistrationEvent</a:t>
            </a:r>
            <a:r>
              <a:rPr lang="en-US" dirty="0"/>
              <a:t>(Object source, String email) { super(source); </a:t>
            </a:r>
            <a:r>
              <a:rPr lang="en-US" dirty="0" err="1"/>
              <a:t>this.email</a:t>
            </a:r>
            <a:r>
              <a:rPr lang="en-US" dirty="0"/>
              <a:t> = email; } public String </a:t>
            </a:r>
            <a:r>
              <a:rPr lang="en-US" dirty="0" err="1"/>
              <a:t>getEmail</a:t>
            </a:r>
            <a:r>
              <a:rPr lang="en-US" dirty="0"/>
              <a:t>() { return email; } } </a:t>
            </a:r>
          </a:p>
          <a:p>
            <a:r>
              <a:rPr lang="en-US" b="1" dirty="0"/>
              <a:t>Step 2: Publish the Event</a:t>
            </a:r>
          </a:p>
          <a:p>
            <a:r>
              <a:rPr lang="en-US" dirty="0"/>
              <a:t>You can publish the event from a service whenever a user registers:</a:t>
            </a:r>
          </a:p>
          <a:p>
            <a:r>
              <a:rPr lang="en-US" dirty="0"/>
              <a:t>java</a:t>
            </a:r>
          </a:p>
          <a:p>
            <a:r>
              <a:rPr lang="en-US" dirty="0"/>
              <a:t>Copy code</a:t>
            </a:r>
          </a:p>
          <a:p>
            <a:pPr rtl="0"/>
            <a:r>
              <a:rPr lang="en-US" dirty="0"/>
              <a:t>import </a:t>
            </a:r>
            <a:r>
              <a:rPr lang="en-US" dirty="0" err="1"/>
              <a:t>org.springframework.context.ApplicationEventPublisher</a:t>
            </a:r>
            <a:r>
              <a:rPr lang="en-US" dirty="0"/>
              <a:t>; import </a:t>
            </a:r>
            <a:r>
              <a:rPr lang="en-US" dirty="0" err="1"/>
              <a:t>org.springframework.stereotype.Service</a:t>
            </a:r>
            <a:r>
              <a:rPr lang="en-US" dirty="0"/>
              <a:t>; @Service public class </a:t>
            </a:r>
            <a:r>
              <a:rPr lang="en-US" dirty="0" err="1"/>
              <a:t>UserService</a:t>
            </a:r>
            <a:r>
              <a:rPr lang="en-US" dirty="0"/>
              <a:t> { private final </a:t>
            </a:r>
            <a:r>
              <a:rPr lang="en-US" dirty="0" err="1"/>
              <a:t>ApplicationEventPublisher</a:t>
            </a:r>
            <a:r>
              <a:rPr lang="en-US" dirty="0"/>
              <a:t> </a:t>
            </a:r>
            <a:r>
              <a:rPr lang="en-US" dirty="0" err="1"/>
              <a:t>eventPublisher</a:t>
            </a:r>
            <a:r>
              <a:rPr lang="en-US" dirty="0"/>
              <a:t>; public </a:t>
            </a:r>
            <a:r>
              <a:rPr lang="en-US" dirty="0" err="1"/>
              <a:t>UserService</a:t>
            </a:r>
            <a:r>
              <a:rPr lang="en-US" dirty="0"/>
              <a:t>(</a:t>
            </a:r>
            <a:r>
              <a:rPr lang="en-US" dirty="0" err="1"/>
              <a:t>ApplicationEventPublisher</a:t>
            </a:r>
            <a:r>
              <a:rPr lang="en-US" dirty="0"/>
              <a:t> </a:t>
            </a:r>
            <a:r>
              <a:rPr lang="en-US" dirty="0" err="1"/>
              <a:t>eventPublisher</a:t>
            </a:r>
            <a:r>
              <a:rPr lang="en-US" dirty="0"/>
              <a:t>) { </a:t>
            </a:r>
            <a:r>
              <a:rPr lang="en-US" dirty="0" err="1"/>
              <a:t>this.eventPublisher</a:t>
            </a:r>
            <a:r>
              <a:rPr lang="en-US" dirty="0"/>
              <a:t> = </a:t>
            </a:r>
            <a:r>
              <a:rPr lang="en-US" dirty="0" err="1"/>
              <a:t>eventPublisher</a:t>
            </a:r>
            <a:r>
              <a:rPr lang="en-US" dirty="0"/>
              <a:t>; } public void </a:t>
            </a:r>
            <a:r>
              <a:rPr lang="en-US" dirty="0" err="1"/>
              <a:t>registerUser</a:t>
            </a:r>
            <a:r>
              <a:rPr lang="en-US" dirty="0"/>
              <a:t>(String email) { // User registration logic </a:t>
            </a:r>
            <a:r>
              <a:rPr lang="en-US" dirty="0" err="1"/>
              <a:t>System.out.println</a:t>
            </a:r>
            <a:r>
              <a:rPr lang="en-US" dirty="0"/>
              <a:t>("User registered: " + email); // Publish the event </a:t>
            </a:r>
            <a:r>
              <a:rPr lang="en-US" dirty="0" err="1"/>
              <a:t>UserRegistrationEvent</a:t>
            </a:r>
            <a:r>
              <a:rPr lang="en-US" dirty="0"/>
              <a:t> event = new </a:t>
            </a:r>
            <a:r>
              <a:rPr lang="en-US" dirty="0" err="1"/>
              <a:t>UserRegistrationEvent</a:t>
            </a:r>
            <a:r>
              <a:rPr lang="en-US" dirty="0"/>
              <a:t>(this, email); </a:t>
            </a:r>
            <a:r>
              <a:rPr lang="en-US" dirty="0" err="1"/>
              <a:t>eventPublisher.publishEvent</a:t>
            </a:r>
            <a:r>
              <a:rPr lang="en-US" dirty="0"/>
              <a:t>(event); } } </a:t>
            </a:r>
          </a:p>
          <a:p>
            <a:r>
              <a:rPr lang="en-US" b="1" dirty="0"/>
              <a:t>Step 3: Create an Event Listener</a:t>
            </a:r>
          </a:p>
          <a:p>
            <a:r>
              <a:rPr lang="en-US" dirty="0"/>
              <a:t>Now, create an event listener that reacts to the event:</a:t>
            </a:r>
          </a:p>
          <a:p>
            <a:r>
              <a:rPr lang="en-US" dirty="0"/>
              <a:t>java</a:t>
            </a:r>
          </a:p>
          <a:p>
            <a:r>
              <a:rPr lang="en-US" dirty="0"/>
              <a:t>Copy code</a:t>
            </a:r>
          </a:p>
          <a:p>
            <a:pPr rtl="0"/>
            <a:r>
              <a:rPr lang="en-US" dirty="0"/>
              <a:t>import </a:t>
            </a:r>
            <a:r>
              <a:rPr lang="en-US" dirty="0" err="1"/>
              <a:t>org.springframework.context.event.EventListener</a:t>
            </a:r>
            <a:r>
              <a:rPr lang="en-US" dirty="0"/>
              <a:t>; import </a:t>
            </a:r>
            <a:r>
              <a:rPr lang="en-US" dirty="0" err="1"/>
              <a:t>org.springframework.stereotype.Component</a:t>
            </a:r>
            <a:r>
              <a:rPr lang="en-US" dirty="0"/>
              <a:t>; @Component public class </a:t>
            </a:r>
            <a:r>
              <a:rPr lang="en-US" dirty="0" err="1"/>
              <a:t>UserRegistrationListener</a:t>
            </a:r>
            <a:r>
              <a:rPr lang="en-US" dirty="0"/>
              <a:t> { @EventListener public void </a:t>
            </a:r>
            <a:r>
              <a:rPr lang="en-US" dirty="0" err="1"/>
              <a:t>handleUserRegistration</a:t>
            </a:r>
            <a:r>
              <a:rPr lang="en-US" dirty="0"/>
              <a:t>(</a:t>
            </a:r>
            <a:r>
              <a:rPr lang="en-US" dirty="0" err="1"/>
              <a:t>UserRegistrationEvent</a:t>
            </a:r>
            <a:r>
              <a:rPr lang="en-US" dirty="0"/>
              <a:t> event) { </a:t>
            </a:r>
            <a:r>
              <a:rPr lang="en-US" dirty="0" err="1"/>
              <a:t>System.out.println</a:t>
            </a:r>
            <a:r>
              <a:rPr lang="en-US" dirty="0"/>
              <a:t>("Sending welcome email to: " + </a:t>
            </a:r>
            <a:r>
              <a:rPr lang="en-US" dirty="0" err="1"/>
              <a:t>event.getEmail</a:t>
            </a:r>
            <a:r>
              <a:rPr lang="en-US" dirty="0"/>
              <a:t>()); // Logic to send a welcome email } } </a:t>
            </a:r>
          </a:p>
          <a:p>
            <a:r>
              <a:rPr lang="en-US" b="1" dirty="0"/>
              <a:t>Example 2: Using Spring’s </a:t>
            </a:r>
            <a:r>
              <a:rPr lang="en-US" b="1" dirty="0" err="1"/>
              <a:t>ApplicationListener</a:t>
            </a:r>
            <a:r>
              <a:rPr lang="en-US" b="1" dirty="0"/>
              <a:t> Interface</a:t>
            </a:r>
          </a:p>
          <a:p>
            <a:r>
              <a:rPr lang="en-US" dirty="0"/>
              <a:t>You can also implement the </a:t>
            </a:r>
            <a:r>
              <a:rPr lang="en-US" dirty="0" err="1"/>
              <a:t>ApplicationListener</a:t>
            </a:r>
            <a:r>
              <a:rPr lang="en-US" dirty="0"/>
              <a:t> interface directly for more control over the event handling.</a:t>
            </a:r>
          </a:p>
          <a:p>
            <a:r>
              <a:rPr lang="en-US" dirty="0"/>
              <a:t>java</a:t>
            </a:r>
          </a:p>
          <a:p>
            <a:r>
              <a:rPr lang="en-US" dirty="0"/>
              <a:t>Copy code</a:t>
            </a:r>
          </a:p>
          <a:p>
            <a:pPr rtl="0"/>
            <a:r>
              <a:rPr lang="en-US" dirty="0"/>
              <a:t>import </a:t>
            </a:r>
            <a:r>
              <a:rPr lang="en-US" dirty="0" err="1"/>
              <a:t>org.springframework.context.ApplicationListener</a:t>
            </a:r>
            <a:r>
              <a:rPr lang="en-US" dirty="0"/>
              <a:t>; import </a:t>
            </a:r>
            <a:r>
              <a:rPr lang="en-US" dirty="0" err="1"/>
              <a:t>org.springframework.stereotype.Component</a:t>
            </a:r>
            <a:r>
              <a:rPr lang="en-US" dirty="0"/>
              <a:t>; @Component public class </a:t>
            </a:r>
            <a:r>
              <a:rPr lang="en-US" dirty="0" err="1"/>
              <a:t>UserRegistrationListener</a:t>
            </a:r>
            <a:r>
              <a:rPr lang="en-US" dirty="0"/>
              <a:t> implements </a:t>
            </a:r>
            <a:r>
              <a:rPr lang="en-US" dirty="0" err="1"/>
              <a:t>ApplicationListener</a:t>
            </a:r>
            <a:r>
              <a:rPr lang="en-US" dirty="0"/>
              <a:t>&lt;</a:t>
            </a:r>
            <a:r>
              <a:rPr lang="en-US" dirty="0" err="1"/>
              <a:t>UserRegistrationEvent</a:t>
            </a:r>
            <a:r>
              <a:rPr lang="en-US" dirty="0"/>
              <a:t>&gt; { @Override public void </a:t>
            </a:r>
            <a:r>
              <a:rPr lang="en-US" dirty="0" err="1"/>
              <a:t>onApplicationEvent</a:t>
            </a:r>
            <a:r>
              <a:rPr lang="en-US" dirty="0"/>
              <a:t>(</a:t>
            </a:r>
            <a:r>
              <a:rPr lang="en-US" dirty="0" err="1"/>
              <a:t>UserRegistrationEvent</a:t>
            </a:r>
            <a:r>
              <a:rPr lang="en-US" dirty="0"/>
              <a:t> event) { </a:t>
            </a:r>
            <a:r>
              <a:rPr lang="en-US" dirty="0" err="1"/>
              <a:t>System.out.println</a:t>
            </a:r>
            <a:r>
              <a:rPr lang="en-US" dirty="0"/>
              <a:t>("Sending welcome email to: " + </a:t>
            </a:r>
            <a:r>
              <a:rPr lang="en-US" dirty="0" err="1"/>
              <a:t>event.getEmail</a:t>
            </a:r>
            <a:r>
              <a:rPr lang="en-US" dirty="0"/>
              <a:t>()); // Logic to send a welcome email } } </a:t>
            </a:r>
          </a:p>
          <a:p>
            <a:r>
              <a:rPr lang="en-US" b="1" dirty="0"/>
              <a:t>Example 3: Using Spring's Messaging with Kafka</a:t>
            </a:r>
          </a:p>
          <a:p>
            <a:r>
              <a:rPr lang="en-US" dirty="0"/>
              <a:t>In addition to application events, you can use message brokers (like Kafka) to implement the Observer Pattern, where consumers act as observers that respond to published messages.</a:t>
            </a:r>
          </a:p>
          <a:p>
            <a:r>
              <a:rPr lang="en-US" dirty="0"/>
              <a:t>java</a:t>
            </a:r>
          </a:p>
          <a:p>
            <a:r>
              <a:rPr lang="en-US" dirty="0"/>
              <a:t>Copy code</a:t>
            </a:r>
          </a:p>
          <a:p>
            <a:pPr rtl="0"/>
            <a:r>
              <a:rPr lang="en-US" dirty="0"/>
              <a:t>import </a:t>
            </a:r>
            <a:r>
              <a:rPr lang="en-US" dirty="0" err="1"/>
              <a:t>org.springframework.kafka.annotation.KafkaListener</a:t>
            </a:r>
            <a:r>
              <a:rPr lang="en-US" dirty="0"/>
              <a:t>; import </a:t>
            </a:r>
            <a:r>
              <a:rPr lang="en-US" dirty="0" err="1"/>
              <a:t>org.springframework.stereotype.Component</a:t>
            </a:r>
            <a:r>
              <a:rPr lang="en-US" dirty="0"/>
              <a:t>; @Component public class </a:t>
            </a:r>
            <a:r>
              <a:rPr lang="en-US" dirty="0" err="1"/>
              <a:t>NotificationListener</a:t>
            </a:r>
            <a:r>
              <a:rPr lang="en-US" dirty="0"/>
              <a:t> { @KafkaListener(topics = "user-registrations", </a:t>
            </a:r>
            <a:r>
              <a:rPr lang="en-US" dirty="0" err="1"/>
              <a:t>groupId</a:t>
            </a:r>
            <a:r>
              <a:rPr lang="en-US" dirty="0"/>
              <a:t> = "notification-group") public void listen(String message) { </a:t>
            </a:r>
            <a:r>
              <a:rPr lang="en-US" dirty="0" err="1"/>
              <a:t>System.out.println</a:t>
            </a:r>
            <a:r>
              <a:rPr lang="en-US" dirty="0"/>
              <a:t>("Received message: " + message); // Logic to process the registration notification } } </a:t>
            </a:r>
          </a:p>
          <a:p>
            <a:r>
              <a:rPr lang="en-US" b="1" dirty="0"/>
              <a:t>Benefits of the Observer Pattern in Spring</a:t>
            </a:r>
          </a:p>
          <a:p>
            <a:pPr>
              <a:buFont typeface="+mj-lt"/>
              <a:buAutoNum type="arabicPeriod"/>
            </a:pPr>
            <a:r>
              <a:rPr lang="en-US" b="1" dirty="0"/>
              <a:t>Loose Coupling</a:t>
            </a:r>
            <a:r>
              <a:rPr lang="en-US" dirty="0"/>
              <a:t>: The subject and observers can evolve independently, reducing the impact of changes.</a:t>
            </a:r>
          </a:p>
          <a:p>
            <a:pPr>
              <a:buFont typeface="+mj-lt"/>
              <a:buAutoNum type="arabicPeriod"/>
            </a:pPr>
            <a:r>
              <a:rPr lang="en-US" b="1" dirty="0"/>
              <a:t>Dynamic Behavior</a:t>
            </a:r>
            <a:r>
              <a:rPr lang="en-US" dirty="0"/>
              <a:t>: Observers can be added or removed at runtime, making it easier to adapt the system.</a:t>
            </a:r>
          </a:p>
          <a:p>
            <a:pPr>
              <a:buFont typeface="+mj-lt"/>
              <a:buAutoNum type="arabicPeriod"/>
            </a:pPr>
            <a:r>
              <a:rPr lang="en-US" b="1" dirty="0"/>
              <a:t>Asynchronous Processing</a:t>
            </a:r>
            <a:r>
              <a:rPr lang="en-US" dirty="0"/>
              <a:t>: Using event-driven programming, you can decouple processes and improve performance.</a:t>
            </a:r>
          </a:p>
          <a:p>
            <a:r>
              <a:rPr lang="en-US" b="1" dirty="0"/>
              <a:t>Use Cases of the Observer Pattern in Spring</a:t>
            </a:r>
          </a:p>
          <a:p>
            <a:pPr>
              <a:buFont typeface="Arial" panose="020B0604020202020204" pitchFamily="34" charset="0"/>
              <a:buChar char="•"/>
            </a:pPr>
            <a:r>
              <a:rPr lang="en-US" b="1" dirty="0"/>
              <a:t>Event-Driven Architecture</a:t>
            </a:r>
            <a:r>
              <a:rPr lang="en-US" dirty="0"/>
              <a:t>: Building applications that respond to various events, such as user registrations, order placements, etc.</a:t>
            </a:r>
          </a:p>
          <a:p>
            <a:pPr>
              <a:buFont typeface="Arial" panose="020B0604020202020204" pitchFamily="34" charset="0"/>
              <a:buChar char="•"/>
            </a:pPr>
            <a:r>
              <a:rPr lang="en-US" b="1" dirty="0"/>
              <a:t>Notifications and Alerts</a:t>
            </a:r>
            <a:r>
              <a:rPr lang="en-US" dirty="0"/>
              <a:t>: Sending notifications when certain events occur in the application.</a:t>
            </a:r>
          </a:p>
          <a:p>
            <a:pPr>
              <a:buFont typeface="Arial" panose="020B0604020202020204" pitchFamily="34" charset="0"/>
              <a:buChar char="•"/>
            </a:pPr>
            <a:r>
              <a:rPr lang="en-US" b="1" dirty="0"/>
              <a:t>Logging and Auditing</a:t>
            </a:r>
            <a:r>
              <a:rPr lang="en-US" dirty="0"/>
              <a:t>: Observing application events for logging or auditing purposes.</a:t>
            </a:r>
          </a:p>
          <a:p>
            <a:r>
              <a:rPr lang="en-US" dirty="0"/>
              <a:t>The Observer Pattern in Spring simplifies the development of event-driven applications by providing a robust and flexible way to manage communication between components, making it easier to build responsive and maintainable systems.</a:t>
            </a:r>
          </a:p>
        </p:txBody>
      </p:sp>
      <p:sp>
        <p:nvSpPr>
          <p:cNvPr id="4" name="Slide Number Placeholder 3">
            <a:extLst>
              <a:ext uri="{FF2B5EF4-FFF2-40B4-BE49-F238E27FC236}">
                <a16:creationId xmlns:a16="http://schemas.microsoft.com/office/drawing/2014/main" id="{BDEA9538-4411-9702-530F-2AC38D914A8B}"/>
              </a:ext>
            </a:extLst>
          </p:cNvPr>
          <p:cNvSpPr>
            <a:spLocks noGrp="1"/>
          </p:cNvSpPr>
          <p:nvPr>
            <p:ph type="sldNum" sz="quarter" idx="5"/>
          </p:nvPr>
        </p:nvSpPr>
        <p:spPr/>
        <p:txBody>
          <a:bodyPr/>
          <a:lstStyle/>
          <a:p>
            <a:fld id="{0AC900C1-7326-4B4D-9C4E-22E7230B62CC}" type="slidenum">
              <a:rPr lang="en-US" smtClean="0"/>
              <a:t>134</a:t>
            </a:fld>
            <a:endParaRPr lang="en-US"/>
          </a:p>
        </p:txBody>
      </p:sp>
    </p:spTree>
    <p:extLst>
      <p:ext uri="{BB962C8B-B14F-4D97-AF65-F5344CB8AC3E}">
        <p14:creationId xmlns:p14="http://schemas.microsoft.com/office/powerpoint/2010/main" val="238263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B2EF5-2E8E-1AD4-C006-58301B138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633406-9105-2B69-67E4-E33935F453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8C0991-14FC-276E-0508-72EA7DA22185}"/>
              </a:ext>
            </a:extLst>
          </p:cNvPr>
          <p:cNvSpPr>
            <a:spLocks noGrp="1"/>
          </p:cNvSpPr>
          <p:nvPr>
            <p:ph type="body" idx="1"/>
          </p:nvPr>
        </p:nvSpPr>
        <p:spPr/>
        <p:txBody>
          <a:bodyPr/>
          <a:lstStyle/>
          <a:p>
            <a:r>
              <a:rPr lang="en-IN" dirty="0"/>
              <a:t>The </a:t>
            </a:r>
            <a:r>
              <a:rPr lang="en-IN" b="1" dirty="0"/>
              <a:t>Repository Pattern</a:t>
            </a:r>
            <a:r>
              <a:rPr lang="en-IN" dirty="0"/>
              <a:t> is a structural design pattern that provides an abstraction layer between the data access logic and the business logic of an application. It centralizes data access logic, enabling better separation of concerns, making it easier to manage, maintain, and test the application.</a:t>
            </a:r>
          </a:p>
          <a:p>
            <a:r>
              <a:rPr lang="en-IN" dirty="0"/>
              <a:t>In the Spring Framework, the Repository Pattern is commonly used with Spring Data, which simplifies data access and provides a consistent approach to interacting with various data sources.</a:t>
            </a:r>
          </a:p>
          <a:p>
            <a:r>
              <a:rPr lang="en-IN" b="1" dirty="0"/>
              <a:t>Characteristics of the Repository Pattern</a:t>
            </a:r>
          </a:p>
          <a:p>
            <a:pPr>
              <a:buFont typeface="+mj-lt"/>
              <a:buAutoNum type="arabicPeriod"/>
            </a:pPr>
            <a:r>
              <a:rPr lang="en-IN" b="1" dirty="0"/>
              <a:t>Abstraction of Data Access</a:t>
            </a:r>
            <a:r>
              <a:rPr lang="en-IN" dirty="0"/>
              <a:t>: Separates the data access logic from business logic, allowing developers to focus on the application’s core functionality.</a:t>
            </a:r>
          </a:p>
          <a:p>
            <a:pPr>
              <a:buFont typeface="+mj-lt"/>
              <a:buAutoNum type="arabicPeriod"/>
            </a:pPr>
            <a:r>
              <a:rPr lang="en-IN" b="1" dirty="0"/>
              <a:t>Encapsulation</a:t>
            </a:r>
            <a:r>
              <a:rPr lang="en-IN" dirty="0"/>
              <a:t>: Hides the complexities of data access operations (like CRUD) behind a simple interface.</a:t>
            </a:r>
          </a:p>
          <a:p>
            <a:pPr>
              <a:buFont typeface="+mj-lt"/>
              <a:buAutoNum type="arabicPeriod"/>
            </a:pPr>
            <a:r>
              <a:rPr lang="en-IN" b="1" dirty="0"/>
              <a:t>Testability</a:t>
            </a:r>
            <a:r>
              <a:rPr lang="en-IN" dirty="0"/>
              <a:t>: Facilitates easier unit testing by allowing the use of mock repositories.</a:t>
            </a:r>
          </a:p>
          <a:p>
            <a:r>
              <a:rPr lang="en-IN" b="1" dirty="0"/>
              <a:t>Implementing the Repository Pattern in Spring</a:t>
            </a:r>
          </a:p>
          <a:p>
            <a:r>
              <a:rPr lang="en-IN" dirty="0"/>
              <a:t>In Spring, the Repository Pattern is typically implemented using Spring Data JPA, which provides a powerful mechanism to manage data access with minimal boilerplate code. Here’s how to implement it step-by-step:</a:t>
            </a:r>
          </a:p>
          <a:p>
            <a:r>
              <a:rPr lang="en-IN" b="1" dirty="0"/>
              <a:t>Step 1: Define the Entity</a:t>
            </a:r>
          </a:p>
          <a:p>
            <a:r>
              <a:rPr lang="en-IN" dirty="0"/>
              <a:t>Create an entity class that represents the data model. For example, let’s say we have a Product entity:</a:t>
            </a:r>
          </a:p>
          <a:p>
            <a:r>
              <a:rPr lang="en-IN" dirty="0"/>
              <a:t>java</a:t>
            </a:r>
          </a:p>
          <a:p>
            <a:r>
              <a:rPr lang="en-IN" dirty="0"/>
              <a:t>Copy code</a:t>
            </a:r>
          </a:p>
          <a:p>
            <a:pPr rtl="0"/>
            <a:r>
              <a:rPr lang="en-IN" dirty="0"/>
              <a:t>import </a:t>
            </a:r>
            <a:r>
              <a:rPr lang="en-IN" dirty="0" err="1"/>
              <a:t>javax.persistence.Entity</a:t>
            </a:r>
            <a:r>
              <a:rPr lang="en-IN" dirty="0"/>
              <a:t>; import </a:t>
            </a:r>
            <a:r>
              <a:rPr lang="en-IN" dirty="0" err="1"/>
              <a:t>javax.persistence.GeneratedValue</a:t>
            </a:r>
            <a:r>
              <a:rPr lang="en-IN" dirty="0"/>
              <a:t>; import </a:t>
            </a:r>
            <a:r>
              <a:rPr lang="en-IN" dirty="0" err="1"/>
              <a:t>javax.persistence.GenerationType</a:t>
            </a:r>
            <a:r>
              <a:rPr lang="en-IN" dirty="0"/>
              <a:t>; import </a:t>
            </a:r>
            <a:r>
              <a:rPr lang="en-IN" dirty="0" err="1"/>
              <a:t>javax.persistence.Id</a:t>
            </a:r>
            <a:r>
              <a:rPr lang="en-IN" dirty="0"/>
              <a:t>; @Entity public class Product { @Id @GeneratedValue(strategy = </a:t>
            </a:r>
            <a:r>
              <a:rPr lang="en-IN" dirty="0" err="1"/>
              <a:t>GenerationType.IDENTITY</a:t>
            </a:r>
            <a:r>
              <a:rPr lang="en-IN" dirty="0"/>
              <a:t>) private Long id; private String name; private double price; // Getters and setters } </a:t>
            </a:r>
          </a:p>
          <a:p>
            <a:r>
              <a:rPr lang="en-IN" b="1" dirty="0"/>
              <a:t>Step 2: Create the Repository Interface</a:t>
            </a:r>
          </a:p>
          <a:p>
            <a:r>
              <a:rPr lang="en-IN" dirty="0"/>
              <a:t>Define a repository interface that extends </a:t>
            </a:r>
            <a:r>
              <a:rPr lang="en-IN" dirty="0" err="1"/>
              <a:t>JpaRepository</a:t>
            </a:r>
            <a:r>
              <a:rPr lang="en-IN" dirty="0"/>
              <a:t> or </a:t>
            </a:r>
            <a:r>
              <a:rPr lang="en-IN" dirty="0" err="1"/>
              <a:t>CrudRepository</a:t>
            </a:r>
            <a:r>
              <a:rPr lang="en-IN" dirty="0"/>
              <a:t>. This interface will provide basic CRUD operations out of the box.</a:t>
            </a:r>
          </a:p>
          <a:p>
            <a:r>
              <a:rPr lang="en-IN" dirty="0"/>
              <a:t>java</a:t>
            </a:r>
          </a:p>
          <a:p>
            <a:r>
              <a:rPr lang="en-IN" dirty="0"/>
              <a:t>Copy code</a:t>
            </a:r>
          </a:p>
          <a:p>
            <a:pPr rtl="0"/>
            <a:r>
              <a:rPr lang="en-IN" dirty="0"/>
              <a:t>import </a:t>
            </a:r>
            <a:r>
              <a:rPr lang="en-IN" dirty="0" err="1"/>
              <a:t>org.springframework.data.jpa.repository.JpaRepository</a:t>
            </a:r>
            <a:r>
              <a:rPr lang="en-IN" dirty="0"/>
              <a:t>; import </a:t>
            </a:r>
            <a:r>
              <a:rPr lang="en-IN" dirty="0" err="1"/>
              <a:t>org.springframework.stereotype.Repository</a:t>
            </a:r>
            <a:r>
              <a:rPr lang="en-IN" dirty="0"/>
              <a:t>; @Repository public interface </a:t>
            </a:r>
            <a:r>
              <a:rPr lang="en-IN" dirty="0" err="1"/>
              <a:t>ProductRepository</a:t>
            </a:r>
            <a:r>
              <a:rPr lang="en-IN" dirty="0"/>
              <a:t> extends </a:t>
            </a:r>
            <a:r>
              <a:rPr lang="en-IN" dirty="0" err="1"/>
              <a:t>JpaRepository</a:t>
            </a:r>
            <a:r>
              <a:rPr lang="en-IN" dirty="0"/>
              <a:t>&lt;Product, Long&gt; { // You can define custom query methods here if needed } </a:t>
            </a:r>
          </a:p>
          <a:p>
            <a:r>
              <a:rPr lang="en-IN" b="1" dirty="0"/>
              <a:t>Step 3: Create the Service Layer</a:t>
            </a:r>
          </a:p>
          <a:p>
            <a:r>
              <a:rPr lang="en-IN" dirty="0"/>
              <a:t>Implement a service class that uses the repository to perform business operations. This class will contain the application logic and interact with the repository.</a:t>
            </a:r>
          </a:p>
          <a:p>
            <a:r>
              <a:rPr lang="en-IN" dirty="0"/>
              <a:t>java</a:t>
            </a:r>
          </a:p>
          <a:p>
            <a:r>
              <a:rPr lang="en-IN" dirty="0"/>
              <a:t>Copy code</a:t>
            </a:r>
          </a:p>
          <a:p>
            <a:pPr rtl="0"/>
            <a:r>
              <a:rPr lang="en-IN" dirty="0"/>
              <a:t>import </a:t>
            </a:r>
            <a:r>
              <a:rPr lang="en-IN" dirty="0" err="1"/>
              <a:t>org.springframework.beans.factory.annotation.Autowired</a:t>
            </a:r>
            <a:r>
              <a:rPr lang="en-IN" dirty="0"/>
              <a:t>; import </a:t>
            </a:r>
            <a:r>
              <a:rPr lang="en-IN" dirty="0" err="1"/>
              <a:t>org.springframework.stereotype.Service</a:t>
            </a:r>
            <a:r>
              <a:rPr lang="en-IN" dirty="0"/>
              <a:t>; import </a:t>
            </a:r>
            <a:r>
              <a:rPr lang="en-IN" dirty="0" err="1"/>
              <a:t>java.util.List</a:t>
            </a:r>
            <a:r>
              <a:rPr lang="en-IN" dirty="0"/>
              <a:t>; import </a:t>
            </a:r>
            <a:r>
              <a:rPr lang="en-IN" dirty="0" err="1"/>
              <a:t>java.util.Optional</a:t>
            </a:r>
            <a:r>
              <a:rPr lang="en-IN" dirty="0"/>
              <a:t>; @Service public class </a:t>
            </a:r>
            <a:r>
              <a:rPr lang="en-IN" dirty="0" err="1"/>
              <a:t>ProductService</a:t>
            </a:r>
            <a:r>
              <a:rPr lang="en-IN" dirty="0"/>
              <a:t> { private final </a:t>
            </a:r>
            <a:r>
              <a:rPr lang="en-IN" dirty="0" err="1"/>
              <a:t>ProductRepository</a:t>
            </a:r>
            <a:r>
              <a:rPr lang="en-IN" dirty="0"/>
              <a:t> </a:t>
            </a:r>
            <a:r>
              <a:rPr lang="en-IN" dirty="0" err="1"/>
              <a:t>productRepository</a:t>
            </a:r>
            <a:r>
              <a:rPr lang="en-IN" dirty="0"/>
              <a:t>; @Autowired public </a:t>
            </a:r>
            <a:r>
              <a:rPr lang="en-IN" dirty="0" err="1"/>
              <a:t>ProductService</a:t>
            </a:r>
            <a:r>
              <a:rPr lang="en-IN" dirty="0"/>
              <a:t>(</a:t>
            </a:r>
            <a:r>
              <a:rPr lang="en-IN" dirty="0" err="1"/>
              <a:t>ProductRepository</a:t>
            </a:r>
            <a:r>
              <a:rPr lang="en-IN" dirty="0"/>
              <a:t> </a:t>
            </a:r>
            <a:r>
              <a:rPr lang="en-IN" dirty="0" err="1"/>
              <a:t>productRepository</a:t>
            </a:r>
            <a:r>
              <a:rPr lang="en-IN" dirty="0"/>
              <a:t>) { </a:t>
            </a:r>
            <a:r>
              <a:rPr lang="en-IN" dirty="0" err="1"/>
              <a:t>this.productRepository</a:t>
            </a:r>
            <a:r>
              <a:rPr lang="en-IN" dirty="0"/>
              <a:t> = </a:t>
            </a:r>
            <a:r>
              <a:rPr lang="en-IN" dirty="0" err="1"/>
              <a:t>productRepository</a:t>
            </a:r>
            <a:r>
              <a:rPr lang="en-IN" dirty="0"/>
              <a:t>; } public List&lt;Product&gt; </a:t>
            </a:r>
            <a:r>
              <a:rPr lang="en-IN" dirty="0" err="1"/>
              <a:t>getAllProducts</a:t>
            </a:r>
            <a:r>
              <a:rPr lang="en-IN" dirty="0"/>
              <a:t>() { return </a:t>
            </a:r>
            <a:r>
              <a:rPr lang="en-IN" dirty="0" err="1"/>
              <a:t>productRepository.findAll</a:t>
            </a:r>
            <a:r>
              <a:rPr lang="en-IN" dirty="0"/>
              <a:t>(); } public Optional&lt;Product&gt; </a:t>
            </a:r>
            <a:r>
              <a:rPr lang="en-IN" dirty="0" err="1"/>
              <a:t>getProductById</a:t>
            </a:r>
            <a:r>
              <a:rPr lang="en-IN" dirty="0"/>
              <a:t>(Long id) { return </a:t>
            </a:r>
            <a:r>
              <a:rPr lang="en-IN" dirty="0" err="1"/>
              <a:t>productRepository.findById</a:t>
            </a:r>
            <a:r>
              <a:rPr lang="en-IN" dirty="0"/>
              <a:t>(id); } public Product </a:t>
            </a:r>
            <a:r>
              <a:rPr lang="en-IN" dirty="0" err="1"/>
              <a:t>saveProduct</a:t>
            </a:r>
            <a:r>
              <a:rPr lang="en-IN" dirty="0"/>
              <a:t>(Product product) { return </a:t>
            </a:r>
            <a:r>
              <a:rPr lang="en-IN" dirty="0" err="1"/>
              <a:t>productRepository.save</a:t>
            </a:r>
            <a:r>
              <a:rPr lang="en-IN" dirty="0"/>
              <a:t>(product); } public void </a:t>
            </a:r>
            <a:r>
              <a:rPr lang="en-IN" dirty="0" err="1"/>
              <a:t>deleteProduct</a:t>
            </a:r>
            <a:r>
              <a:rPr lang="en-IN" dirty="0"/>
              <a:t>(Long id) { </a:t>
            </a:r>
            <a:r>
              <a:rPr lang="en-IN" dirty="0" err="1"/>
              <a:t>productRepository.deleteById</a:t>
            </a:r>
            <a:r>
              <a:rPr lang="en-IN" dirty="0"/>
              <a:t>(id); } } </a:t>
            </a:r>
          </a:p>
          <a:p>
            <a:r>
              <a:rPr lang="en-IN" b="1" dirty="0"/>
              <a:t>Step 4: Use the Service in a Controller</a:t>
            </a:r>
          </a:p>
          <a:p>
            <a:r>
              <a:rPr lang="en-IN" dirty="0"/>
              <a:t>You can now use the service layer in a Spring MVC controller to handle incoming requests related to Product entities.</a:t>
            </a:r>
          </a:p>
          <a:p>
            <a:r>
              <a:rPr lang="en-IN" dirty="0"/>
              <a:t>java</a:t>
            </a:r>
          </a:p>
          <a:p>
            <a:r>
              <a:rPr lang="en-IN" dirty="0"/>
              <a:t>Copy code</a:t>
            </a:r>
          </a:p>
          <a:p>
            <a:pPr rtl="0"/>
            <a:r>
              <a:rPr lang="en-IN" dirty="0"/>
              <a:t>import </a:t>
            </a:r>
            <a:r>
              <a:rPr lang="en-IN" dirty="0" err="1"/>
              <a:t>org.springframework.beans.factory.annotation.Autowired</a:t>
            </a:r>
            <a:r>
              <a:rPr lang="en-IN" dirty="0"/>
              <a:t>; import </a:t>
            </a:r>
            <a:r>
              <a:rPr lang="en-IN" dirty="0" err="1"/>
              <a:t>org.springframework.http.ResponseEntity</a:t>
            </a:r>
            <a:r>
              <a:rPr lang="en-IN" dirty="0"/>
              <a:t>; import </a:t>
            </a:r>
            <a:r>
              <a:rPr lang="en-IN" dirty="0" err="1"/>
              <a:t>org.springframework.web.bind.annotation</a:t>
            </a:r>
            <a:r>
              <a:rPr lang="en-IN" dirty="0"/>
              <a:t>.*; import </a:t>
            </a:r>
            <a:r>
              <a:rPr lang="en-IN" dirty="0" err="1"/>
              <a:t>java.util.List</a:t>
            </a:r>
            <a:r>
              <a:rPr lang="en-IN" dirty="0"/>
              <a:t>; @RestController @RequestMapping("/api/products") public class </a:t>
            </a:r>
            <a:r>
              <a:rPr lang="en-IN" dirty="0" err="1"/>
              <a:t>ProductController</a:t>
            </a:r>
            <a:r>
              <a:rPr lang="en-IN" dirty="0"/>
              <a:t> { private final </a:t>
            </a:r>
            <a:r>
              <a:rPr lang="en-IN" dirty="0" err="1"/>
              <a:t>ProductService</a:t>
            </a:r>
            <a:r>
              <a:rPr lang="en-IN" dirty="0"/>
              <a:t> </a:t>
            </a:r>
            <a:r>
              <a:rPr lang="en-IN" dirty="0" err="1"/>
              <a:t>productService</a:t>
            </a:r>
            <a:r>
              <a:rPr lang="en-IN" dirty="0"/>
              <a:t>; @Autowired public </a:t>
            </a:r>
            <a:r>
              <a:rPr lang="en-IN" dirty="0" err="1"/>
              <a:t>ProductController</a:t>
            </a:r>
            <a:r>
              <a:rPr lang="en-IN" dirty="0"/>
              <a:t>(</a:t>
            </a:r>
            <a:r>
              <a:rPr lang="en-IN" dirty="0" err="1"/>
              <a:t>ProductService</a:t>
            </a:r>
            <a:r>
              <a:rPr lang="en-IN" dirty="0"/>
              <a:t> </a:t>
            </a:r>
            <a:r>
              <a:rPr lang="en-IN" dirty="0" err="1"/>
              <a:t>productService</a:t>
            </a:r>
            <a:r>
              <a:rPr lang="en-IN" dirty="0"/>
              <a:t>) { </a:t>
            </a:r>
            <a:r>
              <a:rPr lang="en-IN" dirty="0" err="1"/>
              <a:t>this.productService</a:t>
            </a:r>
            <a:r>
              <a:rPr lang="en-IN" dirty="0"/>
              <a:t> = </a:t>
            </a:r>
            <a:r>
              <a:rPr lang="en-IN" dirty="0" err="1"/>
              <a:t>productService</a:t>
            </a:r>
            <a:r>
              <a:rPr lang="en-IN" dirty="0"/>
              <a:t>; } @GetMapping public List&lt;Product&gt; </a:t>
            </a:r>
            <a:r>
              <a:rPr lang="en-IN" dirty="0" err="1"/>
              <a:t>getAllProducts</a:t>
            </a:r>
            <a:r>
              <a:rPr lang="en-IN" dirty="0"/>
              <a:t>() { return </a:t>
            </a:r>
            <a:r>
              <a:rPr lang="en-IN" dirty="0" err="1"/>
              <a:t>productService.getAllProducts</a:t>
            </a:r>
            <a:r>
              <a:rPr lang="en-IN" dirty="0"/>
              <a:t>(); } @GetMapping("/{id}") public </a:t>
            </a:r>
            <a:r>
              <a:rPr lang="en-IN" dirty="0" err="1"/>
              <a:t>ResponseEntity</a:t>
            </a:r>
            <a:r>
              <a:rPr lang="en-IN" dirty="0"/>
              <a:t>&lt;Product&gt; </a:t>
            </a:r>
            <a:r>
              <a:rPr lang="en-IN" dirty="0" err="1"/>
              <a:t>getProductById</a:t>
            </a:r>
            <a:r>
              <a:rPr lang="en-IN" dirty="0"/>
              <a:t>(@PathVariable Long id) { return </a:t>
            </a:r>
            <a:r>
              <a:rPr lang="en-IN" dirty="0" err="1"/>
              <a:t>productService.getProductById</a:t>
            </a:r>
            <a:r>
              <a:rPr lang="en-IN" dirty="0"/>
              <a:t>(id) .map(</a:t>
            </a:r>
            <a:r>
              <a:rPr lang="en-IN" dirty="0" err="1"/>
              <a:t>ResponseEntity</a:t>
            </a:r>
            <a:r>
              <a:rPr lang="en-IN" dirty="0"/>
              <a:t>::ok) .</a:t>
            </a:r>
            <a:r>
              <a:rPr lang="en-IN" dirty="0" err="1"/>
              <a:t>orElse</a:t>
            </a:r>
            <a:r>
              <a:rPr lang="en-IN" dirty="0"/>
              <a:t>(</a:t>
            </a:r>
            <a:r>
              <a:rPr lang="en-IN" dirty="0" err="1"/>
              <a:t>ResponseEntity.notFound</a:t>
            </a:r>
            <a:r>
              <a:rPr lang="en-IN" dirty="0"/>
              <a:t>().build()); } @PostMapping public Product </a:t>
            </a:r>
            <a:r>
              <a:rPr lang="en-IN" dirty="0" err="1"/>
              <a:t>createProduct</a:t>
            </a:r>
            <a:r>
              <a:rPr lang="en-IN" dirty="0"/>
              <a:t>(@RequestBody Product product) { return </a:t>
            </a:r>
            <a:r>
              <a:rPr lang="en-IN" dirty="0" err="1"/>
              <a:t>productService.saveProduct</a:t>
            </a:r>
            <a:r>
              <a:rPr lang="en-IN" dirty="0"/>
              <a:t>(product); } @DeleteMapping("/{id}") public </a:t>
            </a:r>
            <a:r>
              <a:rPr lang="en-IN" dirty="0" err="1"/>
              <a:t>ResponseEntity</a:t>
            </a:r>
            <a:r>
              <a:rPr lang="en-IN" dirty="0"/>
              <a:t>&lt;Void&gt; </a:t>
            </a:r>
            <a:r>
              <a:rPr lang="en-IN" dirty="0" err="1"/>
              <a:t>deleteProduct</a:t>
            </a:r>
            <a:r>
              <a:rPr lang="en-IN" dirty="0"/>
              <a:t>(@PathVariable Long id) { </a:t>
            </a:r>
            <a:r>
              <a:rPr lang="en-IN" dirty="0" err="1"/>
              <a:t>productService.deleteProduct</a:t>
            </a:r>
            <a:r>
              <a:rPr lang="en-IN" dirty="0"/>
              <a:t>(id); return </a:t>
            </a:r>
            <a:r>
              <a:rPr lang="en-IN" dirty="0" err="1"/>
              <a:t>ResponseEntity.noContent</a:t>
            </a:r>
            <a:r>
              <a:rPr lang="en-IN" dirty="0"/>
              <a:t>().build(); } } </a:t>
            </a:r>
          </a:p>
          <a:p>
            <a:r>
              <a:rPr lang="en-IN" b="1" dirty="0"/>
              <a:t>Benefits of the Repository Pattern in Spring</a:t>
            </a:r>
          </a:p>
          <a:p>
            <a:pPr>
              <a:buFont typeface="+mj-lt"/>
              <a:buAutoNum type="arabicPeriod"/>
            </a:pPr>
            <a:r>
              <a:rPr lang="en-IN" b="1" dirty="0"/>
              <a:t>Separation of Concerns</a:t>
            </a:r>
            <a:r>
              <a:rPr lang="en-IN" dirty="0"/>
              <a:t>: Keeps data access logic separate from business logic, making it easier to manage and understand.</a:t>
            </a:r>
          </a:p>
          <a:p>
            <a:pPr>
              <a:buFont typeface="+mj-lt"/>
              <a:buAutoNum type="arabicPeriod"/>
            </a:pPr>
            <a:r>
              <a:rPr lang="en-IN" b="1" dirty="0"/>
              <a:t>Centralized Data Access</a:t>
            </a:r>
            <a:r>
              <a:rPr lang="en-IN" dirty="0"/>
              <a:t>: Provides a single point for managing data access, which can be easily modified or replaced.</a:t>
            </a:r>
          </a:p>
          <a:p>
            <a:pPr>
              <a:buFont typeface="+mj-lt"/>
              <a:buAutoNum type="arabicPeriod"/>
            </a:pPr>
            <a:r>
              <a:rPr lang="en-IN" b="1" dirty="0"/>
              <a:t>Testability</a:t>
            </a:r>
            <a:r>
              <a:rPr lang="en-IN" dirty="0"/>
              <a:t>: Simplifies testing by allowing the use of mock repositories or in-memory databases.</a:t>
            </a:r>
          </a:p>
          <a:p>
            <a:pPr>
              <a:buFont typeface="+mj-lt"/>
              <a:buAutoNum type="arabicPeriod"/>
            </a:pPr>
            <a:r>
              <a:rPr lang="en-IN" b="1" dirty="0"/>
              <a:t>Support for Multiple Data Sources</a:t>
            </a:r>
            <a:r>
              <a:rPr lang="en-IN" dirty="0"/>
              <a:t>: Easily extendable to support various data sources (like NoSQL databases) by creating different repository implementations.</a:t>
            </a:r>
          </a:p>
          <a:p>
            <a:r>
              <a:rPr lang="en-IN" b="1" dirty="0"/>
              <a:t>Use Cases of the Repository Pattern in Spring</a:t>
            </a:r>
          </a:p>
          <a:p>
            <a:pPr>
              <a:buFont typeface="Arial" panose="020B0604020202020204" pitchFamily="34" charset="0"/>
              <a:buChar char="•"/>
            </a:pPr>
            <a:r>
              <a:rPr lang="en-IN" b="1" dirty="0"/>
              <a:t>CRUD Operations</a:t>
            </a:r>
            <a:r>
              <a:rPr lang="en-IN" dirty="0"/>
              <a:t>: Simplifying data access for typical CRUD operations in applications.</a:t>
            </a:r>
          </a:p>
          <a:p>
            <a:pPr>
              <a:buFont typeface="Arial" panose="020B0604020202020204" pitchFamily="34" charset="0"/>
              <a:buChar char="•"/>
            </a:pPr>
            <a:r>
              <a:rPr lang="en-IN" b="1" dirty="0"/>
              <a:t>Complex Queries</a:t>
            </a:r>
            <a:r>
              <a:rPr lang="en-IN" dirty="0"/>
              <a:t>: Creating custom methods for complex queries without exposing database-specific logic.</a:t>
            </a:r>
          </a:p>
          <a:p>
            <a:pPr>
              <a:buFont typeface="Arial" panose="020B0604020202020204" pitchFamily="34" charset="0"/>
              <a:buChar char="•"/>
            </a:pPr>
            <a:r>
              <a:rPr lang="en-IN" b="1" dirty="0"/>
              <a:t>Data Validation</a:t>
            </a:r>
            <a:r>
              <a:rPr lang="en-IN" dirty="0"/>
              <a:t>: Centralizing data validation logic before persisting entities.</a:t>
            </a:r>
          </a:p>
          <a:p>
            <a:r>
              <a:rPr lang="en-IN" b="1" dirty="0"/>
              <a:t>Conclusion</a:t>
            </a:r>
          </a:p>
          <a:p>
            <a:r>
              <a:rPr lang="en-IN" dirty="0"/>
              <a:t>The Repository Pattern in the Spring Framework promotes clean architecture by separating data access logic from business logic. By leveraging Spring Data JPA, you can implement this pattern with minimal boilerplate code while still maintaining the flexibility and testability of your application. This pattern is particularly useful for applications that require a consistent and easy-to-understand data access strategy.</a:t>
            </a:r>
          </a:p>
          <a:p>
            <a:r>
              <a:rPr lang="en-IN" dirty="0"/>
              <a:t>4o mini</a:t>
            </a:r>
          </a:p>
          <a:p>
            <a:endParaRPr lang="en-US" dirty="0"/>
          </a:p>
        </p:txBody>
      </p:sp>
      <p:sp>
        <p:nvSpPr>
          <p:cNvPr id="4" name="Slide Number Placeholder 3">
            <a:extLst>
              <a:ext uri="{FF2B5EF4-FFF2-40B4-BE49-F238E27FC236}">
                <a16:creationId xmlns:a16="http://schemas.microsoft.com/office/drawing/2014/main" id="{B73A6325-DD56-3075-2C6D-DE6EA0F24E71}"/>
              </a:ext>
            </a:extLst>
          </p:cNvPr>
          <p:cNvSpPr>
            <a:spLocks noGrp="1"/>
          </p:cNvSpPr>
          <p:nvPr>
            <p:ph type="sldNum" sz="quarter" idx="5"/>
          </p:nvPr>
        </p:nvSpPr>
        <p:spPr/>
        <p:txBody>
          <a:bodyPr/>
          <a:lstStyle/>
          <a:p>
            <a:fld id="{0AC900C1-7326-4B4D-9C4E-22E7230B62CC}" type="slidenum">
              <a:rPr lang="en-US" smtClean="0"/>
              <a:t>135</a:t>
            </a:fld>
            <a:endParaRPr lang="en-US"/>
          </a:p>
        </p:txBody>
      </p:sp>
    </p:spTree>
    <p:extLst>
      <p:ext uri="{BB962C8B-B14F-4D97-AF65-F5344CB8AC3E}">
        <p14:creationId xmlns:p14="http://schemas.microsoft.com/office/powerpoint/2010/main" val="5423638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9A9A8-F3D6-5B10-3BC2-809541DD1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4D029-F58D-7CD2-42EE-4EA49468B2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77B3E-51FA-93AF-59DD-6BB5FDDC07B8}"/>
              </a:ext>
            </a:extLst>
          </p:cNvPr>
          <p:cNvSpPr>
            <a:spLocks noGrp="1"/>
          </p:cNvSpPr>
          <p:nvPr>
            <p:ph type="body" idx="1"/>
          </p:nvPr>
        </p:nvSpPr>
        <p:spPr/>
        <p:txBody>
          <a:bodyPr/>
          <a:lstStyle/>
          <a:p>
            <a:r>
              <a:rPr lang="en-US" dirty="0"/>
              <a:t>The </a:t>
            </a:r>
            <a:r>
              <a:rPr lang="en-US" b="1" dirty="0"/>
              <a:t>Circuit Breaker</a:t>
            </a:r>
            <a:r>
              <a:rPr lang="en-US" dirty="0"/>
              <a:t> pattern is a design pattern used in distributed systems to improve the resilience and stability of services. It helps prevent a cascading failure when a service is down or experiencing issues. When a circuit breaker detects that a service is failing, it “trips” and stops requests from being sent to the service, allowing it time to recover.</a:t>
            </a:r>
          </a:p>
          <a:p>
            <a:r>
              <a:rPr lang="en-US" dirty="0"/>
              <a:t>In the Spring Framework, this pattern can be implemented using libraries such as </a:t>
            </a:r>
            <a:r>
              <a:rPr lang="en-US" b="1" dirty="0"/>
              <a:t>Resilience4j</a:t>
            </a:r>
            <a:r>
              <a:rPr lang="en-US" dirty="0"/>
              <a:t> and </a:t>
            </a:r>
            <a:r>
              <a:rPr lang="en-US" b="1" dirty="0"/>
              <a:t>Spring Cloud Circuit Breaker</a:t>
            </a:r>
            <a:r>
              <a:rPr lang="en-US" dirty="0"/>
              <a:t>. These libraries provide annotations and configurations to easily integrate circuit breakers into your Spring applications.</a:t>
            </a:r>
          </a:p>
          <a:p>
            <a:r>
              <a:rPr lang="en-US" b="1" dirty="0"/>
              <a:t>Characteristics of the Circuit Breaker Pattern</a:t>
            </a:r>
          </a:p>
          <a:p>
            <a:pPr>
              <a:buFont typeface="+mj-lt"/>
              <a:buAutoNum type="arabicPeriod"/>
            </a:pPr>
            <a:r>
              <a:rPr lang="en-US" b="1" dirty="0"/>
              <a:t>Fault Isolation</a:t>
            </a:r>
            <a:r>
              <a:rPr lang="en-US" dirty="0"/>
              <a:t>: Prevents repeated calls to a failing service, isolating the fault and protecting other parts of the system.</a:t>
            </a:r>
          </a:p>
          <a:p>
            <a:pPr>
              <a:buFont typeface="+mj-lt"/>
              <a:buAutoNum type="arabicPeriod"/>
            </a:pPr>
            <a:r>
              <a:rPr lang="en-US" b="1" dirty="0"/>
              <a:t>Resilience</a:t>
            </a:r>
            <a:r>
              <a:rPr lang="en-US" dirty="0"/>
              <a:t>: Improves overall system resilience by allowing services to recover gracefully.</a:t>
            </a:r>
          </a:p>
          <a:p>
            <a:pPr>
              <a:buFont typeface="+mj-lt"/>
              <a:buAutoNum type="arabicPeriod"/>
            </a:pPr>
            <a:r>
              <a:rPr lang="en-US" b="1" dirty="0"/>
              <a:t>Feedback Loop</a:t>
            </a:r>
            <a:r>
              <a:rPr lang="en-US" dirty="0"/>
              <a:t>: Provides insights into the health of a service, allowing for automatic retries or fallback mechanisms.</a:t>
            </a:r>
          </a:p>
          <a:p>
            <a:r>
              <a:rPr lang="en-US" b="1" dirty="0"/>
              <a:t>Implementing Circuit Breaker in Spring using Resilience4j</a:t>
            </a:r>
          </a:p>
          <a:p>
            <a:r>
              <a:rPr lang="en-US" dirty="0"/>
              <a:t>Here's how to implement the Circuit Breaker pattern in a Spring Boot application using Resilience4j:</a:t>
            </a:r>
          </a:p>
          <a:p>
            <a:r>
              <a:rPr lang="en-US" b="1" dirty="0"/>
              <a:t>Step 1: Add Dependencies</a:t>
            </a:r>
          </a:p>
          <a:p>
            <a:r>
              <a:rPr lang="en-US" dirty="0"/>
              <a:t>First, include the Resilience4j dependency in your pom.xml (for Maven projects):</a:t>
            </a:r>
          </a:p>
          <a:p>
            <a:r>
              <a:rPr lang="en-US" dirty="0"/>
              <a:t>xml</a:t>
            </a:r>
          </a:p>
          <a:p>
            <a:r>
              <a:rPr lang="en-US" dirty="0"/>
              <a:t>Copy code</a:t>
            </a:r>
          </a:p>
          <a:p>
            <a:pPr rtl="0"/>
            <a:r>
              <a:rPr lang="en-US" dirty="0"/>
              <a:t>&lt;dependency&gt; &lt;</a:t>
            </a:r>
            <a:r>
              <a:rPr lang="en-US" dirty="0" err="1"/>
              <a:t>groupId</a:t>
            </a:r>
            <a:r>
              <a:rPr lang="en-US" dirty="0"/>
              <a:t>&gt;io.github.resilience4j&lt;/</a:t>
            </a:r>
            <a:r>
              <a:rPr lang="en-US" dirty="0" err="1"/>
              <a:t>groupId</a:t>
            </a:r>
            <a:r>
              <a:rPr lang="en-US" dirty="0"/>
              <a:t>&gt; &lt;</a:t>
            </a:r>
            <a:r>
              <a:rPr lang="en-US" dirty="0" err="1"/>
              <a:t>artifactId</a:t>
            </a:r>
            <a:r>
              <a:rPr lang="en-US" dirty="0"/>
              <a:t>&gt;resilience4j-spring-boot2&lt;/</a:t>
            </a:r>
            <a:r>
              <a:rPr lang="en-US" dirty="0" err="1"/>
              <a:t>artifactId</a:t>
            </a:r>
            <a:r>
              <a:rPr lang="en-US" dirty="0"/>
              <a:t>&gt; &lt;version&gt;1.7.1&lt;/version&gt; &lt;!-- Check for the latest version --&gt; &lt;/dependency&gt; </a:t>
            </a:r>
          </a:p>
          <a:p>
            <a:r>
              <a:rPr lang="en-US" dirty="0"/>
              <a:t>If you're using Gradle, add the following to your </a:t>
            </a:r>
            <a:r>
              <a:rPr lang="en-US" dirty="0" err="1"/>
              <a:t>build.gradle</a:t>
            </a:r>
            <a:r>
              <a:rPr lang="en-US" dirty="0"/>
              <a:t>:</a:t>
            </a:r>
          </a:p>
          <a:p>
            <a:r>
              <a:rPr lang="en-US" dirty="0"/>
              <a:t>groovy</a:t>
            </a:r>
          </a:p>
          <a:p>
            <a:r>
              <a:rPr lang="en-US" dirty="0"/>
              <a:t>Copy code</a:t>
            </a:r>
          </a:p>
          <a:p>
            <a:pPr rtl="0"/>
            <a:r>
              <a:rPr lang="en-US" dirty="0"/>
              <a:t>implementation 'io.github.resilience4j:resilience4j-spring-boot2:1.7.1' // Check for the latest version </a:t>
            </a:r>
          </a:p>
          <a:p>
            <a:r>
              <a:rPr lang="en-US" b="1" dirty="0"/>
              <a:t>Step 2: Configure Circuit Breaker</a:t>
            </a:r>
          </a:p>
          <a:p>
            <a:r>
              <a:rPr lang="en-US" dirty="0"/>
              <a:t>You can configure the circuit breaker in the </a:t>
            </a:r>
            <a:r>
              <a:rPr lang="en-US" dirty="0" err="1"/>
              <a:t>application.yml</a:t>
            </a:r>
            <a:r>
              <a:rPr lang="en-US" dirty="0"/>
              <a:t> or </a:t>
            </a:r>
            <a:r>
              <a:rPr lang="en-US" dirty="0" err="1"/>
              <a:t>application.properties</a:t>
            </a:r>
            <a:r>
              <a:rPr lang="en-US" dirty="0"/>
              <a:t> file. Here’s an example of a YAML configuration:</a:t>
            </a:r>
          </a:p>
          <a:p>
            <a:r>
              <a:rPr lang="en-US" dirty="0" err="1"/>
              <a:t>yaml</a:t>
            </a:r>
            <a:endParaRPr lang="en-US" dirty="0"/>
          </a:p>
          <a:p>
            <a:r>
              <a:rPr lang="en-US" dirty="0"/>
              <a:t>Copy code</a:t>
            </a:r>
          </a:p>
          <a:p>
            <a:pPr rtl="0"/>
            <a:r>
              <a:rPr lang="en-US" dirty="0"/>
              <a:t>resilience4j.circuitbreaker: instances: </a:t>
            </a:r>
            <a:r>
              <a:rPr lang="en-US" dirty="0" err="1"/>
              <a:t>myService</a:t>
            </a:r>
            <a:r>
              <a:rPr lang="en-US" dirty="0"/>
              <a:t>: </a:t>
            </a:r>
            <a:r>
              <a:rPr lang="en-US" dirty="0" err="1"/>
              <a:t>registerHealthIndicator</a:t>
            </a:r>
            <a:r>
              <a:rPr lang="en-US" dirty="0"/>
              <a:t>: true </a:t>
            </a:r>
            <a:r>
              <a:rPr lang="en-US" dirty="0" err="1"/>
              <a:t>slidingWindowSize</a:t>
            </a:r>
            <a:r>
              <a:rPr lang="en-US" dirty="0"/>
              <a:t>: 10 </a:t>
            </a:r>
            <a:r>
              <a:rPr lang="en-US" dirty="0" err="1"/>
              <a:t>minimumNumberOfCalls</a:t>
            </a:r>
            <a:r>
              <a:rPr lang="en-US" dirty="0"/>
              <a:t>: 5 </a:t>
            </a:r>
            <a:r>
              <a:rPr lang="en-US" dirty="0" err="1"/>
              <a:t>failureRateThreshold</a:t>
            </a:r>
            <a:r>
              <a:rPr lang="en-US" dirty="0"/>
              <a:t>: 50 </a:t>
            </a:r>
            <a:r>
              <a:rPr lang="en-US" dirty="0" err="1"/>
              <a:t>waitDurationInOpenState</a:t>
            </a:r>
            <a:r>
              <a:rPr lang="en-US" dirty="0"/>
              <a:t>: 10000 </a:t>
            </a:r>
            <a:r>
              <a:rPr lang="en-US" dirty="0" err="1"/>
              <a:t>permittedNumberOfCallsInHalfOpenState</a:t>
            </a:r>
            <a:r>
              <a:rPr lang="en-US" dirty="0"/>
              <a:t>: 3 </a:t>
            </a:r>
          </a:p>
          <a:p>
            <a:r>
              <a:rPr lang="en-US" b="1" dirty="0"/>
              <a:t>Step 3: Create a Service</a:t>
            </a:r>
          </a:p>
          <a:p>
            <a:r>
              <a:rPr lang="en-US" dirty="0"/>
              <a:t>In your service class, annotate the method with @CircuitBreaker. This will enable the circuit breaker for that particular method.</a:t>
            </a:r>
          </a:p>
          <a:p>
            <a:r>
              <a:rPr lang="en-US" dirty="0"/>
              <a:t>java</a:t>
            </a:r>
          </a:p>
          <a:p>
            <a:r>
              <a:rPr lang="en-US" dirty="0"/>
              <a:t>Copy code</a:t>
            </a:r>
          </a:p>
          <a:p>
            <a:pPr rtl="0"/>
            <a:r>
              <a:rPr lang="en-US" dirty="0"/>
              <a:t>import io.github.resilience4j.circuitbreaker.annotation.CircuitBreaker; import </a:t>
            </a:r>
            <a:r>
              <a:rPr lang="en-US" dirty="0" err="1"/>
              <a:t>org.springframework.stereotype.Service</a:t>
            </a:r>
            <a:r>
              <a:rPr lang="en-US" dirty="0"/>
              <a:t>; import </a:t>
            </a:r>
            <a:r>
              <a:rPr lang="en-US" dirty="0" err="1"/>
              <a:t>org.springframework.web.client.RestTemplate</a:t>
            </a:r>
            <a:r>
              <a:rPr lang="en-US" dirty="0"/>
              <a:t>; @Service public class </a:t>
            </a:r>
            <a:r>
              <a:rPr lang="en-US" dirty="0" err="1"/>
              <a:t>ExternalService</a:t>
            </a:r>
            <a:r>
              <a:rPr lang="en-US" dirty="0"/>
              <a:t> { private final </a:t>
            </a:r>
            <a:r>
              <a:rPr lang="en-US" dirty="0" err="1"/>
              <a:t>RestTemplate</a:t>
            </a:r>
            <a:r>
              <a:rPr lang="en-US" dirty="0"/>
              <a:t> </a:t>
            </a:r>
            <a:r>
              <a:rPr lang="en-US" dirty="0" err="1"/>
              <a:t>restTemplate</a:t>
            </a:r>
            <a:r>
              <a:rPr lang="en-US" dirty="0"/>
              <a:t>; public </a:t>
            </a:r>
            <a:r>
              <a:rPr lang="en-US" dirty="0" err="1"/>
              <a:t>ExternalService</a:t>
            </a:r>
            <a:r>
              <a:rPr lang="en-US" dirty="0"/>
              <a:t>(</a:t>
            </a:r>
            <a:r>
              <a:rPr lang="en-US" dirty="0" err="1"/>
              <a:t>RestTemplate</a:t>
            </a:r>
            <a:r>
              <a:rPr lang="en-US" dirty="0"/>
              <a:t> </a:t>
            </a:r>
            <a:r>
              <a:rPr lang="en-US" dirty="0" err="1"/>
              <a:t>restTemplate</a:t>
            </a:r>
            <a:r>
              <a:rPr lang="en-US" dirty="0"/>
              <a:t>) { </a:t>
            </a:r>
            <a:r>
              <a:rPr lang="en-US" dirty="0" err="1"/>
              <a:t>this.restTemplate</a:t>
            </a:r>
            <a:r>
              <a:rPr lang="en-US" dirty="0"/>
              <a:t> = </a:t>
            </a:r>
            <a:r>
              <a:rPr lang="en-US" dirty="0" err="1"/>
              <a:t>restTemplate</a:t>
            </a:r>
            <a:r>
              <a:rPr lang="en-US" dirty="0"/>
              <a:t>; } @CircuitBreaker(name = "</a:t>
            </a:r>
            <a:r>
              <a:rPr lang="en-US" dirty="0" err="1"/>
              <a:t>myService</a:t>
            </a:r>
            <a:r>
              <a:rPr lang="en-US" dirty="0"/>
              <a:t>", </a:t>
            </a:r>
            <a:r>
              <a:rPr lang="en-US" dirty="0" err="1"/>
              <a:t>fallbackMethod</a:t>
            </a:r>
            <a:r>
              <a:rPr lang="en-US" dirty="0"/>
              <a:t> = "</a:t>
            </a:r>
            <a:r>
              <a:rPr lang="en-US" dirty="0" err="1"/>
              <a:t>fallbackMethod</a:t>
            </a:r>
            <a:r>
              <a:rPr lang="en-US" dirty="0"/>
              <a:t>") public String </a:t>
            </a:r>
            <a:r>
              <a:rPr lang="en-US" dirty="0" err="1"/>
              <a:t>callExternalApi</a:t>
            </a:r>
            <a:r>
              <a:rPr lang="en-US" dirty="0"/>
              <a:t>() { return </a:t>
            </a:r>
            <a:r>
              <a:rPr lang="en-US" dirty="0" err="1"/>
              <a:t>restTemplate.getForObject</a:t>
            </a:r>
            <a:r>
              <a:rPr lang="en-US" dirty="0"/>
              <a:t>("http://external-service/</a:t>
            </a:r>
            <a:r>
              <a:rPr lang="en-US" dirty="0" err="1"/>
              <a:t>api</a:t>
            </a:r>
            <a:r>
              <a:rPr lang="en-US" dirty="0"/>
              <a:t>", </a:t>
            </a:r>
            <a:r>
              <a:rPr lang="en-US" dirty="0" err="1"/>
              <a:t>String.class</a:t>
            </a:r>
            <a:r>
              <a:rPr lang="en-US" dirty="0"/>
              <a:t>); } // Fallback method public String </a:t>
            </a:r>
            <a:r>
              <a:rPr lang="en-US" dirty="0" err="1"/>
              <a:t>fallbackMethod</a:t>
            </a:r>
            <a:r>
              <a:rPr lang="en-US" dirty="0"/>
              <a:t>(Throwable throwable) { return "External service is currently unavailable. Please try again later."; } } </a:t>
            </a:r>
          </a:p>
          <a:p>
            <a:r>
              <a:rPr lang="en-US" b="1" dirty="0"/>
              <a:t>Step 4: Use the Service in a Controller</a:t>
            </a:r>
          </a:p>
          <a:p>
            <a:r>
              <a:rPr lang="en-US" dirty="0"/>
              <a:t>You can now use this service in a controller to handle incoming requests.</a:t>
            </a:r>
          </a:p>
          <a:p>
            <a:r>
              <a:rPr lang="en-US" dirty="0"/>
              <a:t>java</a:t>
            </a:r>
          </a:p>
          <a:p>
            <a:r>
              <a:rPr lang="en-US" dirty="0"/>
              <a:t>Copy code</a:t>
            </a:r>
          </a:p>
          <a:p>
            <a:pPr rtl="0"/>
            <a:r>
              <a:rPr lang="en-US" dirty="0"/>
              <a:t>import </a:t>
            </a:r>
            <a:r>
              <a:rPr lang="en-US" dirty="0" err="1"/>
              <a:t>org.springframework.beans.factory.annotation.Autowired</a:t>
            </a:r>
            <a:r>
              <a:rPr lang="en-US" dirty="0"/>
              <a:t>; import </a:t>
            </a:r>
            <a:r>
              <a:rPr lang="en-US" dirty="0" err="1"/>
              <a:t>org.springframework.web.bind.annotation.GetMapping</a:t>
            </a:r>
            <a:r>
              <a:rPr lang="en-US" dirty="0"/>
              <a:t>; import </a:t>
            </a:r>
            <a:r>
              <a:rPr lang="en-US" dirty="0" err="1"/>
              <a:t>org.springframework.web.bind.annotation.RestController</a:t>
            </a:r>
            <a:r>
              <a:rPr lang="en-US" dirty="0"/>
              <a:t>; @RestController public class </a:t>
            </a:r>
            <a:r>
              <a:rPr lang="en-US" dirty="0" err="1"/>
              <a:t>MyController</a:t>
            </a:r>
            <a:r>
              <a:rPr lang="en-US" dirty="0"/>
              <a:t> { private final </a:t>
            </a:r>
            <a:r>
              <a:rPr lang="en-US" dirty="0" err="1"/>
              <a:t>ExternalService</a:t>
            </a:r>
            <a:r>
              <a:rPr lang="en-US" dirty="0"/>
              <a:t> </a:t>
            </a:r>
            <a:r>
              <a:rPr lang="en-US" dirty="0" err="1"/>
              <a:t>externalService</a:t>
            </a:r>
            <a:r>
              <a:rPr lang="en-US" dirty="0"/>
              <a:t>; @Autowired public </a:t>
            </a:r>
            <a:r>
              <a:rPr lang="en-US" dirty="0" err="1"/>
              <a:t>MyController</a:t>
            </a:r>
            <a:r>
              <a:rPr lang="en-US" dirty="0"/>
              <a:t>(</a:t>
            </a:r>
            <a:r>
              <a:rPr lang="en-US" dirty="0" err="1"/>
              <a:t>ExternalService</a:t>
            </a:r>
            <a:r>
              <a:rPr lang="en-US" dirty="0"/>
              <a:t> </a:t>
            </a:r>
            <a:r>
              <a:rPr lang="en-US" dirty="0" err="1"/>
              <a:t>externalService</a:t>
            </a:r>
            <a:r>
              <a:rPr lang="en-US" dirty="0"/>
              <a:t>) { </a:t>
            </a:r>
            <a:r>
              <a:rPr lang="en-US" dirty="0" err="1"/>
              <a:t>this.externalService</a:t>
            </a:r>
            <a:r>
              <a:rPr lang="en-US" dirty="0"/>
              <a:t> = </a:t>
            </a:r>
            <a:r>
              <a:rPr lang="en-US" dirty="0" err="1"/>
              <a:t>externalService</a:t>
            </a:r>
            <a:r>
              <a:rPr lang="en-US" dirty="0"/>
              <a:t>; } @GetMapping("/call-external") public String </a:t>
            </a:r>
            <a:r>
              <a:rPr lang="en-US" dirty="0" err="1"/>
              <a:t>callExternalService</a:t>
            </a:r>
            <a:r>
              <a:rPr lang="en-US" dirty="0"/>
              <a:t>() { return </a:t>
            </a:r>
            <a:r>
              <a:rPr lang="en-US" dirty="0" err="1"/>
              <a:t>externalService.callExternalApi</a:t>
            </a:r>
            <a:r>
              <a:rPr lang="en-US" dirty="0"/>
              <a:t>(); } } </a:t>
            </a:r>
          </a:p>
          <a:p>
            <a:r>
              <a:rPr lang="en-US" b="1" dirty="0"/>
              <a:t>How the Circuit Breaker Works</a:t>
            </a:r>
          </a:p>
          <a:p>
            <a:pPr>
              <a:buFont typeface="Arial" panose="020B0604020202020204" pitchFamily="34" charset="0"/>
              <a:buChar char="•"/>
            </a:pPr>
            <a:r>
              <a:rPr lang="en-US" b="1" dirty="0"/>
              <a:t>Closed State</a:t>
            </a:r>
            <a:r>
              <a:rPr lang="en-US" dirty="0"/>
              <a:t>: In this state, all requests are allowed through, and the circuit breaker monitors the responses. If the failure rate exceeds the defined threshold (e.g., 50%), it transitions to the Open state.</a:t>
            </a:r>
          </a:p>
          <a:p>
            <a:pPr>
              <a:buFont typeface="Arial" panose="020B0604020202020204" pitchFamily="34" charset="0"/>
              <a:buChar char="•"/>
            </a:pPr>
            <a:r>
              <a:rPr lang="en-US" b="1" dirty="0"/>
              <a:t>Open State</a:t>
            </a:r>
            <a:r>
              <a:rPr lang="en-US" dirty="0"/>
              <a:t>: In this state, all requests are immediately failed, and no calls are made to the external service. The circuit breaker will remain in this state for a defined duration (e.g., 10 seconds). After this duration, it transitions to the Half-Open state.</a:t>
            </a:r>
          </a:p>
          <a:p>
            <a:pPr>
              <a:buFont typeface="Arial" panose="020B0604020202020204" pitchFamily="34" charset="0"/>
              <a:buChar char="•"/>
            </a:pPr>
            <a:r>
              <a:rPr lang="en-US" b="1" dirty="0"/>
              <a:t>Half-Open State</a:t>
            </a:r>
            <a:r>
              <a:rPr lang="en-US" dirty="0"/>
              <a:t>: In this state, a limited number of requests are allowed to pass through to test if the external service has recovered. If these requests are successful, the circuit breaker returns to the Closed state; otherwise, it goes back to the Open state.</a:t>
            </a:r>
          </a:p>
          <a:p>
            <a:r>
              <a:rPr lang="en-US" b="1" dirty="0"/>
              <a:t>Benefits of the Circuit Breaker Pattern</a:t>
            </a:r>
          </a:p>
          <a:p>
            <a:pPr>
              <a:buFont typeface="+mj-lt"/>
              <a:buAutoNum type="arabicPeriod"/>
            </a:pPr>
            <a:r>
              <a:rPr lang="en-US" b="1" dirty="0"/>
              <a:t>Prevents System Overload</a:t>
            </a:r>
            <a:r>
              <a:rPr lang="en-US" dirty="0"/>
              <a:t>: By stopping requests to failing services, it prevents the entire system from becoming overloaded and allows for recovery.</a:t>
            </a:r>
          </a:p>
          <a:p>
            <a:pPr>
              <a:buFont typeface="+mj-lt"/>
              <a:buAutoNum type="arabicPeriod"/>
            </a:pPr>
            <a:r>
              <a:rPr lang="en-US" b="1" dirty="0"/>
              <a:t>Improved User Experience</a:t>
            </a:r>
            <a:r>
              <a:rPr lang="en-US" dirty="0"/>
              <a:t>: Users receive a fallback response instead of waiting for a service that may not respond.</a:t>
            </a:r>
          </a:p>
          <a:p>
            <a:pPr>
              <a:buFont typeface="+mj-lt"/>
              <a:buAutoNum type="arabicPeriod"/>
            </a:pPr>
            <a:r>
              <a:rPr lang="en-US" b="1" dirty="0"/>
              <a:t>Better Monitoring</a:t>
            </a:r>
            <a:r>
              <a:rPr lang="en-US" dirty="0"/>
              <a:t>: Provides insights into service health and helps in monitoring application performance.</a:t>
            </a:r>
          </a:p>
          <a:p>
            <a:r>
              <a:rPr lang="en-US" b="1" dirty="0"/>
              <a:t>Conclusion</a:t>
            </a:r>
          </a:p>
          <a:p>
            <a:r>
              <a:rPr lang="en-US" dirty="0"/>
              <a:t>The Circuit Breaker pattern is a vital component of building resilient distributed systems. By implementing it with Spring and Resilience4j, you can enhance the stability and reliability of your applications, especially when interacting with external services. This pattern allows you to handle failures gracefully, improve user experience, and maintain the overall health of your system.</a:t>
            </a:r>
          </a:p>
          <a:p>
            <a:r>
              <a:rPr lang="en-US" dirty="0"/>
              <a:t>4o mini</a:t>
            </a:r>
          </a:p>
        </p:txBody>
      </p:sp>
      <p:sp>
        <p:nvSpPr>
          <p:cNvPr id="4" name="Slide Number Placeholder 3">
            <a:extLst>
              <a:ext uri="{FF2B5EF4-FFF2-40B4-BE49-F238E27FC236}">
                <a16:creationId xmlns:a16="http://schemas.microsoft.com/office/drawing/2014/main" id="{22947728-8137-8567-36A4-377D369792C0}"/>
              </a:ext>
            </a:extLst>
          </p:cNvPr>
          <p:cNvSpPr>
            <a:spLocks noGrp="1"/>
          </p:cNvSpPr>
          <p:nvPr>
            <p:ph type="sldNum" sz="quarter" idx="5"/>
          </p:nvPr>
        </p:nvSpPr>
        <p:spPr/>
        <p:txBody>
          <a:bodyPr/>
          <a:lstStyle/>
          <a:p>
            <a:fld id="{0AC900C1-7326-4B4D-9C4E-22E7230B62CC}" type="slidenum">
              <a:rPr lang="en-US" smtClean="0"/>
              <a:t>137</a:t>
            </a:fld>
            <a:endParaRPr lang="en-US"/>
          </a:p>
        </p:txBody>
      </p:sp>
    </p:spTree>
    <p:extLst>
      <p:ext uri="{BB962C8B-B14F-4D97-AF65-F5344CB8AC3E}">
        <p14:creationId xmlns:p14="http://schemas.microsoft.com/office/powerpoint/2010/main" val="37695162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8E94D-82CE-8BEC-A1A4-86678B4B7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074C65-03D4-8802-D864-F8D7EA546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29EE5-45FA-6975-0C69-CFC1EF4C73AE}"/>
              </a:ext>
            </a:extLst>
          </p:cNvPr>
          <p:cNvSpPr>
            <a:spLocks noGrp="1"/>
          </p:cNvSpPr>
          <p:nvPr>
            <p:ph type="body" idx="1"/>
          </p:nvPr>
        </p:nvSpPr>
        <p:spPr/>
        <p:txBody>
          <a:bodyPr/>
          <a:lstStyle/>
          <a:p>
            <a:r>
              <a:rPr lang="en-US" dirty="0"/>
              <a:t>The </a:t>
            </a:r>
            <a:r>
              <a:rPr lang="en-US" b="1" dirty="0"/>
              <a:t>Circuit Breaker</a:t>
            </a:r>
            <a:r>
              <a:rPr lang="en-US" dirty="0"/>
              <a:t> pattern is a design pattern used in distributed systems to improve the resilience and stability of services. It helps prevent a cascading failure when a service is down or experiencing issues. When a circuit breaker detects that a service is failing, it “trips” and stops requests from being sent to the service, allowing it time to recover.</a:t>
            </a:r>
          </a:p>
          <a:p>
            <a:r>
              <a:rPr lang="en-US" dirty="0"/>
              <a:t>In the Spring Framework, this pattern can be implemented using libraries such as </a:t>
            </a:r>
            <a:r>
              <a:rPr lang="en-US" b="1" dirty="0"/>
              <a:t>Resilience4j</a:t>
            </a:r>
            <a:r>
              <a:rPr lang="en-US" dirty="0"/>
              <a:t> and </a:t>
            </a:r>
            <a:r>
              <a:rPr lang="en-US" b="1" dirty="0"/>
              <a:t>Spring Cloud Circuit Breaker</a:t>
            </a:r>
            <a:r>
              <a:rPr lang="en-US" dirty="0"/>
              <a:t>. These libraries provide annotations and configurations to easily integrate circuit breakers into your Spring applications.</a:t>
            </a:r>
          </a:p>
          <a:p>
            <a:r>
              <a:rPr lang="en-US" b="1" dirty="0"/>
              <a:t>Characteristics of the Circuit Breaker Pattern</a:t>
            </a:r>
          </a:p>
          <a:p>
            <a:pPr>
              <a:buFont typeface="+mj-lt"/>
              <a:buAutoNum type="arabicPeriod"/>
            </a:pPr>
            <a:r>
              <a:rPr lang="en-US" b="1" dirty="0"/>
              <a:t>Fault Isolation</a:t>
            </a:r>
            <a:r>
              <a:rPr lang="en-US" dirty="0"/>
              <a:t>: Prevents repeated calls to a failing service, isolating the fault and protecting other parts of the system.</a:t>
            </a:r>
          </a:p>
          <a:p>
            <a:pPr>
              <a:buFont typeface="+mj-lt"/>
              <a:buAutoNum type="arabicPeriod"/>
            </a:pPr>
            <a:r>
              <a:rPr lang="en-US" b="1" dirty="0"/>
              <a:t>Resilience</a:t>
            </a:r>
            <a:r>
              <a:rPr lang="en-US" dirty="0"/>
              <a:t>: Improves overall system resilience by allowing services to recover gracefully.</a:t>
            </a:r>
          </a:p>
          <a:p>
            <a:pPr>
              <a:buFont typeface="+mj-lt"/>
              <a:buAutoNum type="arabicPeriod"/>
            </a:pPr>
            <a:r>
              <a:rPr lang="en-US" b="1" dirty="0"/>
              <a:t>Feedback Loop</a:t>
            </a:r>
            <a:r>
              <a:rPr lang="en-US" dirty="0"/>
              <a:t>: Provides insights into the health of a service, allowing for automatic retries or fallback mechanisms.</a:t>
            </a:r>
          </a:p>
          <a:p>
            <a:r>
              <a:rPr lang="en-US" b="1" dirty="0"/>
              <a:t>Implementing Circuit Breaker in Spring using Resilience4j</a:t>
            </a:r>
          </a:p>
          <a:p>
            <a:r>
              <a:rPr lang="en-US" dirty="0"/>
              <a:t>Here's how to implement the Circuit Breaker pattern in a Spring Boot application using Resilience4j:</a:t>
            </a:r>
          </a:p>
          <a:p>
            <a:r>
              <a:rPr lang="en-US" b="1" dirty="0"/>
              <a:t>Step 1: Add Dependencies</a:t>
            </a:r>
          </a:p>
          <a:p>
            <a:r>
              <a:rPr lang="en-US" dirty="0"/>
              <a:t>First, include the Resilience4j dependency in your pom.xml (for Maven projects):</a:t>
            </a:r>
          </a:p>
          <a:p>
            <a:r>
              <a:rPr lang="en-US" dirty="0"/>
              <a:t>xml</a:t>
            </a:r>
          </a:p>
          <a:p>
            <a:r>
              <a:rPr lang="en-US" dirty="0"/>
              <a:t>Copy code</a:t>
            </a:r>
          </a:p>
          <a:p>
            <a:pPr rtl="0"/>
            <a:r>
              <a:rPr lang="en-US" dirty="0"/>
              <a:t>&lt;dependency&gt; &lt;</a:t>
            </a:r>
            <a:r>
              <a:rPr lang="en-US" dirty="0" err="1"/>
              <a:t>groupId</a:t>
            </a:r>
            <a:r>
              <a:rPr lang="en-US" dirty="0"/>
              <a:t>&gt;io.github.resilience4j&lt;/</a:t>
            </a:r>
            <a:r>
              <a:rPr lang="en-US" dirty="0" err="1"/>
              <a:t>groupId</a:t>
            </a:r>
            <a:r>
              <a:rPr lang="en-US" dirty="0"/>
              <a:t>&gt; &lt;</a:t>
            </a:r>
            <a:r>
              <a:rPr lang="en-US" dirty="0" err="1"/>
              <a:t>artifactId</a:t>
            </a:r>
            <a:r>
              <a:rPr lang="en-US" dirty="0"/>
              <a:t>&gt;resilience4j-spring-boot2&lt;/</a:t>
            </a:r>
            <a:r>
              <a:rPr lang="en-US" dirty="0" err="1"/>
              <a:t>artifactId</a:t>
            </a:r>
            <a:r>
              <a:rPr lang="en-US" dirty="0"/>
              <a:t>&gt; &lt;version&gt;1.7.1&lt;/version&gt; &lt;!-- Check for the latest version --&gt; &lt;/dependency&gt; </a:t>
            </a:r>
          </a:p>
          <a:p>
            <a:r>
              <a:rPr lang="en-US" dirty="0"/>
              <a:t>If you're using Gradle, add the following to your </a:t>
            </a:r>
            <a:r>
              <a:rPr lang="en-US" dirty="0" err="1"/>
              <a:t>build.gradle</a:t>
            </a:r>
            <a:r>
              <a:rPr lang="en-US" dirty="0"/>
              <a:t>:</a:t>
            </a:r>
          </a:p>
          <a:p>
            <a:r>
              <a:rPr lang="en-US" dirty="0"/>
              <a:t>groovy</a:t>
            </a:r>
          </a:p>
          <a:p>
            <a:r>
              <a:rPr lang="en-US" dirty="0"/>
              <a:t>Copy code</a:t>
            </a:r>
          </a:p>
          <a:p>
            <a:pPr rtl="0"/>
            <a:r>
              <a:rPr lang="en-US" dirty="0"/>
              <a:t>implementation 'io.github.resilience4j:resilience4j-spring-boot2:1.7.1' // Check for the latest version </a:t>
            </a:r>
          </a:p>
          <a:p>
            <a:r>
              <a:rPr lang="en-US" b="1" dirty="0"/>
              <a:t>Step 2: Configure Circuit Breaker</a:t>
            </a:r>
          </a:p>
          <a:p>
            <a:r>
              <a:rPr lang="en-US" dirty="0"/>
              <a:t>You can configure the circuit breaker in the </a:t>
            </a:r>
            <a:r>
              <a:rPr lang="en-US" dirty="0" err="1"/>
              <a:t>application.yml</a:t>
            </a:r>
            <a:r>
              <a:rPr lang="en-US" dirty="0"/>
              <a:t> or </a:t>
            </a:r>
            <a:r>
              <a:rPr lang="en-US" dirty="0" err="1"/>
              <a:t>application.properties</a:t>
            </a:r>
            <a:r>
              <a:rPr lang="en-US" dirty="0"/>
              <a:t> file. Here’s an example of a YAML configuration:</a:t>
            </a:r>
          </a:p>
          <a:p>
            <a:r>
              <a:rPr lang="en-US" dirty="0" err="1"/>
              <a:t>yaml</a:t>
            </a:r>
            <a:endParaRPr lang="en-US" dirty="0"/>
          </a:p>
          <a:p>
            <a:r>
              <a:rPr lang="en-US" dirty="0"/>
              <a:t>Copy code</a:t>
            </a:r>
          </a:p>
          <a:p>
            <a:pPr rtl="0"/>
            <a:r>
              <a:rPr lang="en-US" dirty="0"/>
              <a:t>resilience4j.circuitbreaker: instances: </a:t>
            </a:r>
            <a:r>
              <a:rPr lang="en-US" dirty="0" err="1"/>
              <a:t>myService</a:t>
            </a:r>
            <a:r>
              <a:rPr lang="en-US" dirty="0"/>
              <a:t>: </a:t>
            </a:r>
            <a:r>
              <a:rPr lang="en-US" dirty="0" err="1"/>
              <a:t>registerHealthIndicator</a:t>
            </a:r>
            <a:r>
              <a:rPr lang="en-US" dirty="0"/>
              <a:t>: true </a:t>
            </a:r>
            <a:r>
              <a:rPr lang="en-US" dirty="0" err="1"/>
              <a:t>slidingWindowSize</a:t>
            </a:r>
            <a:r>
              <a:rPr lang="en-US" dirty="0"/>
              <a:t>: 10 </a:t>
            </a:r>
            <a:r>
              <a:rPr lang="en-US" dirty="0" err="1"/>
              <a:t>minimumNumberOfCalls</a:t>
            </a:r>
            <a:r>
              <a:rPr lang="en-US" dirty="0"/>
              <a:t>: 5 </a:t>
            </a:r>
            <a:r>
              <a:rPr lang="en-US" dirty="0" err="1"/>
              <a:t>failureRateThreshold</a:t>
            </a:r>
            <a:r>
              <a:rPr lang="en-US" dirty="0"/>
              <a:t>: 50 </a:t>
            </a:r>
            <a:r>
              <a:rPr lang="en-US" dirty="0" err="1"/>
              <a:t>waitDurationInOpenState</a:t>
            </a:r>
            <a:r>
              <a:rPr lang="en-US" dirty="0"/>
              <a:t>: 10000 </a:t>
            </a:r>
            <a:r>
              <a:rPr lang="en-US" dirty="0" err="1"/>
              <a:t>permittedNumberOfCallsInHalfOpenState</a:t>
            </a:r>
            <a:r>
              <a:rPr lang="en-US" dirty="0"/>
              <a:t>: 3 </a:t>
            </a:r>
          </a:p>
          <a:p>
            <a:r>
              <a:rPr lang="en-US" b="1" dirty="0"/>
              <a:t>Step 3: Create a Service</a:t>
            </a:r>
          </a:p>
          <a:p>
            <a:r>
              <a:rPr lang="en-US" dirty="0"/>
              <a:t>In your service class, annotate the method with @CircuitBreaker. This will enable the circuit breaker for that particular method.</a:t>
            </a:r>
          </a:p>
          <a:p>
            <a:r>
              <a:rPr lang="en-US" dirty="0"/>
              <a:t>java</a:t>
            </a:r>
          </a:p>
          <a:p>
            <a:r>
              <a:rPr lang="en-US" dirty="0"/>
              <a:t>Copy code</a:t>
            </a:r>
          </a:p>
          <a:p>
            <a:pPr rtl="0"/>
            <a:r>
              <a:rPr lang="en-US" dirty="0"/>
              <a:t>import io.github.resilience4j.circuitbreaker.annotation.CircuitBreaker; import </a:t>
            </a:r>
            <a:r>
              <a:rPr lang="en-US" dirty="0" err="1"/>
              <a:t>org.springframework.stereotype.Service</a:t>
            </a:r>
            <a:r>
              <a:rPr lang="en-US" dirty="0"/>
              <a:t>; import </a:t>
            </a:r>
            <a:r>
              <a:rPr lang="en-US" dirty="0" err="1"/>
              <a:t>org.springframework.web.client.RestTemplate</a:t>
            </a:r>
            <a:r>
              <a:rPr lang="en-US" dirty="0"/>
              <a:t>; @Service public class </a:t>
            </a:r>
            <a:r>
              <a:rPr lang="en-US" dirty="0" err="1"/>
              <a:t>ExternalService</a:t>
            </a:r>
            <a:r>
              <a:rPr lang="en-US" dirty="0"/>
              <a:t> { private final </a:t>
            </a:r>
            <a:r>
              <a:rPr lang="en-US" dirty="0" err="1"/>
              <a:t>RestTemplate</a:t>
            </a:r>
            <a:r>
              <a:rPr lang="en-US" dirty="0"/>
              <a:t> </a:t>
            </a:r>
            <a:r>
              <a:rPr lang="en-US" dirty="0" err="1"/>
              <a:t>restTemplate</a:t>
            </a:r>
            <a:r>
              <a:rPr lang="en-US" dirty="0"/>
              <a:t>; public </a:t>
            </a:r>
            <a:r>
              <a:rPr lang="en-US" dirty="0" err="1"/>
              <a:t>ExternalService</a:t>
            </a:r>
            <a:r>
              <a:rPr lang="en-US" dirty="0"/>
              <a:t>(</a:t>
            </a:r>
            <a:r>
              <a:rPr lang="en-US" dirty="0" err="1"/>
              <a:t>RestTemplate</a:t>
            </a:r>
            <a:r>
              <a:rPr lang="en-US" dirty="0"/>
              <a:t> </a:t>
            </a:r>
            <a:r>
              <a:rPr lang="en-US" dirty="0" err="1"/>
              <a:t>restTemplate</a:t>
            </a:r>
            <a:r>
              <a:rPr lang="en-US" dirty="0"/>
              <a:t>) { </a:t>
            </a:r>
            <a:r>
              <a:rPr lang="en-US" dirty="0" err="1"/>
              <a:t>this.restTemplate</a:t>
            </a:r>
            <a:r>
              <a:rPr lang="en-US" dirty="0"/>
              <a:t> = </a:t>
            </a:r>
            <a:r>
              <a:rPr lang="en-US" dirty="0" err="1"/>
              <a:t>restTemplate</a:t>
            </a:r>
            <a:r>
              <a:rPr lang="en-US" dirty="0"/>
              <a:t>; } @CircuitBreaker(name = "</a:t>
            </a:r>
            <a:r>
              <a:rPr lang="en-US" dirty="0" err="1"/>
              <a:t>myService</a:t>
            </a:r>
            <a:r>
              <a:rPr lang="en-US" dirty="0"/>
              <a:t>", </a:t>
            </a:r>
            <a:r>
              <a:rPr lang="en-US" dirty="0" err="1"/>
              <a:t>fallbackMethod</a:t>
            </a:r>
            <a:r>
              <a:rPr lang="en-US" dirty="0"/>
              <a:t> = "</a:t>
            </a:r>
            <a:r>
              <a:rPr lang="en-US" dirty="0" err="1"/>
              <a:t>fallbackMethod</a:t>
            </a:r>
            <a:r>
              <a:rPr lang="en-US" dirty="0"/>
              <a:t>") public String </a:t>
            </a:r>
            <a:r>
              <a:rPr lang="en-US" dirty="0" err="1"/>
              <a:t>callExternalApi</a:t>
            </a:r>
            <a:r>
              <a:rPr lang="en-US" dirty="0"/>
              <a:t>() { return </a:t>
            </a:r>
            <a:r>
              <a:rPr lang="en-US" dirty="0" err="1"/>
              <a:t>restTemplate.getForObject</a:t>
            </a:r>
            <a:r>
              <a:rPr lang="en-US" dirty="0"/>
              <a:t>("http://external-service/</a:t>
            </a:r>
            <a:r>
              <a:rPr lang="en-US" dirty="0" err="1"/>
              <a:t>api</a:t>
            </a:r>
            <a:r>
              <a:rPr lang="en-US" dirty="0"/>
              <a:t>", </a:t>
            </a:r>
            <a:r>
              <a:rPr lang="en-US" dirty="0" err="1"/>
              <a:t>String.class</a:t>
            </a:r>
            <a:r>
              <a:rPr lang="en-US" dirty="0"/>
              <a:t>); } // Fallback method public String </a:t>
            </a:r>
            <a:r>
              <a:rPr lang="en-US" dirty="0" err="1"/>
              <a:t>fallbackMethod</a:t>
            </a:r>
            <a:r>
              <a:rPr lang="en-US" dirty="0"/>
              <a:t>(Throwable throwable) { return "External service is currently unavailable. Please try again later."; } } </a:t>
            </a:r>
          </a:p>
          <a:p>
            <a:r>
              <a:rPr lang="en-US" b="1" dirty="0"/>
              <a:t>Step 4: Use the Service in a Controller</a:t>
            </a:r>
          </a:p>
          <a:p>
            <a:r>
              <a:rPr lang="en-US" dirty="0"/>
              <a:t>You can now use this service in a controller to handle incoming requests.</a:t>
            </a:r>
          </a:p>
          <a:p>
            <a:r>
              <a:rPr lang="en-US" dirty="0"/>
              <a:t>java</a:t>
            </a:r>
          </a:p>
          <a:p>
            <a:r>
              <a:rPr lang="en-US" dirty="0"/>
              <a:t>Copy code</a:t>
            </a:r>
          </a:p>
          <a:p>
            <a:pPr rtl="0"/>
            <a:r>
              <a:rPr lang="en-US" dirty="0"/>
              <a:t>import </a:t>
            </a:r>
            <a:r>
              <a:rPr lang="en-US" dirty="0" err="1"/>
              <a:t>org.springframework.beans.factory.annotation.Autowired</a:t>
            </a:r>
            <a:r>
              <a:rPr lang="en-US" dirty="0"/>
              <a:t>; import </a:t>
            </a:r>
            <a:r>
              <a:rPr lang="en-US" dirty="0" err="1"/>
              <a:t>org.springframework.web.bind.annotation.GetMapping</a:t>
            </a:r>
            <a:r>
              <a:rPr lang="en-US" dirty="0"/>
              <a:t>; import </a:t>
            </a:r>
            <a:r>
              <a:rPr lang="en-US" dirty="0" err="1"/>
              <a:t>org.springframework.web.bind.annotation.RestController</a:t>
            </a:r>
            <a:r>
              <a:rPr lang="en-US" dirty="0"/>
              <a:t>; @RestController public class </a:t>
            </a:r>
            <a:r>
              <a:rPr lang="en-US" dirty="0" err="1"/>
              <a:t>MyController</a:t>
            </a:r>
            <a:r>
              <a:rPr lang="en-US" dirty="0"/>
              <a:t> { private final </a:t>
            </a:r>
            <a:r>
              <a:rPr lang="en-US" dirty="0" err="1"/>
              <a:t>ExternalService</a:t>
            </a:r>
            <a:r>
              <a:rPr lang="en-US" dirty="0"/>
              <a:t> </a:t>
            </a:r>
            <a:r>
              <a:rPr lang="en-US" dirty="0" err="1"/>
              <a:t>externalService</a:t>
            </a:r>
            <a:r>
              <a:rPr lang="en-US" dirty="0"/>
              <a:t>; @Autowired public </a:t>
            </a:r>
            <a:r>
              <a:rPr lang="en-US" dirty="0" err="1"/>
              <a:t>MyController</a:t>
            </a:r>
            <a:r>
              <a:rPr lang="en-US" dirty="0"/>
              <a:t>(</a:t>
            </a:r>
            <a:r>
              <a:rPr lang="en-US" dirty="0" err="1"/>
              <a:t>ExternalService</a:t>
            </a:r>
            <a:r>
              <a:rPr lang="en-US" dirty="0"/>
              <a:t> </a:t>
            </a:r>
            <a:r>
              <a:rPr lang="en-US" dirty="0" err="1"/>
              <a:t>externalService</a:t>
            </a:r>
            <a:r>
              <a:rPr lang="en-US" dirty="0"/>
              <a:t>) { </a:t>
            </a:r>
            <a:r>
              <a:rPr lang="en-US" dirty="0" err="1"/>
              <a:t>this.externalService</a:t>
            </a:r>
            <a:r>
              <a:rPr lang="en-US" dirty="0"/>
              <a:t> = </a:t>
            </a:r>
            <a:r>
              <a:rPr lang="en-US" dirty="0" err="1"/>
              <a:t>externalService</a:t>
            </a:r>
            <a:r>
              <a:rPr lang="en-US" dirty="0"/>
              <a:t>; } @GetMapping("/call-external") public String </a:t>
            </a:r>
            <a:r>
              <a:rPr lang="en-US" dirty="0" err="1"/>
              <a:t>callExternalService</a:t>
            </a:r>
            <a:r>
              <a:rPr lang="en-US" dirty="0"/>
              <a:t>() { return </a:t>
            </a:r>
            <a:r>
              <a:rPr lang="en-US" dirty="0" err="1"/>
              <a:t>externalService.callExternalApi</a:t>
            </a:r>
            <a:r>
              <a:rPr lang="en-US" dirty="0"/>
              <a:t>(); } } </a:t>
            </a:r>
          </a:p>
          <a:p>
            <a:r>
              <a:rPr lang="en-US" b="1" dirty="0"/>
              <a:t>How the Circuit Breaker Works</a:t>
            </a:r>
          </a:p>
          <a:p>
            <a:pPr>
              <a:buFont typeface="Arial" panose="020B0604020202020204" pitchFamily="34" charset="0"/>
              <a:buChar char="•"/>
            </a:pPr>
            <a:r>
              <a:rPr lang="en-US" b="1" dirty="0"/>
              <a:t>Closed State</a:t>
            </a:r>
            <a:r>
              <a:rPr lang="en-US" dirty="0"/>
              <a:t>: In this state, all requests are allowed through, and the circuit breaker monitors the responses. If the failure rate exceeds the defined threshold (e.g., 50%), it transitions to the Open state.</a:t>
            </a:r>
          </a:p>
          <a:p>
            <a:pPr>
              <a:buFont typeface="Arial" panose="020B0604020202020204" pitchFamily="34" charset="0"/>
              <a:buChar char="•"/>
            </a:pPr>
            <a:r>
              <a:rPr lang="en-US" b="1" dirty="0"/>
              <a:t>Open State</a:t>
            </a:r>
            <a:r>
              <a:rPr lang="en-US" dirty="0"/>
              <a:t>: In this state, all requests are immediately failed, and no calls are made to the external service. The circuit breaker will remain in this state for a defined duration (e.g., 10 seconds). After this duration, it transitions to the Half-Open state.</a:t>
            </a:r>
          </a:p>
          <a:p>
            <a:pPr>
              <a:buFont typeface="Arial" panose="020B0604020202020204" pitchFamily="34" charset="0"/>
              <a:buChar char="•"/>
            </a:pPr>
            <a:r>
              <a:rPr lang="en-US" b="1" dirty="0"/>
              <a:t>Half-Open State</a:t>
            </a:r>
            <a:r>
              <a:rPr lang="en-US" dirty="0"/>
              <a:t>: In this state, a limited number of requests are allowed to pass through to test if the external service has recovered. If these requests are successful, the circuit breaker returns to the Closed state; otherwise, it goes back to the Open state.</a:t>
            </a:r>
          </a:p>
          <a:p>
            <a:r>
              <a:rPr lang="en-US" b="1" dirty="0"/>
              <a:t>Benefits of the Circuit Breaker Pattern</a:t>
            </a:r>
          </a:p>
          <a:p>
            <a:pPr>
              <a:buFont typeface="+mj-lt"/>
              <a:buAutoNum type="arabicPeriod"/>
            </a:pPr>
            <a:r>
              <a:rPr lang="en-US" b="1" dirty="0"/>
              <a:t>Prevents System Overload</a:t>
            </a:r>
            <a:r>
              <a:rPr lang="en-US" dirty="0"/>
              <a:t>: By stopping requests to failing services, it prevents the entire system from becoming overloaded and allows for recovery.</a:t>
            </a:r>
          </a:p>
          <a:p>
            <a:pPr>
              <a:buFont typeface="+mj-lt"/>
              <a:buAutoNum type="arabicPeriod"/>
            </a:pPr>
            <a:r>
              <a:rPr lang="en-US" b="1" dirty="0"/>
              <a:t>Improved User Experience</a:t>
            </a:r>
            <a:r>
              <a:rPr lang="en-US" dirty="0"/>
              <a:t>: Users receive a fallback response instead of waiting for a service that may not respond.</a:t>
            </a:r>
          </a:p>
          <a:p>
            <a:pPr>
              <a:buFont typeface="+mj-lt"/>
              <a:buAutoNum type="arabicPeriod"/>
            </a:pPr>
            <a:r>
              <a:rPr lang="en-US" b="1" dirty="0"/>
              <a:t>Better Monitoring</a:t>
            </a:r>
            <a:r>
              <a:rPr lang="en-US" dirty="0"/>
              <a:t>: Provides insights into service health and helps in monitoring application performance.</a:t>
            </a:r>
          </a:p>
          <a:p>
            <a:r>
              <a:rPr lang="en-US" b="1" dirty="0"/>
              <a:t>Conclusion</a:t>
            </a:r>
          </a:p>
          <a:p>
            <a:r>
              <a:rPr lang="en-US" dirty="0"/>
              <a:t>The Circuit Breaker pattern is a vital component of building resilient distributed systems. By implementing it with Spring and Resilience4j, you can enhance the stability and reliability of your applications, especially when interacting with external services. This pattern allows you to handle failures gracefully, improve user experience, and maintain the overall health of your system.</a:t>
            </a:r>
          </a:p>
          <a:p>
            <a:r>
              <a:rPr lang="en-US" dirty="0"/>
              <a:t>4o mini</a:t>
            </a:r>
          </a:p>
        </p:txBody>
      </p:sp>
      <p:sp>
        <p:nvSpPr>
          <p:cNvPr id="4" name="Slide Number Placeholder 3">
            <a:extLst>
              <a:ext uri="{FF2B5EF4-FFF2-40B4-BE49-F238E27FC236}">
                <a16:creationId xmlns:a16="http://schemas.microsoft.com/office/drawing/2014/main" id="{FFE49C17-0B5E-1563-9991-880065B5D629}"/>
              </a:ext>
            </a:extLst>
          </p:cNvPr>
          <p:cNvSpPr>
            <a:spLocks noGrp="1"/>
          </p:cNvSpPr>
          <p:nvPr>
            <p:ph type="sldNum" sz="quarter" idx="5"/>
          </p:nvPr>
        </p:nvSpPr>
        <p:spPr/>
        <p:txBody>
          <a:bodyPr/>
          <a:lstStyle/>
          <a:p>
            <a:fld id="{0AC900C1-7326-4B4D-9C4E-22E7230B62CC}" type="slidenum">
              <a:rPr lang="en-US" smtClean="0"/>
              <a:t>138</a:t>
            </a:fld>
            <a:endParaRPr lang="en-US"/>
          </a:p>
        </p:txBody>
      </p:sp>
    </p:spTree>
    <p:extLst>
      <p:ext uri="{BB962C8B-B14F-4D97-AF65-F5344CB8AC3E}">
        <p14:creationId xmlns:p14="http://schemas.microsoft.com/office/powerpoint/2010/main" val="31981845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9251B-65B6-D34F-83D6-A702D4F8BC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498B0-851B-CDB8-B459-E4D45A5B98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60A14-80A2-2C70-F1D3-A8988BAEA9E7}"/>
              </a:ext>
            </a:extLst>
          </p:cNvPr>
          <p:cNvSpPr>
            <a:spLocks noGrp="1"/>
          </p:cNvSpPr>
          <p:nvPr>
            <p:ph type="body" idx="1"/>
          </p:nvPr>
        </p:nvSpPr>
        <p:spPr/>
        <p:txBody>
          <a:bodyPr/>
          <a:lstStyle/>
          <a:p>
            <a:r>
              <a:rPr lang="en-IN" b="1" dirty="0"/>
              <a:t>Service Discovery</a:t>
            </a:r>
            <a:r>
              <a:rPr lang="en-IN" dirty="0"/>
              <a:t> is a key pattern in microservices architecture that allows services to locate each other dynamically. This is particularly important in distributed systems, where instances of services may come and go due to scaling or failure, making static IP addresses impractical.</a:t>
            </a:r>
          </a:p>
          <a:p>
            <a:r>
              <a:rPr lang="en-IN" dirty="0"/>
              <a:t>In the Spring ecosystem, service discovery is achieved primarily through </a:t>
            </a:r>
            <a:r>
              <a:rPr lang="en-IN" b="1" dirty="0"/>
              <a:t>Spring Cloud</a:t>
            </a:r>
            <a:r>
              <a:rPr lang="en-IN" dirty="0"/>
              <a:t> with tools like </a:t>
            </a:r>
            <a:r>
              <a:rPr lang="en-IN" b="1" dirty="0"/>
              <a:t>Eureka</a:t>
            </a:r>
            <a:r>
              <a:rPr lang="en-IN" dirty="0"/>
              <a:t> (Netflix OSS) or </a:t>
            </a:r>
            <a:r>
              <a:rPr lang="en-IN" b="1" dirty="0"/>
              <a:t>Consul</a:t>
            </a:r>
            <a:r>
              <a:rPr lang="en-IN" dirty="0"/>
              <a:t>. These tools allow services to register themselves at runtime and provide information needed by other services to discover and interact with them.</a:t>
            </a:r>
          </a:p>
          <a:p>
            <a:r>
              <a:rPr lang="en-IN" b="1" dirty="0"/>
              <a:t>Key Components of Service Discovery in Spring</a:t>
            </a:r>
          </a:p>
          <a:p>
            <a:pPr>
              <a:buFont typeface="+mj-lt"/>
              <a:buAutoNum type="arabicPeriod"/>
            </a:pPr>
            <a:r>
              <a:rPr lang="en-IN" b="1" dirty="0"/>
              <a:t>Service Registry</a:t>
            </a:r>
            <a:r>
              <a:rPr lang="en-IN" dirty="0"/>
              <a:t>: Central server where each service registers its location (IP and port) upon starting. The registry then maintains a list of active services.</a:t>
            </a:r>
          </a:p>
          <a:p>
            <a:pPr>
              <a:buFont typeface="+mj-lt"/>
              <a:buAutoNum type="arabicPeriod"/>
            </a:pPr>
            <a:r>
              <a:rPr lang="en-IN" b="1" dirty="0"/>
              <a:t>Service Provider</a:t>
            </a:r>
            <a:r>
              <a:rPr lang="en-IN" dirty="0"/>
              <a:t>: Service that registers itself with the registry so that other services can discover it.</a:t>
            </a:r>
          </a:p>
          <a:p>
            <a:pPr>
              <a:buFont typeface="+mj-lt"/>
              <a:buAutoNum type="arabicPeriod"/>
            </a:pPr>
            <a:r>
              <a:rPr lang="en-IN" b="1" dirty="0"/>
              <a:t>Service Consumer</a:t>
            </a:r>
            <a:r>
              <a:rPr lang="en-IN" dirty="0"/>
              <a:t>: Service that queries the registry to find the location of another service and establishes communication with it.</a:t>
            </a:r>
          </a:p>
          <a:p>
            <a:r>
              <a:rPr lang="en-IN" b="1" dirty="0"/>
              <a:t>Implementing Service Discovery with Spring Cloud Netflix Eureka</a:t>
            </a:r>
          </a:p>
          <a:p>
            <a:r>
              <a:rPr lang="en-IN" dirty="0"/>
              <a:t>Here’s how you can set up Service Discovery using Spring Cloud with </a:t>
            </a:r>
            <a:r>
              <a:rPr lang="en-IN" b="1" dirty="0"/>
              <a:t>Eureka</a:t>
            </a:r>
            <a:r>
              <a:rPr lang="en-IN" dirty="0"/>
              <a:t>.</a:t>
            </a:r>
          </a:p>
          <a:p>
            <a:r>
              <a:rPr lang="en-IN" b="1" dirty="0"/>
              <a:t>Step 1: Set Up the Eureka Server</a:t>
            </a:r>
          </a:p>
          <a:p>
            <a:r>
              <a:rPr lang="en-IN" dirty="0"/>
              <a:t>The Eureka server acts as a service registry. Start by creating a Spring Boot project for the Eureka server.</a:t>
            </a:r>
          </a:p>
          <a:p>
            <a:pPr>
              <a:buFont typeface="+mj-lt"/>
              <a:buAutoNum type="arabicPeriod"/>
            </a:pPr>
            <a:r>
              <a:rPr lang="en-IN" dirty="0"/>
              <a:t>Add dependencies for Eureka Server in your pom.xml or </a:t>
            </a:r>
            <a:r>
              <a:rPr lang="en-IN" dirty="0" err="1"/>
              <a:t>build.gradle</a:t>
            </a:r>
            <a:r>
              <a:rPr lang="en-IN" dirty="0"/>
              <a:t>.</a:t>
            </a:r>
          </a:p>
          <a:p>
            <a:pPr>
              <a:buFont typeface="+mj-lt"/>
              <a:buAutoNum type="arabicPeriod"/>
            </a:pPr>
            <a:r>
              <a:rPr lang="en-IN" dirty="0"/>
              <a:t>xml</a:t>
            </a:r>
          </a:p>
          <a:p>
            <a:pPr>
              <a:buFont typeface="+mj-lt"/>
              <a:buAutoNum type="arabicPeriod"/>
            </a:pPr>
            <a:r>
              <a:rPr lang="en-IN" dirty="0"/>
              <a:t>Copy code</a:t>
            </a:r>
          </a:p>
          <a:p>
            <a:pPr rtl="0">
              <a:buFont typeface="+mj-lt"/>
              <a:buAutoNum type="arabicPeriod"/>
            </a:pPr>
            <a:r>
              <a:rPr lang="en-IN" dirty="0"/>
              <a:t>&lt;dependency&gt; &lt;</a:t>
            </a:r>
            <a:r>
              <a:rPr lang="en-IN" dirty="0" err="1"/>
              <a:t>groupId</a:t>
            </a:r>
            <a:r>
              <a:rPr lang="en-IN" dirty="0"/>
              <a:t>&gt;</a:t>
            </a:r>
            <a:r>
              <a:rPr lang="en-IN" dirty="0" err="1"/>
              <a:t>org.springframework.cloud</a:t>
            </a:r>
            <a:r>
              <a:rPr lang="en-IN" dirty="0"/>
              <a:t>&lt;/</a:t>
            </a:r>
            <a:r>
              <a:rPr lang="en-IN" dirty="0" err="1"/>
              <a:t>groupId</a:t>
            </a:r>
            <a:r>
              <a:rPr lang="en-IN" dirty="0"/>
              <a:t>&gt; &lt;</a:t>
            </a:r>
            <a:r>
              <a:rPr lang="en-IN" dirty="0" err="1"/>
              <a:t>artifactId</a:t>
            </a:r>
            <a:r>
              <a:rPr lang="en-IN" dirty="0"/>
              <a:t>&gt;spring-cloud-starter-</a:t>
            </a:r>
            <a:r>
              <a:rPr lang="en-IN" dirty="0" err="1"/>
              <a:t>netflix</a:t>
            </a:r>
            <a:r>
              <a:rPr lang="en-IN" dirty="0"/>
              <a:t>-eureka-server&lt;/</a:t>
            </a:r>
            <a:r>
              <a:rPr lang="en-IN" dirty="0" err="1"/>
              <a:t>artifactId</a:t>
            </a:r>
            <a:r>
              <a:rPr lang="en-IN" dirty="0"/>
              <a:t>&gt; &lt;/dependency&gt; </a:t>
            </a:r>
          </a:p>
          <a:p>
            <a:pPr>
              <a:buFont typeface="+mj-lt"/>
              <a:buAutoNum type="arabicPeriod"/>
            </a:pPr>
            <a:r>
              <a:rPr lang="en-IN" dirty="0"/>
              <a:t>Enable the Eureka server in the main application class by annotating it with @EnableEurekaServer.</a:t>
            </a:r>
          </a:p>
          <a:p>
            <a:pPr>
              <a:buFont typeface="+mj-lt"/>
              <a:buAutoNum type="arabicPeriod"/>
            </a:pPr>
            <a:r>
              <a:rPr lang="en-IN" dirty="0"/>
              <a:t>java</a:t>
            </a:r>
          </a:p>
          <a:p>
            <a:pPr>
              <a:buFont typeface="+mj-lt"/>
              <a:buAutoNum type="arabicPeriod"/>
            </a:pPr>
            <a:r>
              <a:rPr lang="en-IN" dirty="0"/>
              <a:t>Copy code</a:t>
            </a:r>
          </a:p>
          <a:p>
            <a:pPr rtl="0">
              <a:buFont typeface="+mj-lt"/>
              <a:buAutoNum type="arabicPeriod"/>
            </a:pPr>
            <a:r>
              <a:rPr lang="en-IN" dirty="0"/>
              <a:t>import </a:t>
            </a:r>
            <a:r>
              <a:rPr lang="en-IN" dirty="0" err="1"/>
              <a:t>org.springframework.boot.SpringApplication</a:t>
            </a:r>
            <a:r>
              <a:rPr lang="en-IN" dirty="0"/>
              <a:t>; import </a:t>
            </a:r>
            <a:r>
              <a:rPr lang="en-IN" dirty="0" err="1"/>
              <a:t>org.springframework.boot.autoconfigure.SpringBootApplication</a:t>
            </a:r>
            <a:r>
              <a:rPr lang="en-IN" dirty="0"/>
              <a:t>; import org.springframework.cloud.netflix.eureka.server.EnableEurekaServer; @SpringBootApplication @EnableEurekaServer public class </a:t>
            </a:r>
            <a:r>
              <a:rPr lang="en-IN" dirty="0" err="1"/>
              <a:t>EurekaServerApplication</a:t>
            </a:r>
            <a:r>
              <a:rPr lang="en-IN" dirty="0"/>
              <a:t> { public static void main(String[] </a:t>
            </a:r>
            <a:r>
              <a:rPr lang="en-IN" dirty="0" err="1"/>
              <a:t>args</a:t>
            </a:r>
            <a:r>
              <a:rPr lang="en-IN" dirty="0"/>
              <a:t>) { </a:t>
            </a:r>
            <a:r>
              <a:rPr lang="en-IN" dirty="0" err="1"/>
              <a:t>SpringApplication.run</a:t>
            </a:r>
            <a:r>
              <a:rPr lang="en-IN" dirty="0"/>
              <a:t>(</a:t>
            </a:r>
            <a:r>
              <a:rPr lang="en-IN" dirty="0" err="1"/>
              <a:t>EurekaServerApplication.class</a:t>
            </a:r>
            <a:r>
              <a:rPr lang="en-IN" dirty="0"/>
              <a:t>, </a:t>
            </a:r>
            <a:r>
              <a:rPr lang="en-IN" dirty="0" err="1"/>
              <a:t>args</a:t>
            </a:r>
            <a:r>
              <a:rPr lang="en-IN" dirty="0"/>
              <a:t>); } } </a:t>
            </a:r>
          </a:p>
          <a:p>
            <a:pPr>
              <a:buFont typeface="+mj-lt"/>
              <a:buAutoNum type="arabicPeriod"/>
            </a:pPr>
            <a:r>
              <a:rPr lang="en-IN" dirty="0"/>
              <a:t>Configure </a:t>
            </a:r>
            <a:r>
              <a:rPr lang="en-IN" dirty="0" err="1"/>
              <a:t>application.yml</a:t>
            </a:r>
            <a:r>
              <a:rPr lang="en-IN" dirty="0"/>
              <a:t> or </a:t>
            </a:r>
            <a:r>
              <a:rPr lang="en-IN" dirty="0" err="1"/>
              <a:t>application.properties</a:t>
            </a:r>
            <a:r>
              <a:rPr lang="en-IN" dirty="0"/>
              <a:t> for the Eureka server.</a:t>
            </a:r>
          </a:p>
          <a:p>
            <a:pPr>
              <a:buFont typeface="+mj-lt"/>
              <a:buAutoNum type="arabicPeriod"/>
            </a:pPr>
            <a:r>
              <a:rPr lang="en-IN" dirty="0" err="1"/>
              <a:t>yaml</a:t>
            </a:r>
            <a:endParaRPr lang="en-IN" dirty="0"/>
          </a:p>
          <a:p>
            <a:pPr>
              <a:buFont typeface="+mj-lt"/>
              <a:buAutoNum type="arabicPeriod"/>
            </a:pPr>
            <a:r>
              <a:rPr lang="en-IN" dirty="0"/>
              <a:t>Copy code</a:t>
            </a:r>
          </a:p>
          <a:p>
            <a:pPr rtl="0">
              <a:buFont typeface="+mj-lt"/>
              <a:buAutoNum type="arabicPeriod"/>
            </a:pPr>
            <a:r>
              <a:rPr lang="en-IN" dirty="0"/>
              <a:t>server: port: 8761 eureka: client: register-with-eureka: false fetch-registry: false </a:t>
            </a:r>
          </a:p>
          <a:p>
            <a:pPr>
              <a:buFont typeface="+mj-lt"/>
              <a:buAutoNum type="arabicPeriod"/>
            </a:pPr>
            <a:r>
              <a:rPr lang="en-IN" dirty="0"/>
              <a:t>Run the Eureka server, which will be accessible at http://localhost:8761. The dashboard displays registered services and their statuses.</a:t>
            </a:r>
          </a:p>
          <a:p>
            <a:r>
              <a:rPr lang="en-IN" b="1" dirty="0"/>
              <a:t>Step 2: Register a Service with Eureka</a:t>
            </a:r>
          </a:p>
          <a:p>
            <a:r>
              <a:rPr lang="en-IN" dirty="0"/>
              <a:t>Next, create a microservice (e.g., a User Service) and register it with the Eureka server.</a:t>
            </a:r>
          </a:p>
          <a:p>
            <a:pPr>
              <a:buFont typeface="+mj-lt"/>
              <a:buAutoNum type="arabicPeriod"/>
            </a:pPr>
            <a:r>
              <a:rPr lang="en-IN" dirty="0"/>
              <a:t>Add the Eureka client dependency in the pom.xml or </a:t>
            </a:r>
            <a:r>
              <a:rPr lang="en-IN" dirty="0" err="1"/>
              <a:t>build.gradle</a:t>
            </a:r>
            <a:r>
              <a:rPr lang="en-IN" dirty="0"/>
              <a:t>:</a:t>
            </a:r>
          </a:p>
          <a:p>
            <a:pPr>
              <a:buFont typeface="+mj-lt"/>
              <a:buAutoNum type="arabicPeriod"/>
            </a:pPr>
            <a:r>
              <a:rPr lang="en-IN" dirty="0"/>
              <a:t>xml</a:t>
            </a:r>
          </a:p>
          <a:p>
            <a:pPr>
              <a:buFont typeface="+mj-lt"/>
              <a:buAutoNum type="arabicPeriod"/>
            </a:pPr>
            <a:r>
              <a:rPr lang="en-IN" dirty="0"/>
              <a:t>Copy code</a:t>
            </a:r>
          </a:p>
          <a:p>
            <a:pPr rtl="0">
              <a:buFont typeface="+mj-lt"/>
              <a:buAutoNum type="arabicPeriod"/>
            </a:pPr>
            <a:r>
              <a:rPr lang="en-IN" dirty="0"/>
              <a:t>&lt;dependency&gt; &lt;</a:t>
            </a:r>
            <a:r>
              <a:rPr lang="en-IN" dirty="0" err="1"/>
              <a:t>groupId</a:t>
            </a:r>
            <a:r>
              <a:rPr lang="en-IN" dirty="0"/>
              <a:t>&gt;</a:t>
            </a:r>
            <a:r>
              <a:rPr lang="en-IN" dirty="0" err="1"/>
              <a:t>org.springframework.cloud</a:t>
            </a:r>
            <a:r>
              <a:rPr lang="en-IN" dirty="0"/>
              <a:t>&lt;/</a:t>
            </a:r>
            <a:r>
              <a:rPr lang="en-IN" dirty="0" err="1"/>
              <a:t>groupId</a:t>
            </a:r>
            <a:r>
              <a:rPr lang="en-IN" dirty="0"/>
              <a:t>&gt; &lt;</a:t>
            </a:r>
            <a:r>
              <a:rPr lang="en-IN" dirty="0" err="1"/>
              <a:t>artifactId</a:t>
            </a:r>
            <a:r>
              <a:rPr lang="en-IN" dirty="0"/>
              <a:t>&gt;spring-cloud-starter-</a:t>
            </a:r>
            <a:r>
              <a:rPr lang="en-IN" dirty="0" err="1"/>
              <a:t>netflix</a:t>
            </a:r>
            <a:r>
              <a:rPr lang="en-IN" dirty="0"/>
              <a:t>-eureka-client&lt;/</a:t>
            </a:r>
            <a:r>
              <a:rPr lang="en-IN" dirty="0" err="1"/>
              <a:t>artifactId</a:t>
            </a:r>
            <a:r>
              <a:rPr lang="en-IN" dirty="0"/>
              <a:t>&gt; &lt;/dependency&gt; </a:t>
            </a:r>
          </a:p>
          <a:p>
            <a:pPr>
              <a:buFont typeface="+mj-lt"/>
              <a:buAutoNum type="arabicPeriod"/>
            </a:pPr>
            <a:r>
              <a:rPr lang="en-IN" dirty="0"/>
              <a:t>Enable Eureka client in the main application class by adding the @EnableEurekaClient annotation.</a:t>
            </a:r>
          </a:p>
          <a:p>
            <a:pPr>
              <a:buFont typeface="+mj-lt"/>
              <a:buAutoNum type="arabicPeriod"/>
            </a:pPr>
            <a:r>
              <a:rPr lang="en-IN" dirty="0"/>
              <a:t>java</a:t>
            </a:r>
          </a:p>
          <a:p>
            <a:pPr>
              <a:buFont typeface="+mj-lt"/>
              <a:buAutoNum type="arabicPeriod"/>
            </a:pPr>
            <a:r>
              <a:rPr lang="en-IN" dirty="0"/>
              <a:t>Copy code</a:t>
            </a:r>
          </a:p>
          <a:p>
            <a:pPr rtl="0">
              <a:buFont typeface="+mj-lt"/>
              <a:buAutoNum type="arabicPeriod"/>
            </a:pPr>
            <a:r>
              <a:rPr lang="en-IN" dirty="0"/>
              <a:t>import </a:t>
            </a:r>
            <a:r>
              <a:rPr lang="en-IN" dirty="0" err="1"/>
              <a:t>org.springframework.boot.SpringApplication</a:t>
            </a:r>
            <a:r>
              <a:rPr lang="en-IN" dirty="0"/>
              <a:t>; import </a:t>
            </a:r>
            <a:r>
              <a:rPr lang="en-IN" dirty="0" err="1"/>
              <a:t>org.springframework.boot.autoconfigure.SpringBootApplication</a:t>
            </a:r>
            <a:r>
              <a:rPr lang="en-IN" dirty="0"/>
              <a:t>; import </a:t>
            </a:r>
            <a:r>
              <a:rPr lang="en-IN" dirty="0" err="1"/>
              <a:t>org.springframework.cloud.netflix.eureka.EnableEurekaClient</a:t>
            </a:r>
            <a:r>
              <a:rPr lang="en-IN" dirty="0"/>
              <a:t>; @SpringBootApplication @EnableEurekaClient public class </a:t>
            </a:r>
            <a:r>
              <a:rPr lang="en-IN" dirty="0" err="1"/>
              <a:t>UserServiceApplication</a:t>
            </a:r>
            <a:r>
              <a:rPr lang="en-IN" dirty="0"/>
              <a:t> { public static void main(String[] </a:t>
            </a:r>
            <a:r>
              <a:rPr lang="en-IN" dirty="0" err="1"/>
              <a:t>args</a:t>
            </a:r>
            <a:r>
              <a:rPr lang="en-IN" dirty="0"/>
              <a:t>) { </a:t>
            </a:r>
            <a:r>
              <a:rPr lang="en-IN" dirty="0" err="1"/>
              <a:t>SpringApplication.run</a:t>
            </a:r>
            <a:r>
              <a:rPr lang="en-IN" dirty="0"/>
              <a:t>(</a:t>
            </a:r>
            <a:r>
              <a:rPr lang="en-IN" dirty="0" err="1"/>
              <a:t>UserServiceApplication.class</a:t>
            </a:r>
            <a:r>
              <a:rPr lang="en-IN" dirty="0"/>
              <a:t>, </a:t>
            </a:r>
            <a:r>
              <a:rPr lang="en-IN" dirty="0" err="1"/>
              <a:t>args</a:t>
            </a:r>
            <a:r>
              <a:rPr lang="en-IN" dirty="0"/>
              <a:t>); } } </a:t>
            </a:r>
          </a:p>
          <a:p>
            <a:pPr>
              <a:buFont typeface="+mj-lt"/>
              <a:buAutoNum type="arabicPeriod"/>
            </a:pPr>
            <a:r>
              <a:rPr lang="en-IN" dirty="0"/>
              <a:t>Configure </a:t>
            </a:r>
            <a:r>
              <a:rPr lang="en-IN" dirty="0" err="1"/>
              <a:t>application.yml</a:t>
            </a:r>
            <a:r>
              <a:rPr lang="en-IN" dirty="0"/>
              <a:t> to register with the Eureka server.</a:t>
            </a:r>
          </a:p>
          <a:p>
            <a:pPr>
              <a:buFont typeface="+mj-lt"/>
              <a:buAutoNum type="arabicPeriod"/>
            </a:pPr>
            <a:r>
              <a:rPr lang="en-IN" dirty="0" err="1"/>
              <a:t>yaml</a:t>
            </a:r>
            <a:endParaRPr lang="en-IN" dirty="0"/>
          </a:p>
          <a:p>
            <a:pPr>
              <a:buFont typeface="+mj-lt"/>
              <a:buAutoNum type="arabicPeriod"/>
            </a:pPr>
            <a:r>
              <a:rPr lang="en-IN" dirty="0"/>
              <a:t>Copy code</a:t>
            </a:r>
          </a:p>
          <a:p>
            <a:pPr rtl="0">
              <a:buFont typeface="+mj-lt"/>
              <a:buAutoNum type="arabicPeriod"/>
            </a:pPr>
            <a:r>
              <a:rPr lang="en-IN" dirty="0"/>
              <a:t>spring: application: name: user-service eureka: client: service-url: </a:t>
            </a:r>
            <a:r>
              <a:rPr lang="en-IN" dirty="0" err="1"/>
              <a:t>defaultZone</a:t>
            </a:r>
            <a:r>
              <a:rPr lang="en-IN" dirty="0"/>
              <a:t>: http://localhost:8761/eureka/ </a:t>
            </a:r>
          </a:p>
          <a:p>
            <a:pPr>
              <a:buFont typeface="+mj-lt"/>
              <a:buAutoNum type="arabicPeriod"/>
            </a:pPr>
            <a:r>
              <a:rPr lang="en-IN" dirty="0"/>
              <a:t>Start the User Service. It will automatically register with Eureka and will be listed on the Eureka dashboard.</a:t>
            </a:r>
          </a:p>
          <a:p>
            <a:r>
              <a:rPr lang="en-IN" b="1" dirty="0"/>
              <a:t>Step 3: Create a Service Consumer with Eureka Discovery</a:t>
            </a:r>
          </a:p>
          <a:p>
            <a:r>
              <a:rPr lang="en-IN" dirty="0"/>
              <a:t>A service consumer (e.g., an API Gateway) can discover and interact with the User Service registered in Eureka.</a:t>
            </a:r>
          </a:p>
          <a:p>
            <a:pPr>
              <a:buFont typeface="+mj-lt"/>
              <a:buAutoNum type="arabicPeriod"/>
            </a:pPr>
            <a:r>
              <a:rPr lang="en-IN" dirty="0"/>
              <a:t>Add the necessary dependencies for Eureka client and spring-cloud-starter-</a:t>
            </a:r>
            <a:r>
              <a:rPr lang="en-IN" dirty="0" err="1"/>
              <a:t>openfeign</a:t>
            </a:r>
            <a:r>
              <a:rPr lang="en-IN" dirty="0"/>
              <a:t> to simplify HTTP client interactions.</a:t>
            </a:r>
          </a:p>
          <a:p>
            <a:pPr>
              <a:buFont typeface="+mj-lt"/>
              <a:buAutoNum type="arabicPeriod"/>
            </a:pPr>
            <a:r>
              <a:rPr lang="en-IN" dirty="0"/>
              <a:t>xml</a:t>
            </a:r>
          </a:p>
          <a:p>
            <a:pPr>
              <a:buFont typeface="+mj-lt"/>
              <a:buAutoNum type="arabicPeriod"/>
            </a:pPr>
            <a:r>
              <a:rPr lang="en-IN" dirty="0"/>
              <a:t>Copy code</a:t>
            </a:r>
          </a:p>
          <a:p>
            <a:pPr rtl="0">
              <a:buFont typeface="+mj-lt"/>
              <a:buAutoNum type="arabicPeriod"/>
            </a:pPr>
            <a:r>
              <a:rPr lang="en-IN" dirty="0"/>
              <a:t>&lt;dependency&gt; &lt;</a:t>
            </a:r>
            <a:r>
              <a:rPr lang="en-IN" dirty="0" err="1"/>
              <a:t>groupId</a:t>
            </a:r>
            <a:r>
              <a:rPr lang="en-IN" dirty="0"/>
              <a:t>&gt;</a:t>
            </a:r>
            <a:r>
              <a:rPr lang="en-IN" dirty="0" err="1"/>
              <a:t>org.springframework.cloud</a:t>
            </a:r>
            <a:r>
              <a:rPr lang="en-IN" dirty="0"/>
              <a:t>&lt;/</a:t>
            </a:r>
            <a:r>
              <a:rPr lang="en-IN" dirty="0" err="1"/>
              <a:t>groupId</a:t>
            </a:r>
            <a:r>
              <a:rPr lang="en-IN" dirty="0"/>
              <a:t>&gt; &lt;</a:t>
            </a:r>
            <a:r>
              <a:rPr lang="en-IN" dirty="0" err="1"/>
              <a:t>artifactId</a:t>
            </a:r>
            <a:r>
              <a:rPr lang="en-IN" dirty="0"/>
              <a:t>&gt;spring-cloud-starter-</a:t>
            </a:r>
            <a:r>
              <a:rPr lang="en-IN" dirty="0" err="1"/>
              <a:t>netflix</a:t>
            </a:r>
            <a:r>
              <a:rPr lang="en-IN" dirty="0"/>
              <a:t>-eureka-client&lt;/</a:t>
            </a:r>
            <a:r>
              <a:rPr lang="en-IN" dirty="0" err="1"/>
              <a:t>artifactId</a:t>
            </a:r>
            <a:r>
              <a:rPr lang="en-IN" dirty="0"/>
              <a:t>&gt; &lt;/dependency&gt; &lt;dependency&gt; &lt;</a:t>
            </a:r>
            <a:r>
              <a:rPr lang="en-IN" dirty="0" err="1"/>
              <a:t>groupId</a:t>
            </a:r>
            <a:r>
              <a:rPr lang="en-IN" dirty="0"/>
              <a:t>&gt;</a:t>
            </a:r>
            <a:r>
              <a:rPr lang="en-IN" dirty="0" err="1"/>
              <a:t>org.springframework.cloud</a:t>
            </a:r>
            <a:r>
              <a:rPr lang="en-IN" dirty="0"/>
              <a:t>&lt;/</a:t>
            </a:r>
            <a:r>
              <a:rPr lang="en-IN" dirty="0" err="1"/>
              <a:t>groupId</a:t>
            </a:r>
            <a:r>
              <a:rPr lang="en-IN" dirty="0"/>
              <a:t>&gt; &lt;</a:t>
            </a:r>
            <a:r>
              <a:rPr lang="en-IN" dirty="0" err="1"/>
              <a:t>artifactId</a:t>
            </a:r>
            <a:r>
              <a:rPr lang="en-IN" dirty="0"/>
              <a:t>&gt;spring-cloud-starter-</a:t>
            </a:r>
            <a:r>
              <a:rPr lang="en-IN" dirty="0" err="1"/>
              <a:t>openfeign</a:t>
            </a:r>
            <a:r>
              <a:rPr lang="en-IN" dirty="0"/>
              <a:t>&lt;/</a:t>
            </a:r>
            <a:r>
              <a:rPr lang="en-IN" dirty="0" err="1"/>
              <a:t>artifactId</a:t>
            </a:r>
            <a:r>
              <a:rPr lang="en-IN" dirty="0"/>
              <a:t>&gt; &lt;/dependency&gt; </a:t>
            </a:r>
          </a:p>
          <a:p>
            <a:pPr>
              <a:buFont typeface="+mj-lt"/>
              <a:buAutoNum type="arabicPeriod"/>
            </a:pPr>
            <a:r>
              <a:rPr lang="en-IN" dirty="0"/>
              <a:t>Enable Eureka client and Feign clients in the main application class.</a:t>
            </a:r>
          </a:p>
          <a:p>
            <a:pPr>
              <a:buFont typeface="+mj-lt"/>
              <a:buAutoNum type="arabicPeriod"/>
            </a:pPr>
            <a:r>
              <a:rPr lang="en-IN" dirty="0"/>
              <a:t>java</a:t>
            </a:r>
          </a:p>
          <a:p>
            <a:pPr>
              <a:buFont typeface="+mj-lt"/>
              <a:buAutoNum type="arabicPeriod"/>
            </a:pPr>
            <a:r>
              <a:rPr lang="en-IN" dirty="0"/>
              <a:t>Copy code</a:t>
            </a:r>
          </a:p>
          <a:p>
            <a:pPr rtl="0">
              <a:buFont typeface="+mj-lt"/>
              <a:buAutoNum type="arabicPeriod"/>
            </a:pPr>
            <a:r>
              <a:rPr lang="en-IN" dirty="0"/>
              <a:t>import </a:t>
            </a:r>
            <a:r>
              <a:rPr lang="en-IN" dirty="0" err="1"/>
              <a:t>org.springframework.boot.SpringApplication</a:t>
            </a:r>
            <a:r>
              <a:rPr lang="en-IN" dirty="0"/>
              <a:t>; import </a:t>
            </a:r>
            <a:r>
              <a:rPr lang="en-IN" dirty="0" err="1"/>
              <a:t>org.springframework.boot.autoconfigure.SpringBootApplication</a:t>
            </a:r>
            <a:r>
              <a:rPr lang="en-IN" dirty="0"/>
              <a:t>; import </a:t>
            </a:r>
            <a:r>
              <a:rPr lang="en-IN" dirty="0" err="1"/>
              <a:t>org.springframework.cloud.netflix.eureka.EnableEurekaClient</a:t>
            </a:r>
            <a:r>
              <a:rPr lang="en-IN" dirty="0"/>
              <a:t>; import </a:t>
            </a:r>
            <a:r>
              <a:rPr lang="en-IN" dirty="0" err="1"/>
              <a:t>org.springframework.cloud.openfeign.EnableFeignClients</a:t>
            </a:r>
            <a:r>
              <a:rPr lang="en-IN" dirty="0"/>
              <a:t>; @SpringBootApplication @EnableEurekaClient @EnableFeignClients public class </a:t>
            </a:r>
            <a:r>
              <a:rPr lang="en-IN" dirty="0" err="1"/>
              <a:t>ApiGatewayApplication</a:t>
            </a:r>
            <a:r>
              <a:rPr lang="en-IN" dirty="0"/>
              <a:t> { public static void main(String[] </a:t>
            </a:r>
            <a:r>
              <a:rPr lang="en-IN" dirty="0" err="1"/>
              <a:t>args</a:t>
            </a:r>
            <a:r>
              <a:rPr lang="en-IN" dirty="0"/>
              <a:t>) { </a:t>
            </a:r>
            <a:r>
              <a:rPr lang="en-IN" dirty="0" err="1"/>
              <a:t>SpringApplication.run</a:t>
            </a:r>
            <a:r>
              <a:rPr lang="en-IN" dirty="0"/>
              <a:t>(</a:t>
            </a:r>
            <a:r>
              <a:rPr lang="en-IN" dirty="0" err="1"/>
              <a:t>ApiGatewayApplication.class</a:t>
            </a:r>
            <a:r>
              <a:rPr lang="en-IN" dirty="0"/>
              <a:t>, </a:t>
            </a:r>
            <a:r>
              <a:rPr lang="en-IN" dirty="0" err="1"/>
              <a:t>args</a:t>
            </a:r>
            <a:r>
              <a:rPr lang="en-IN" dirty="0"/>
              <a:t>); } } </a:t>
            </a:r>
          </a:p>
          <a:p>
            <a:pPr>
              <a:buFont typeface="+mj-lt"/>
              <a:buAutoNum type="arabicPeriod"/>
            </a:pPr>
            <a:r>
              <a:rPr lang="en-IN" dirty="0"/>
              <a:t>Create a Feign client to interact with the User Service.</a:t>
            </a:r>
          </a:p>
          <a:p>
            <a:pPr>
              <a:buFont typeface="+mj-lt"/>
              <a:buAutoNum type="arabicPeriod"/>
            </a:pPr>
            <a:r>
              <a:rPr lang="en-IN" dirty="0"/>
              <a:t>java</a:t>
            </a:r>
          </a:p>
          <a:p>
            <a:pPr>
              <a:buFont typeface="+mj-lt"/>
              <a:buAutoNum type="arabicPeriod"/>
            </a:pPr>
            <a:r>
              <a:rPr lang="en-IN" dirty="0"/>
              <a:t>Copy code</a:t>
            </a:r>
          </a:p>
          <a:p>
            <a:pPr rtl="0">
              <a:buFont typeface="+mj-lt"/>
              <a:buAutoNum type="arabicPeriod"/>
            </a:pPr>
            <a:r>
              <a:rPr lang="en-IN" dirty="0"/>
              <a:t>import </a:t>
            </a:r>
            <a:r>
              <a:rPr lang="en-IN" dirty="0" err="1"/>
              <a:t>org.springframework.cloud.openfeign.FeignClient</a:t>
            </a:r>
            <a:r>
              <a:rPr lang="en-IN" dirty="0"/>
              <a:t>; import </a:t>
            </a:r>
            <a:r>
              <a:rPr lang="en-IN" dirty="0" err="1"/>
              <a:t>org.springframework.web.bind.annotation.GetMapping</a:t>
            </a:r>
            <a:r>
              <a:rPr lang="en-IN" dirty="0"/>
              <a:t>; import </a:t>
            </a:r>
            <a:r>
              <a:rPr lang="en-IN" dirty="0" err="1"/>
              <a:t>org.springframework.web.bind.annotation.PathVariable</a:t>
            </a:r>
            <a:r>
              <a:rPr lang="en-IN" dirty="0"/>
              <a:t>; @FeignClient(name = "user-service") public interface </a:t>
            </a:r>
            <a:r>
              <a:rPr lang="en-IN" dirty="0" err="1"/>
              <a:t>UserServiceClient</a:t>
            </a:r>
            <a:r>
              <a:rPr lang="en-IN" dirty="0"/>
              <a:t> { @GetMapping("/users/{id}") String </a:t>
            </a:r>
            <a:r>
              <a:rPr lang="en-IN" dirty="0" err="1"/>
              <a:t>getUserById</a:t>
            </a:r>
            <a:r>
              <a:rPr lang="en-IN" dirty="0"/>
              <a:t>(@PathVariable("id") Long id); } </a:t>
            </a:r>
          </a:p>
          <a:p>
            <a:pPr>
              <a:buFont typeface="+mj-lt"/>
              <a:buAutoNum type="arabicPeriod"/>
            </a:pPr>
            <a:r>
              <a:rPr lang="en-IN" dirty="0"/>
              <a:t>Use this client in your controller to interact with the user-service.</a:t>
            </a:r>
          </a:p>
          <a:p>
            <a:pPr>
              <a:buFont typeface="+mj-lt"/>
              <a:buAutoNum type="arabicPeriod"/>
            </a:pPr>
            <a:r>
              <a:rPr lang="en-IN" dirty="0"/>
              <a:t>java</a:t>
            </a:r>
          </a:p>
          <a:p>
            <a:pPr>
              <a:buFont typeface="+mj-lt"/>
              <a:buAutoNum type="arabicPeriod"/>
            </a:pPr>
            <a:r>
              <a:rPr lang="en-IN" dirty="0"/>
              <a:t>Copy code</a:t>
            </a:r>
          </a:p>
          <a:p>
            <a:pPr rtl="0">
              <a:buFont typeface="+mj-lt"/>
              <a:buAutoNum type="arabicPeriod"/>
            </a:pPr>
            <a:r>
              <a:rPr lang="en-IN" dirty="0"/>
              <a:t>import </a:t>
            </a:r>
            <a:r>
              <a:rPr lang="en-IN" dirty="0" err="1"/>
              <a:t>org.springframework.beans.factory.annotation.Autowired</a:t>
            </a:r>
            <a:r>
              <a:rPr lang="en-IN" dirty="0"/>
              <a:t>; import </a:t>
            </a:r>
            <a:r>
              <a:rPr lang="en-IN" dirty="0" err="1"/>
              <a:t>org.springframework.web.bind.annotation.GetMapping</a:t>
            </a:r>
            <a:r>
              <a:rPr lang="en-IN" dirty="0"/>
              <a:t>; import </a:t>
            </a:r>
            <a:r>
              <a:rPr lang="en-IN" dirty="0" err="1"/>
              <a:t>org.springframework.web.bind.annotation.PathVariable</a:t>
            </a:r>
            <a:r>
              <a:rPr lang="en-IN" dirty="0"/>
              <a:t>; import </a:t>
            </a:r>
            <a:r>
              <a:rPr lang="en-IN" dirty="0" err="1"/>
              <a:t>org.springframework.web.bind.annotation.RestController</a:t>
            </a:r>
            <a:r>
              <a:rPr lang="en-IN" dirty="0"/>
              <a:t>; @RestController public class </a:t>
            </a:r>
            <a:r>
              <a:rPr lang="en-IN" dirty="0" err="1"/>
              <a:t>UserController</a:t>
            </a:r>
            <a:r>
              <a:rPr lang="en-IN" dirty="0"/>
              <a:t> { private final </a:t>
            </a:r>
            <a:r>
              <a:rPr lang="en-IN" dirty="0" err="1"/>
              <a:t>UserServiceClient</a:t>
            </a:r>
            <a:r>
              <a:rPr lang="en-IN" dirty="0"/>
              <a:t> </a:t>
            </a:r>
            <a:r>
              <a:rPr lang="en-IN" dirty="0" err="1"/>
              <a:t>userServiceClient</a:t>
            </a:r>
            <a:r>
              <a:rPr lang="en-IN" dirty="0"/>
              <a:t>; @Autowired public </a:t>
            </a:r>
            <a:r>
              <a:rPr lang="en-IN" dirty="0" err="1"/>
              <a:t>UserController</a:t>
            </a:r>
            <a:r>
              <a:rPr lang="en-IN" dirty="0"/>
              <a:t>(</a:t>
            </a:r>
            <a:r>
              <a:rPr lang="en-IN" dirty="0" err="1"/>
              <a:t>UserServiceClient</a:t>
            </a:r>
            <a:r>
              <a:rPr lang="en-IN" dirty="0"/>
              <a:t> </a:t>
            </a:r>
            <a:r>
              <a:rPr lang="en-IN" dirty="0" err="1"/>
              <a:t>userServiceClient</a:t>
            </a:r>
            <a:r>
              <a:rPr lang="en-IN" dirty="0"/>
              <a:t>) { </a:t>
            </a:r>
            <a:r>
              <a:rPr lang="en-IN" dirty="0" err="1"/>
              <a:t>this.userServiceClient</a:t>
            </a:r>
            <a:r>
              <a:rPr lang="en-IN" dirty="0"/>
              <a:t> = </a:t>
            </a:r>
            <a:r>
              <a:rPr lang="en-IN" dirty="0" err="1"/>
              <a:t>userServiceClient</a:t>
            </a:r>
            <a:r>
              <a:rPr lang="en-IN" dirty="0"/>
              <a:t>; } @GetMapping("/api/users/{id}") public String </a:t>
            </a:r>
            <a:r>
              <a:rPr lang="en-IN" dirty="0" err="1"/>
              <a:t>getUser</a:t>
            </a:r>
            <a:r>
              <a:rPr lang="en-IN" dirty="0"/>
              <a:t>(@PathVariable Long id) { return </a:t>
            </a:r>
            <a:r>
              <a:rPr lang="en-IN" dirty="0" err="1"/>
              <a:t>userServiceClient.getUserById</a:t>
            </a:r>
            <a:r>
              <a:rPr lang="en-IN" dirty="0"/>
              <a:t>(id); } } </a:t>
            </a:r>
          </a:p>
          <a:p>
            <a:r>
              <a:rPr lang="en-IN" b="1" dirty="0"/>
              <a:t>Using Consul as a Service Discovery Alternative</a:t>
            </a:r>
          </a:p>
          <a:p>
            <a:r>
              <a:rPr lang="en-IN" dirty="0"/>
              <a:t>Spring Cloud also supports Consul, a popular service discovery tool that provides an alternative to Eureka. It offers automatic health checks and decentralized registration. To set up Consul:</a:t>
            </a:r>
          </a:p>
          <a:p>
            <a:pPr>
              <a:buFont typeface="+mj-lt"/>
              <a:buAutoNum type="arabicPeriod"/>
            </a:pPr>
            <a:r>
              <a:rPr lang="en-IN" dirty="0"/>
              <a:t>Install Consul and run it locally.</a:t>
            </a:r>
          </a:p>
          <a:p>
            <a:pPr>
              <a:buFont typeface="+mj-lt"/>
              <a:buAutoNum type="arabicPeriod"/>
            </a:pPr>
            <a:r>
              <a:rPr lang="en-IN" dirty="0"/>
              <a:t>Add spring-cloud-starter-consul-discovery as a dependency.</a:t>
            </a:r>
          </a:p>
          <a:p>
            <a:pPr>
              <a:buFont typeface="+mj-lt"/>
              <a:buAutoNum type="arabicPeriod"/>
            </a:pPr>
            <a:r>
              <a:rPr lang="en-IN" dirty="0"/>
              <a:t>Configure </a:t>
            </a:r>
            <a:r>
              <a:rPr lang="en-IN" dirty="0" err="1"/>
              <a:t>application.yml</a:t>
            </a:r>
            <a:r>
              <a:rPr lang="en-IN" dirty="0"/>
              <a:t> to register the service with Consul by pointing it to the Consul server.</a:t>
            </a:r>
          </a:p>
          <a:p>
            <a:r>
              <a:rPr lang="en-IN" b="1" dirty="0"/>
              <a:t>Benefits of Service Discovery</a:t>
            </a:r>
          </a:p>
          <a:p>
            <a:pPr>
              <a:buFont typeface="+mj-lt"/>
              <a:buAutoNum type="arabicPeriod"/>
            </a:pPr>
            <a:r>
              <a:rPr lang="en-IN" b="1" dirty="0"/>
              <a:t>Dynamic Scaling</a:t>
            </a:r>
            <a:r>
              <a:rPr lang="en-IN" dirty="0"/>
              <a:t>: Services can be scaled up or down easily, and other services will automatically detect changes.</a:t>
            </a:r>
          </a:p>
          <a:p>
            <a:pPr>
              <a:buFont typeface="+mj-lt"/>
              <a:buAutoNum type="arabicPeriod"/>
            </a:pPr>
            <a:r>
              <a:rPr lang="en-IN" b="1" dirty="0"/>
              <a:t>Fault Tolerance</a:t>
            </a:r>
            <a:r>
              <a:rPr lang="en-IN" dirty="0"/>
              <a:t>: If an instance of a service fails, other instances remain available for discovery.</a:t>
            </a:r>
          </a:p>
          <a:p>
            <a:pPr>
              <a:buFont typeface="+mj-lt"/>
              <a:buAutoNum type="arabicPeriod"/>
            </a:pPr>
            <a:r>
              <a:rPr lang="en-IN" b="1" dirty="0"/>
              <a:t>Load Balancing</a:t>
            </a:r>
            <a:r>
              <a:rPr lang="en-IN" dirty="0"/>
              <a:t>: Service discovery works with client-side load balancing (e.g., Ribbon) to distribute requests evenly across instances.</a:t>
            </a:r>
          </a:p>
          <a:p>
            <a:r>
              <a:rPr lang="en-IN" b="1" dirty="0"/>
              <a:t>Summary</a:t>
            </a:r>
          </a:p>
          <a:p>
            <a:r>
              <a:rPr lang="en-IN" dirty="0"/>
              <a:t>Service Discovery in Spring, powered by Spring Cloud with tools like Eureka and Consul, simplifies building resilient, scalable microservices architectures. It removes the need for hard-coded IP addresses, improves scalability, and enables easy communication between services. This pattern is fundamental in modern distributed systems to ensure that services can dynamically find and interact with each other.</a:t>
            </a:r>
          </a:p>
          <a:p>
            <a:r>
              <a:rPr lang="en-IN" dirty="0"/>
              <a:t>4o</a:t>
            </a:r>
          </a:p>
        </p:txBody>
      </p:sp>
      <p:sp>
        <p:nvSpPr>
          <p:cNvPr id="4" name="Slide Number Placeholder 3">
            <a:extLst>
              <a:ext uri="{FF2B5EF4-FFF2-40B4-BE49-F238E27FC236}">
                <a16:creationId xmlns:a16="http://schemas.microsoft.com/office/drawing/2014/main" id="{A47C2EAB-1DF6-0C24-F949-069A8341BE5F}"/>
              </a:ext>
            </a:extLst>
          </p:cNvPr>
          <p:cNvSpPr>
            <a:spLocks noGrp="1"/>
          </p:cNvSpPr>
          <p:nvPr>
            <p:ph type="sldNum" sz="quarter" idx="5"/>
          </p:nvPr>
        </p:nvSpPr>
        <p:spPr/>
        <p:txBody>
          <a:bodyPr/>
          <a:lstStyle/>
          <a:p>
            <a:fld id="{0AC900C1-7326-4B4D-9C4E-22E7230B62CC}" type="slidenum">
              <a:rPr lang="en-US" smtClean="0"/>
              <a:t>139</a:t>
            </a:fld>
            <a:endParaRPr lang="en-US"/>
          </a:p>
        </p:txBody>
      </p:sp>
    </p:spTree>
    <p:extLst>
      <p:ext uri="{BB962C8B-B14F-4D97-AF65-F5344CB8AC3E}">
        <p14:creationId xmlns:p14="http://schemas.microsoft.com/office/powerpoint/2010/main" val="3653324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12.png"/><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E41C233-75B9-112A-0B21-326CD6A019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4210147"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custDataLst>
      <p:tags r:id="rId1"/>
    </p:custDataLst>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3"/>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ustDataLst>
      <p:tags r:id="rId1"/>
    </p:custDataLst>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dirty="0"/>
              <a:t>Click to edit Master text styles</a:t>
            </a:r>
          </a:p>
          <a:p>
            <a:pPr lvl="1"/>
            <a:r>
              <a:rPr lang="en-US" dirty="0"/>
              <a:t>Second level</a:t>
            </a:r>
          </a:p>
          <a:p>
            <a:pPr lvl="2"/>
            <a:r>
              <a:rPr lang="en-US" dirty="0"/>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ustDataLst>
      <p:tags r:id="rId1"/>
    </p:custDataLst>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ick 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527050" y="3050887"/>
            <a:ext cx="6673711" cy="3042226"/>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70"/>
            <a:ext cx="7538997" cy="523180"/>
          </a:xfrm>
          <a:prstGeom prst="rect">
            <a:avLst/>
          </a:prstGeom>
          <a:noFill/>
          <a:ln>
            <a:noFill/>
          </a:ln>
        </p:spPr>
        <p:txBody>
          <a:bodyPr spcFirstLastPara="1" wrap="square" lIns="91425" tIns="45700" rIns="91425" bIns="45700" anchor="t" anchorCtr="0">
            <a:spAutoFit/>
          </a:bodyPr>
          <a:lstStyle/>
          <a:p>
            <a:pPr algn="ctr"/>
            <a:r>
              <a:rPr lang="en-IN" sz="2800" b="1">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0"/>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885813"/>
            <a:ext cx="7315200" cy="385939"/>
          </a:xfrm>
          <a:prstGeom prst="rect">
            <a:avLst/>
          </a:prstGeom>
          <a:noFill/>
          <a:ln>
            <a:noFill/>
          </a:ln>
        </p:spPr>
        <p:txBody>
          <a:bodyPr spcFirstLastPara="1" wrap="square" lIns="91425" tIns="0" rIns="91425" bIns="0" anchor="b" anchorCtr="0">
            <a:sp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dirty="0"/>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1"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49712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ey Takeaways" preserve="1" userDrawn="1">
  <p:cSld name="1_Key 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6"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6"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0" y="269818"/>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8"/>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3262735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3"/>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4">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
        <p:nvSpPr>
          <p:cNvPr id="11" name="Text Placeholder 7">
            <a:extLst>
              <a:ext uri="{FF2B5EF4-FFF2-40B4-BE49-F238E27FC236}">
                <a16:creationId xmlns:a16="http://schemas.microsoft.com/office/drawing/2014/main" id="{D1274D9B-346F-CB92-1A7C-75A6C78EFB8D}"/>
              </a:ext>
            </a:extLst>
          </p:cNvPr>
          <p:cNvSpPr txBox="1">
            <a:spLocks/>
          </p:cNvSpPr>
          <p:nvPr userDrawn="1"/>
        </p:nvSpPr>
        <p:spPr>
          <a:xfrm>
            <a:off x="12012930" y="223872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12" name="Text Placeholder 7">
            <a:extLst>
              <a:ext uri="{FF2B5EF4-FFF2-40B4-BE49-F238E27FC236}">
                <a16:creationId xmlns:a16="http://schemas.microsoft.com/office/drawing/2014/main" id="{CB3CA6C0-57BE-BA4B-288F-6D39E87C748D}"/>
              </a:ext>
            </a:extLst>
          </p:cNvPr>
          <p:cNvSpPr txBox="1">
            <a:spLocks/>
          </p:cNvSpPr>
          <p:nvPr userDrawn="1"/>
        </p:nvSpPr>
        <p:spPr>
          <a:xfrm>
            <a:off x="13803630" y="2236341"/>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13" name="Text Placeholder 6">
            <a:extLst>
              <a:ext uri="{FF2B5EF4-FFF2-40B4-BE49-F238E27FC236}">
                <a16:creationId xmlns:a16="http://schemas.microsoft.com/office/drawing/2014/main" id="{C8FC3C51-3392-CDDA-C075-B27971C4378A}"/>
              </a:ext>
            </a:extLst>
          </p:cNvPr>
          <p:cNvSpPr>
            <a:spLocks noGrp="1"/>
          </p:cNvSpPr>
          <p:nvPr>
            <p:ph type="body" sz="quarter" idx="14" hasCustomPrompt="1"/>
          </p:nvPr>
        </p:nvSpPr>
        <p:spPr>
          <a:xfrm>
            <a:off x="13416914" y="2238406"/>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dirty="0"/>
              <a:t>05</a:t>
            </a:r>
          </a:p>
        </p:txBody>
      </p:sp>
    </p:spTree>
    <p:custDataLst>
      <p:tags r:id="rId1"/>
    </p:custDataLst>
    <p:extLst>
      <p:ext uri="{BB962C8B-B14F-4D97-AF65-F5344CB8AC3E}">
        <p14:creationId xmlns:p14="http://schemas.microsoft.com/office/powerpoint/2010/main" val="515120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3"/>
          <a:srcRect/>
          <a:stretch/>
        </p:blipFill>
        <p:spPr>
          <a:xfrm>
            <a:off x="0" y="0"/>
            <a:ext cx="16255998" cy="9143999"/>
          </a:xfrm>
          <a:prstGeom prst="rect">
            <a:avLst/>
          </a:prstGeom>
          <a:noFill/>
          <a:ln>
            <a:noFill/>
          </a:ln>
        </p:spPr>
      </p:pic>
      <p:pic>
        <p:nvPicPr>
          <p:cNvPr id="147" name="Google Shape;147;p35"/>
          <p:cNvPicPr preferRelativeResize="0"/>
          <p:nvPr/>
        </p:nvPicPr>
        <p:blipFill>
          <a:blip r:embed="rId4">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custDataLst>
      <p:tags r:id="rId1"/>
    </p:custDataLst>
    <p:extLst>
      <p:ext uri="{BB962C8B-B14F-4D97-AF65-F5344CB8AC3E}">
        <p14:creationId xmlns:p14="http://schemas.microsoft.com/office/powerpoint/2010/main" val="34533355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841251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3"/>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3"/>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4" name="Text Placeholder 7">
            <a:extLst>
              <a:ext uri="{FF2B5EF4-FFF2-40B4-BE49-F238E27FC236}">
                <a16:creationId xmlns:a16="http://schemas.microsoft.com/office/drawing/2014/main" id="{830CF726-A3F2-B977-B068-7D06716F56B4}"/>
              </a:ext>
            </a:extLst>
          </p:cNvPr>
          <p:cNvSpPr txBox="1">
            <a:spLocks noGrp="1" noRot="1" noMove="1" noResize="1" noEditPoints="1" noAdjustHandles="1" noChangeArrowheads="1" noChangeShapeType="1"/>
          </p:cNvSpPr>
          <p:nvPr userDrawn="1"/>
        </p:nvSpPr>
        <p:spPr>
          <a:xfrm>
            <a:off x="12105321" y="790417"/>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5" name="Text Placeholder 7">
            <a:extLst>
              <a:ext uri="{FF2B5EF4-FFF2-40B4-BE49-F238E27FC236}">
                <a16:creationId xmlns:a16="http://schemas.microsoft.com/office/drawing/2014/main" id="{6BBB6BA5-A4E4-D7B0-C63C-6124BA2ECF3D}"/>
              </a:ext>
            </a:extLst>
          </p:cNvPr>
          <p:cNvSpPr txBox="1">
            <a:spLocks noGrp="1" noRot="1" noMove="1" noResize="1" noEditPoints="1" noAdjustHandles="1" noChangeArrowheads="1" noChangeShapeType="1"/>
          </p:cNvSpPr>
          <p:nvPr userDrawn="1"/>
        </p:nvSpPr>
        <p:spPr>
          <a:xfrm>
            <a:off x="13896021" y="788036"/>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6" name="Text Placeholder 6">
            <a:extLst>
              <a:ext uri="{FF2B5EF4-FFF2-40B4-BE49-F238E27FC236}">
                <a16:creationId xmlns:a16="http://schemas.microsoft.com/office/drawing/2014/main" id="{13C83F24-AD45-A766-BE47-744910AB1926}"/>
              </a:ext>
            </a:extLst>
          </p:cNvPr>
          <p:cNvSpPr>
            <a:spLocks noGrp="1" noRot="1" noMove="1" noResize="1" noEditPoints="1" noAdjustHandles="1" noChangeArrowheads="1" noChangeShapeType="1"/>
          </p:cNvSpPr>
          <p:nvPr>
            <p:ph type="body" sz="quarter" idx="14" hasCustomPrompt="1"/>
          </p:nvPr>
        </p:nvSpPr>
        <p:spPr>
          <a:xfrm>
            <a:off x="13509305" y="790101"/>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dirty="0"/>
              <a:t>05</a:t>
            </a:r>
          </a:p>
        </p:txBody>
      </p:sp>
    </p:spTree>
    <p:custDataLst>
      <p:tags r:id="rId1"/>
    </p:custDataLst>
    <p:extLst>
      <p:ext uri="{BB962C8B-B14F-4D97-AF65-F5344CB8AC3E}">
        <p14:creationId xmlns:p14="http://schemas.microsoft.com/office/powerpoint/2010/main" val="501208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3"/>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custDataLst>
      <p:tags r:id="rId1"/>
    </p:custDataLst>
    <p:extLst>
      <p:ext uri="{BB962C8B-B14F-4D97-AF65-F5344CB8AC3E}">
        <p14:creationId xmlns:p14="http://schemas.microsoft.com/office/powerpoint/2010/main" val="3896443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3"/>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ustDataLst>
      <p:tags r:id="rId1"/>
    </p:custDataLst>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2" name="Google Shape;73;p29">
            <a:extLst>
              <a:ext uri="{FF2B5EF4-FFF2-40B4-BE49-F238E27FC236}">
                <a16:creationId xmlns:a16="http://schemas.microsoft.com/office/drawing/2014/main" id="{B87F5096-20A0-1143-EF5A-ABB91EB9F1C2}"/>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lvl1pPr>
          </a:lstStyle>
          <a:p>
            <a:pPr marL="228600" lvl="0" indent="-228600"/>
            <a:endParaRPr dirty="0"/>
          </a:p>
        </p:txBody>
      </p:sp>
      <p:sp>
        <p:nvSpPr>
          <p:cNvPr id="4" name="Text Placeholder 4">
            <a:extLst>
              <a:ext uri="{FF2B5EF4-FFF2-40B4-BE49-F238E27FC236}">
                <a16:creationId xmlns:a16="http://schemas.microsoft.com/office/drawing/2014/main" id="{2F7ECC94-9D51-E812-E18F-A97261A1D981}"/>
              </a:ext>
            </a:extLst>
          </p:cNvPr>
          <p:cNvSpPr>
            <a:spLocks noGrp="1"/>
          </p:cNvSpPr>
          <p:nvPr>
            <p:ph type="body" sz="quarter" idx="12"/>
          </p:nvPr>
        </p:nvSpPr>
        <p:spPr>
          <a:xfrm>
            <a:off x="844550" y="2603500"/>
            <a:ext cx="10807700" cy="5538468"/>
          </a:xfrm>
        </p:spPr>
        <p:txBody>
          <a:bodyPr/>
          <a:lstStyle>
            <a:lvl1pPr marL="0" indent="0">
              <a:buNone/>
              <a:defRPr/>
            </a:lvl1pPr>
            <a:lvl3pPr marL="11430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701244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custDataLst>
      <p:tags r:id="rId1"/>
    </p:custDataLst>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3"/>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4"/>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spTree>
    <p:custDataLst>
      <p:tags r:id="rId1"/>
    </p:custDataLst>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3"/>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4">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custDataLst>
      <p:tags r:id="rId1"/>
    </p:custDataLst>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hidden="1">
            <a:extLst>
              <a:ext uri="{FF2B5EF4-FFF2-40B4-BE49-F238E27FC236}">
                <a16:creationId xmlns:a16="http://schemas.microsoft.com/office/drawing/2014/main" id="{2444B81E-A7F2-DD03-1F7C-99ED49FAF882}"/>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chemeClr val="tx1">
                    <a:lumMod val="75000"/>
                    <a:lumOff val="25000"/>
                  </a:schemeClr>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custDataLst>
      <p:tags r:id="rId1"/>
    </p:custDataLst>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3"/>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custDataLst>
      <p:tags r:id="rId1"/>
    </p:custDataLst>
    <p:extLst>
      <p:ext uri="{BB962C8B-B14F-4D97-AF65-F5344CB8AC3E}">
        <p14:creationId xmlns:p14="http://schemas.microsoft.com/office/powerpoint/2010/main" val="7718878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3"/>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Before the Next Class</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custDataLst>
      <p:tags r:id="rId1"/>
    </p:custDataLst>
    <p:extLst>
      <p:ext uri="{BB962C8B-B14F-4D97-AF65-F5344CB8AC3E}">
        <p14:creationId xmlns:p14="http://schemas.microsoft.com/office/powerpoint/2010/main" val="1477371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3"/>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What’s Next?</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custDataLst>
      <p:tags r:id="rId1"/>
    </p:custDataLst>
    <p:extLst>
      <p:ext uri="{BB962C8B-B14F-4D97-AF65-F5344CB8AC3E}">
        <p14:creationId xmlns:p14="http://schemas.microsoft.com/office/powerpoint/2010/main" val="2179563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dirty="0"/>
              <a:t>Click to edit Master text styles</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1032794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3"/>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ustDataLst>
      <p:tags r:id="rId1"/>
    </p:custDataLst>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dirty="0"/>
              <a:t>Click to edit Master text styles</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113431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3"/>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4"/>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custDataLst>
      <p:tags r:id="rId1"/>
    </p:custDataLst>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0"/>
            <a:ext cx="16255998"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ustDataLst>
      <p:tags r:id="rId1"/>
    </p:custDataLst>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0" y="257626"/>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4"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6" y="2901928"/>
            <a:ext cx="5615224"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0" y="2695575"/>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a:p>
            <a:pPr lvl="0"/>
            <a:endParaRPr lang="en-US"/>
          </a:p>
        </p:txBody>
      </p:sp>
    </p:spTree>
    <p:custDataLst>
      <p:tags r:id="rId1"/>
    </p:custDataLst>
    <p:extLst>
      <p:ext uri="{BB962C8B-B14F-4D97-AF65-F5344CB8AC3E}">
        <p14:creationId xmlns:p14="http://schemas.microsoft.com/office/powerpoint/2010/main" val="114247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0">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719" r:id="rId8"/>
    <p:sldLayoutId id="2147483683" r:id="rId9"/>
    <p:sldLayoutId id="2147483684" r:id="rId10"/>
    <p:sldLayoutId id="2147483685" r:id="rId11"/>
    <p:sldLayoutId id="2147483720" r:id="rId12"/>
    <p:sldLayoutId id="2147483721"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0.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0.xml"/><Relationship Id="rId1" Type="http://schemas.openxmlformats.org/officeDocument/2006/relationships/tags" Target="../tags/tag130.xml"/><Relationship Id="rId4" Type="http://schemas.openxmlformats.org/officeDocument/2006/relationships/image" Target="../media/image65.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0.xml"/><Relationship Id="rId1" Type="http://schemas.openxmlformats.org/officeDocument/2006/relationships/tags" Target="../tags/tag131.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0.xml"/><Relationship Id="rId1" Type="http://schemas.openxmlformats.org/officeDocument/2006/relationships/tags" Target="../tags/tag13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0.xml"/><Relationship Id="rId1" Type="http://schemas.openxmlformats.org/officeDocument/2006/relationships/tags" Target="../tags/tag133.xml"/><Relationship Id="rId4" Type="http://schemas.openxmlformats.org/officeDocument/2006/relationships/image" Target="../media/image66.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0.xml"/><Relationship Id="rId1" Type="http://schemas.openxmlformats.org/officeDocument/2006/relationships/tags" Target="../tags/tag134.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0.xml"/><Relationship Id="rId1" Type="http://schemas.openxmlformats.org/officeDocument/2006/relationships/tags" Target="../tags/tag135.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0.xml"/><Relationship Id="rId1" Type="http://schemas.openxmlformats.org/officeDocument/2006/relationships/tags" Target="../tags/tag136.xml"/><Relationship Id="rId4" Type="http://schemas.openxmlformats.org/officeDocument/2006/relationships/image" Target="../media/image67.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0.xml"/><Relationship Id="rId1" Type="http://schemas.openxmlformats.org/officeDocument/2006/relationships/tags" Target="../tags/tag137.xml"/><Relationship Id="rId4" Type="http://schemas.openxmlformats.org/officeDocument/2006/relationships/hyperlink" Target="http://en.wikipedia.org/wiki/Hollywood_principle" TargetMode="Externa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0.xml"/><Relationship Id="rId1" Type="http://schemas.openxmlformats.org/officeDocument/2006/relationships/tags" Target="../tags/tag138.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0.xml"/><Relationship Id="rId1" Type="http://schemas.openxmlformats.org/officeDocument/2006/relationships/tags" Target="../tags/tag139.xm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Robert_Cecil_Martin" TargetMode="External"/><Relationship Id="rId2" Type="http://schemas.openxmlformats.org/officeDocument/2006/relationships/slideLayout" Target="../slideLayouts/slideLayout10.xml"/><Relationship Id="rId1" Type="http://schemas.openxmlformats.org/officeDocument/2006/relationships/tags" Target="../tags/tag41.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0.xml"/><Relationship Id="rId1" Type="http://schemas.openxmlformats.org/officeDocument/2006/relationships/tags" Target="../tags/tag140.xml"/><Relationship Id="rId4" Type="http://schemas.openxmlformats.org/officeDocument/2006/relationships/image" Target="../media/image68.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4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0.xml"/><Relationship Id="rId1" Type="http://schemas.openxmlformats.org/officeDocument/2006/relationships/tags" Target="../tags/tag14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0.xml"/><Relationship Id="rId1" Type="http://schemas.openxmlformats.org/officeDocument/2006/relationships/tags" Target="../tags/tag143.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0.xml"/><Relationship Id="rId1" Type="http://schemas.openxmlformats.org/officeDocument/2006/relationships/tags" Target="../tags/tag144.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0.xml"/><Relationship Id="rId1" Type="http://schemas.openxmlformats.org/officeDocument/2006/relationships/tags" Target="../tags/tag145.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0.xml"/><Relationship Id="rId1" Type="http://schemas.openxmlformats.org/officeDocument/2006/relationships/tags" Target="../tags/tag146.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0.xml"/><Relationship Id="rId1" Type="http://schemas.openxmlformats.org/officeDocument/2006/relationships/tags" Target="../tags/tag147.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0.xml"/><Relationship Id="rId1" Type="http://schemas.openxmlformats.org/officeDocument/2006/relationships/tags" Target="../tags/tag148.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0.xml"/><Relationship Id="rId1" Type="http://schemas.openxmlformats.org/officeDocument/2006/relationships/tags" Target="../tags/tag14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0.xml"/><Relationship Id="rId1" Type="http://schemas.openxmlformats.org/officeDocument/2006/relationships/tags" Target="../tags/tag150.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0.xml"/><Relationship Id="rId1" Type="http://schemas.openxmlformats.org/officeDocument/2006/relationships/tags" Target="../tags/tag151.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5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0.xml"/><Relationship Id="rId1" Type="http://schemas.openxmlformats.org/officeDocument/2006/relationships/tags" Target="../tags/tag153.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0.xml"/><Relationship Id="rId1" Type="http://schemas.openxmlformats.org/officeDocument/2006/relationships/tags" Target="../tags/tag15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0.xml"/><Relationship Id="rId1" Type="http://schemas.openxmlformats.org/officeDocument/2006/relationships/tags" Target="../tags/tag155.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0.xml"/><Relationship Id="rId1" Type="http://schemas.openxmlformats.org/officeDocument/2006/relationships/tags" Target="../tags/tag156.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0.xml"/><Relationship Id="rId1" Type="http://schemas.openxmlformats.org/officeDocument/2006/relationships/tags" Target="../tags/tag15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0.xml"/><Relationship Id="rId1" Type="http://schemas.openxmlformats.org/officeDocument/2006/relationships/tags" Target="../tags/tag158.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59.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0.xml"/><Relationship Id="rId1" Type="http://schemas.openxmlformats.org/officeDocument/2006/relationships/tags" Target="../tags/tag43.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0.xml"/><Relationship Id="rId1" Type="http://schemas.openxmlformats.org/officeDocument/2006/relationships/tags" Target="../tags/tag160.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0.xml"/><Relationship Id="rId1" Type="http://schemas.openxmlformats.org/officeDocument/2006/relationships/tags" Target="../tags/tag161.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0.xml"/><Relationship Id="rId1" Type="http://schemas.openxmlformats.org/officeDocument/2006/relationships/tags" Target="../tags/tag16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0.xml"/><Relationship Id="rId1" Type="http://schemas.openxmlformats.org/officeDocument/2006/relationships/tags" Target="../tags/tag163.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0.xml"/><Relationship Id="rId1" Type="http://schemas.openxmlformats.org/officeDocument/2006/relationships/tags" Target="../tags/tag164.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0.xml"/><Relationship Id="rId1" Type="http://schemas.openxmlformats.org/officeDocument/2006/relationships/tags" Target="../tags/tag165.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66.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0.xml"/><Relationship Id="rId1" Type="http://schemas.openxmlformats.org/officeDocument/2006/relationships/tags" Target="../tags/tag167.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0.xml"/><Relationship Id="rId1" Type="http://schemas.openxmlformats.org/officeDocument/2006/relationships/tags" Target="../tags/tag168.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0.xml"/><Relationship Id="rId1" Type="http://schemas.openxmlformats.org/officeDocument/2006/relationships/tags" Target="../tags/tag16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0.xml"/><Relationship Id="rId1" Type="http://schemas.openxmlformats.org/officeDocument/2006/relationships/tags" Target="../tags/tag44.xml"/><Relationship Id="rId4" Type="http://schemas.openxmlformats.org/officeDocument/2006/relationships/image" Target="../media/image33.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0.xml"/><Relationship Id="rId1" Type="http://schemas.openxmlformats.org/officeDocument/2006/relationships/tags" Target="../tags/tag170.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0.xml"/><Relationship Id="rId1" Type="http://schemas.openxmlformats.org/officeDocument/2006/relationships/tags" Target="../tags/tag171.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0.xml"/><Relationship Id="rId1" Type="http://schemas.openxmlformats.org/officeDocument/2006/relationships/tags" Target="../tags/tag17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5.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0.xml"/><Relationship Id="rId1" Type="http://schemas.openxmlformats.org/officeDocument/2006/relationships/tags" Target="../tags/tag4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0.xml"/><Relationship Id="rId1" Type="http://schemas.openxmlformats.org/officeDocument/2006/relationships/tags" Target="../tags/tag4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0.xml"/><Relationship Id="rId1" Type="http://schemas.openxmlformats.org/officeDocument/2006/relationships/tags" Target="../tags/tag5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0.xml"/><Relationship Id="rId1" Type="http://schemas.openxmlformats.org/officeDocument/2006/relationships/tags" Target="../tags/tag5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0.xml"/><Relationship Id="rId1" Type="http://schemas.openxmlformats.org/officeDocument/2006/relationships/tags" Target="../tags/tag53.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0.xml"/><Relationship Id="rId1" Type="http://schemas.openxmlformats.org/officeDocument/2006/relationships/tags" Target="../tags/tag54.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5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5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5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5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5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3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6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6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0.xml"/><Relationship Id="rId1" Type="http://schemas.openxmlformats.org/officeDocument/2006/relationships/tags" Target="../tags/tag6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6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64.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0.xml"/><Relationship Id="rId1" Type="http://schemas.openxmlformats.org/officeDocument/2006/relationships/tags" Target="../tags/tag6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6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6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68.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0.xml"/><Relationship Id="rId1" Type="http://schemas.openxmlformats.org/officeDocument/2006/relationships/tags" Target="../tags/tag6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7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7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7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0.xml"/><Relationship Id="rId1" Type="http://schemas.openxmlformats.org/officeDocument/2006/relationships/tags" Target="../tags/tag7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7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7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7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7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78.xml"/><Relationship Id="rId4" Type="http://schemas.openxmlformats.org/officeDocument/2006/relationships/hyperlink" Target="http://javapapers.com/core-java/java-serializat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0.xml"/><Relationship Id="rId1" Type="http://schemas.openxmlformats.org/officeDocument/2006/relationships/tags" Target="../tags/tag7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8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8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8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8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0.xml"/><Relationship Id="rId1" Type="http://schemas.openxmlformats.org/officeDocument/2006/relationships/tags" Target="../tags/tag8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8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8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8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0.xml"/><Relationship Id="rId1" Type="http://schemas.openxmlformats.org/officeDocument/2006/relationships/tags" Target="../tags/tag8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8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90.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0.xml"/><Relationship Id="rId1" Type="http://schemas.openxmlformats.org/officeDocument/2006/relationships/tags" Target="../tags/tag91.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9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tags" Target="../tags/tag9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ags" Target="../tags/tag94.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0.xml"/><Relationship Id="rId1" Type="http://schemas.openxmlformats.org/officeDocument/2006/relationships/tags" Target="../tags/tag9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9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ags" Target="../tags/tag97.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0.xml"/><Relationship Id="rId1" Type="http://schemas.openxmlformats.org/officeDocument/2006/relationships/tags" Target="../tags/tag98.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0.xml"/><Relationship Id="rId1" Type="http://schemas.openxmlformats.org/officeDocument/2006/relationships/tags" Target="../tags/tag9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10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10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tags" Target="../tags/tag10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xml"/><Relationship Id="rId1" Type="http://schemas.openxmlformats.org/officeDocument/2006/relationships/tags" Target="../tags/tag103.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0.xml"/><Relationship Id="rId1" Type="http://schemas.openxmlformats.org/officeDocument/2006/relationships/tags" Target="../tags/tag10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tags" Target="../tags/tag10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tags" Target="../tags/tag10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xml"/><Relationship Id="rId1" Type="http://schemas.openxmlformats.org/officeDocument/2006/relationships/tags" Target="../tags/tag10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108.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xml"/><Relationship Id="rId1" Type="http://schemas.openxmlformats.org/officeDocument/2006/relationships/tags" Target="../tags/tag10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38.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0.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0.xml"/><Relationship Id="rId1" Type="http://schemas.openxmlformats.org/officeDocument/2006/relationships/tags" Target="../tags/tag11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0.xml"/><Relationship Id="rId1" Type="http://schemas.openxmlformats.org/officeDocument/2006/relationships/tags" Target="../tags/tag11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0.xml"/><Relationship Id="rId1" Type="http://schemas.openxmlformats.org/officeDocument/2006/relationships/tags" Target="../tags/tag113.xml"/><Relationship Id="rId4" Type="http://schemas.openxmlformats.org/officeDocument/2006/relationships/image" Target="../media/image60.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0.xml"/><Relationship Id="rId1" Type="http://schemas.openxmlformats.org/officeDocument/2006/relationships/tags" Target="../tags/tag11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0.xml"/><Relationship Id="rId1" Type="http://schemas.openxmlformats.org/officeDocument/2006/relationships/tags" Target="../tags/tag11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0.xml"/><Relationship Id="rId1" Type="http://schemas.openxmlformats.org/officeDocument/2006/relationships/tags" Target="../tags/tag116.xml"/><Relationship Id="rId4" Type="http://schemas.openxmlformats.org/officeDocument/2006/relationships/image" Target="../media/image6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0.xml"/><Relationship Id="rId1" Type="http://schemas.openxmlformats.org/officeDocument/2006/relationships/tags" Target="../tags/tag11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0.xml"/><Relationship Id="rId1" Type="http://schemas.openxmlformats.org/officeDocument/2006/relationships/tags" Target="../tags/tag118.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tags" Target="../tags/tag11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0.xml"/><Relationship Id="rId1" Type="http://schemas.openxmlformats.org/officeDocument/2006/relationships/tags" Target="../tags/tag120.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0.xml"/><Relationship Id="rId1" Type="http://schemas.openxmlformats.org/officeDocument/2006/relationships/tags" Target="../tags/tag121.xml"/><Relationship Id="rId4" Type="http://schemas.openxmlformats.org/officeDocument/2006/relationships/image" Target="../media/image6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0.xml"/><Relationship Id="rId1" Type="http://schemas.openxmlformats.org/officeDocument/2006/relationships/tags" Target="../tags/tag12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0.xml"/><Relationship Id="rId1" Type="http://schemas.openxmlformats.org/officeDocument/2006/relationships/tags" Target="../tags/tag12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0.xml"/><Relationship Id="rId1" Type="http://schemas.openxmlformats.org/officeDocument/2006/relationships/tags" Target="../tags/tag124.xml"/><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0.xml"/><Relationship Id="rId1" Type="http://schemas.openxmlformats.org/officeDocument/2006/relationships/tags" Target="../tags/tag12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0.xml"/><Relationship Id="rId1" Type="http://schemas.openxmlformats.org/officeDocument/2006/relationships/tags" Target="../tags/tag126.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0.xml"/><Relationship Id="rId1" Type="http://schemas.openxmlformats.org/officeDocument/2006/relationships/tags" Target="../tags/tag127.xml"/><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0.xml"/><Relationship Id="rId1" Type="http://schemas.openxmlformats.org/officeDocument/2006/relationships/tags" Target="../tags/tag128.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0.xml"/><Relationship Id="rId1" Type="http://schemas.openxmlformats.org/officeDocument/2006/relationships/tags" Target="../tags/tag1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8D8D-CB39-0975-BB85-68269124BA0B}"/>
              </a:ext>
            </a:extLst>
          </p:cNvPr>
          <p:cNvSpPr>
            <a:spLocks noGrp="1"/>
          </p:cNvSpPr>
          <p:nvPr>
            <p:ph type="body" idx="10"/>
          </p:nvPr>
        </p:nvSpPr>
        <p:spPr>
          <a:xfrm>
            <a:off x="1115878" y="4114799"/>
            <a:ext cx="14242942" cy="2224007"/>
          </a:xfrm>
        </p:spPr>
        <p:txBody>
          <a:bodyPr/>
          <a:lstStyle/>
          <a:p>
            <a:pPr>
              <a:lnSpc>
                <a:spcPct val="107000"/>
              </a:lnSpc>
              <a:spcAft>
                <a:spcPts val="800"/>
              </a:spcAft>
            </a:pPr>
            <a:r>
              <a:rPr lang="en-IN" sz="4000" b="1" kern="100" dirty="0">
                <a:effectLst/>
                <a:latin typeface="Calibri" panose="020F0502020204030204" pitchFamily="34" charset="0"/>
                <a:ea typeface="Calibri" panose="020F0502020204030204" pitchFamily="34" charset="0"/>
                <a:cs typeface="Mangal" panose="02040503050203030202" pitchFamily="18" charset="0"/>
              </a:rPr>
              <a:t>Standard design pattern use in enterprise level using Java technologies - high level</a:t>
            </a:r>
            <a:endParaRPr lang="en-IN" sz="4000" kern="100" dirty="0">
              <a:effectLst/>
              <a:latin typeface="Calibri" panose="020F0502020204030204" pitchFamily="34" charset="0"/>
              <a:ea typeface="Calibri" panose="020F0502020204030204" pitchFamily="34" charset="0"/>
              <a:cs typeface="Mangal" panose="02040503050203030202" pitchFamily="18" charset="0"/>
            </a:endParaRPr>
          </a:p>
        </p:txBody>
      </p:sp>
    </p:spTree>
    <p:custDataLst>
      <p:tags r:id="rId1"/>
    </p:custDataLst>
    <p:extLst>
      <p:ext uri="{BB962C8B-B14F-4D97-AF65-F5344CB8AC3E}">
        <p14:creationId xmlns:p14="http://schemas.microsoft.com/office/powerpoint/2010/main" val="1329226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8FE96-0D49-B3BF-CB1E-A1B3720BCC2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2707794-E301-D0BF-D891-47FE039BF252}"/>
              </a:ext>
            </a:extLst>
          </p:cNvPr>
          <p:cNvSpPr>
            <a:spLocks noGrp="1"/>
          </p:cNvSpPr>
          <p:nvPr>
            <p:ph type="body" idx="1"/>
          </p:nvPr>
        </p:nvSpPr>
        <p:spPr>
          <a:xfrm>
            <a:off x="619932" y="1131377"/>
            <a:ext cx="15636067" cy="7423688"/>
          </a:xfrm>
        </p:spPr>
        <p:txBody>
          <a:bodyPr>
            <a:noAutofit/>
          </a:bodyPr>
          <a:lstStyle/>
          <a:p>
            <a:r>
              <a:rPr lang="en-US" sz="2800" b="1" dirty="0"/>
              <a:t>Polymorphism</a:t>
            </a:r>
            <a:r>
              <a:rPr lang="en-US" sz="2800" dirty="0"/>
              <a:t>:</a:t>
            </a:r>
          </a:p>
          <a:p>
            <a:pPr lvl="1"/>
            <a:r>
              <a:rPr lang="en-US" sz="2800" b="1" dirty="0"/>
              <a:t>Definition</a:t>
            </a:r>
            <a:r>
              <a:rPr lang="en-US" sz="2800" dirty="0"/>
              <a:t>: Polymorphism is the ability of different classes to respond to the same message (method call) in different ways. It enables a single interface to represent different underlying forms (data types).</a:t>
            </a:r>
          </a:p>
          <a:p>
            <a:r>
              <a:rPr lang="en-US" sz="2800" b="1" dirty="0"/>
              <a:t>Inheritance</a:t>
            </a:r>
            <a:r>
              <a:rPr lang="en-US" sz="2800" dirty="0"/>
              <a:t>:</a:t>
            </a:r>
          </a:p>
          <a:p>
            <a:pPr lvl="1"/>
            <a:r>
              <a:rPr lang="en-US" sz="2800" b="1" dirty="0"/>
              <a:t>Definition</a:t>
            </a:r>
            <a:r>
              <a:rPr lang="en-US" sz="2800" dirty="0"/>
              <a:t>: Inheritance is a mechanism that allows a new class to inherit properties and behaviors (methods) from an existing class, promoting code reuse. The new class, called a subclass or derived class, inherits the attributes and methods of the superclass (parent class).</a:t>
            </a:r>
          </a:p>
          <a:p>
            <a:pPr>
              <a:buFont typeface="Arial" panose="020B0604020202020204" pitchFamily="34" charset="0"/>
              <a:buChar char="•"/>
            </a:pPr>
            <a:endParaRPr lang="en-US" sz="2800" dirty="0"/>
          </a:p>
        </p:txBody>
      </p:sp>
      <p:sp>
        <p:nvSpPr>
          <p:cNvPr id="4" name="Title 3">
            <a:extLst>
              <a:ext uri="{FF2B5EF4-FFF2-40B4-BE49-F238E27FC236}">
                <a16:creationId xmlns:a16="http://schemas.microsoft.com/office/drawing/2014/main" id="{3502C288-C8FF-51E6-7B0F-654CC18A3A7D}"/>
              </a:ext>
            </a:extLst>
          </p:cNvPr>
          <p:cNvSpPr>
            <a:spLocks noGrp="1"/>
          </p:cNvSpPr>
          <p:nvPr>
            <p:ph type="title"/>
          </p:nvPr>
        </p:nvSpPr>
        <p:spPr/>
        <p:txBody>
          <a:bodyPr>
            <a:normAutofit/>
          </a:bodyPr>
          <a:lstStyle/>
          <a:p>
            <a:r>
              <a:rPr lang="en-IN" sz="3200" dirty="0">
                <a:effectLst/>
                <a:latin typeface="Calibri" panose="020F0502020204030204" pitchFamily="34" charset="0"/>
                <a:ea typeface="Calibri" panose="020F0502020204030204" pitchFamily="34" charset="0"/>
                <a:cs typeface="Mangal" panose="02040503050203030202" pitchFamily="18" charset="0"/>
              </a:rPr>
              <a:t>Object-Oriented Design (OOD)</a:t>
            </a:r>
            <a:endParaRPr lang="en-IN" sz="4400" dirty="0"/>
          </a:p>
        </p:txBody>
      </p:sp>
      <p:sp>
        <p:nvSpPr>
          <p:cNvPr id="6" name="Brandline_LVC">
            <a:extLst>
              <a:ext uri="{FF2B5EF4-FFF2-40B4-BE49-F238E27FC236}">
                <a16:creationId xmlns:a16="http://schemas.microsoft.com/office/drawing/2014/main" id="{EE0BCE54-6FC0-A630-ADF3-8FD67C6D2998}"/>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1030204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1A4CD-FE2D-C837-B346-6C5A03219ECA}"/>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525C0961-9368-BCEB-5A47-952DC196BF3D}"/>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92C77C4B-FF20-2653-4034-22943C5C0FE0}"/>
              </a:ext>
            </a:extLst>
          </p:cNvPr>
          <p:cNvPicPr>
            <a:picLocks noChangeAspect="1" noChangeArrowheads="1"/>
          </p:cNvPicPr>
          <p:nvPr/>
        </p:nvPicPr>
        <p:blipFill>
          <a:blip r:embed="rId4" cstate="print"/>
          <a:srcRect/>
          <a:stretch>
            <a:fillRect/>
          </a:stretch>
        </p:blipFill>
        <p:spPr bwMode="auto">
          <a:xfrm>
            <a:off x="3332136" y="1270861"/>
            <a:ext cx="9144000" cy="6858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6237622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008B2-C006-BD29-E6B7-A9852963800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12D798-D1ED-DE97-F6F6-18464A3EF37E}"/>
              </a:ext>
            </a:extLst>
          </p:cNvPr>
          <p:cNvSpPr>
            <a:spLocks noGrp="1"/>
          </p:cNvSpPr>
          <p:nvPr>
            <p:ph type="title"/>
          </p:nvPr>
        </p:nvSpPr>
        <p:spPr/>
        <p:txBody>
          <a:bodyPr>
            <a:noAutofit/>
          </a:bodyPr>
          <a:lstStyle/>
          <a:p>
            <a:pPr>
              <a:lnSpc>
                <a:spcPct val="107000"/>
              </a:lnSpc>
              <a:spcAft>
                <a:spcPts val="800"/>
              </a:spcAft>
            </a:pPr>
            <a:r>
              <a:rPr lang="en-IN" sz="3200" b="1" dirty="0"/>
              <a:t>Strategy</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EA4AEE80-02FC-EEA6-91F8-573C4DD1A18A}"/>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7F91DF41-CC48-A98B-9F90-19879499442A}"/>
              </a:ext>
            </a:extLst>
          </p:cNvPr>
          <p:cNvSpPr>
            <a:spLocks noGrp="1" noChangeArrowheads="1"/>
          </p:cNvSpPr>
          <p:nvPr>
            <p:ph type="body" idx="1"/>
          </p:nvPr>
        </p:nvSpPr>
        <p:spPr bwMode="auto">
          <a:xfrm>
            <a:off x="774914" y="852438"/>
            <a:ext cx="14860069" cy="8336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Strategy</a:t>
            </a:r>
            <a:r>
              <a:rPr lang="en-US" sz="2800" dirty="0"/>
              <a:t>:</a:t>
            </a:r>
          </a:p>
          <a:p>
            <a:pPr lvl="1"/>
            <a:r>
              <a:rPr lang="en-US" sz="2800" b="1" dirty="0"/>
              <a:t>Purpose</a:t>
            </a:r>
            <a:r>
              <a:rPr lang="en-US" sz="2800" dirty="0"/>
              <a:t>: Defines a family of algorithms, encapsulates each, and makes them interchangeable.</a:t>
            </a:r>
          </a:p>
          <a:p>
            <a:pPr lvl="1"/>
            <a:r>
              <a:rPr lang="en-US" sz="2800" b="1" i="1" dirty="0"/>
              <a:t>Problem &amp; Context</a:t>
            </a:r>
          </a:p>
          <a:p>
            <a:pPr lvl="2"/>
            <a:r>
              <a:rPr lang="en-US" sz="2800" dirty="0"/>
              <a:t>Useful when there is a set of related algorithms and a client object needs to be able to dynamically pick and choose an algorithm that suits its current need. The implementation of each of the algorithms is kept in a separate class referred to as a </a:t>
            </a:r>
            <a:r>
              <a:rPr lang="en-US" sz="2800" i="1" dirty="0"/>
              <a:t>strategy</a:t>
            </a:r>
            <a:r>
              <a:rPr lang="en-US" sz="2800" dirty="0"/>
              <a:t>. An object that uses a Strategy object is referred to as a </a:t>
            </a:r>
            <a:r>
              <a:rPr lang="en-US" sz="2800" i="1" dirty="0"/>
              <a:t>context object</a:t>
            </a:r>
            <a:r>
              <a:rPr lang="en-US" sz="2800" dirty="0"/>
              <a:t>. Changing the behavior of a Context object is a matter of changing its Strategy object to the one that implements the required algorithm</a:t>
            </a:r>
            <a:endParaRPr lang="en-US" sz="2400" dirty="0"/>
          </a:p>
          <a:p>
            <a:pPr lvl="1"/>
            <a:r>
              <a:rPr lang="en-US" sz="2800" b="1" i="1" dirty="0"/>
              <a:t>Solution</a:t>
            </a:r>
          </a:p>
          <a:p>
            <a:pPr lvl="2"/>
            <a:r>
              <a:rPr lang="en-US" sz="2800" dirty="0"/>
              <a:t>All Strategy objects must be designed to offer the same interface. In Java, this can be accomplished by designing each Strategy object either as an implementer of a common interface or as a subclass of a common abstract class that declares the required common interface</a:t>
            </a:r>
          </a:p>
          <a:p>
            <a:pPr lvl="1"/>
            <a:endParaRPr lang="en-US" sz="2800" dirty="0"/>
          </a:p>
        </p:txBody>
      </p:sp>
    </p:spTree>
    <p:custDataLst>
      <p:tags r:id="rId1"/>
    </p:custDataLst>
    <p:extLst>
      <p:ext uri="{BB962C8B-B14F-4D97-AF65-F5344CB8AC3E}">
        <p14:creationId xmlns:p14="http://schemas.microsoft.com/office/powerpoint/2010/main" val="35532501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767C7-BD30-E41B-86FC-CFBCE1256F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CA640D-4469-B4C5-6C66-6AAECBB2BC3E}"/>
              </a:ext>
            </a:extLst>
          </p:cNvPr>
          <p:cNvSpPr>
            <a:spLocks noGrp="1"/>
          </p:cNvSpPr>
          <p:nvPr>
            <p:ph type="title"/>
          </p:nvPr>
        </p:nvSpPr>
        <p:spPr/>
        <p:txBody>
          <a:bodyPr>
            <a:noAutofit/>
          </a:bodyPr>
          <a:lstStyle/>
          <a:p>
            <a:pPr>
              <a:lnSpc>
                <a:spcPct val="107000"/>
              </a:lnSpc>
              <a:spcAft>
                <a:spcPts val="800"/>
              </a:spcAft>
            </a:pPr>
            <a:r>
              <a:rPr lang="en-IN" sz="3200" b="1" dirty="0"/>
              <a:t>Strategy</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AA86439F-1280-6B8A-BBD7-D2E9AE77394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0349B5B7-B094-CE85-AB3C-91B17EB7129F}"/>
              </a:ext>
            </a:extLst>
          </p:cNvPr>
          <p:cNvSpPr>
            <a:spLocks noGrp="1" noChangeArrowheads="1"/>
          </p:cNvSpPr>
          <p:nvPr>
            <p:ph type="body" idx="1"/>
          </p:nvPr>
        </p:nvSpPr>
        <p:spPr bwMode="auto">
          <a:xfrm>
            <a:off x="617126" y="1406835"/>
            <a:ext cx="15017858" cy="526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Strategy</a:t>
            </a:r>
            <a:r>
              <a:rPr lang="en-US" sz="2800" dirty="0"/>
              <a:t>:</a:t>
            </a:r>
          </a:p>
          <a:p>
            <a:pPr lvl="1"/>
            <a:r>
              <a:rPr lang="en-US" sz="2800" b="1" dirty="0"/>
              <a:t>Use Case</a:t>
            </a:r>
            <a:r>
              <a:rPr lang="en-US" sz="2800" dirty="0"/>
              <a:t>: Payment processing methods that can be changed at runtime.</a:t>
            </a:r>
          </a:p>
          <a:p>
            <a:pPr lvl="1"/>
            <a:r>
              <a:rPr lang="en-US" sz="2800" dirty="0"/>
              <a:t>Example </a:t>
            </a:r>
          </a:p>
          <a:p>
            <a:pPr lvl="2"/>
            <a:r>
              <a:rPr lang="en-US" sz="2800" dirty="0"/>
              <a:t>A sorting application can implement various sorting algorithms (e.g., </a:t>
            </a:r>
            <a:r>
              <a:rPr lang="en-US" sz="2800" dirty="0" err="1"/>
              <a:t>QuickSort</a:t>
            </a:r>
            <a:r>
              <a:rPr lang="en-US" sz="2800" dirty="0"/>
              <a:t>, </a:t>
            </a:r>
            <a:r>
              <a:rPr lang="en-US" sz="2800" dirty="0" err="1"/>
              <a:t>MergeSort</a:t>
            </a:r>
            <a:r>
              <a:rPr lang="en-US" sz="2800" dirty="0"/>
              <a:t>, </a:t>
            </a:r>
            <a:r>
              <a:rPr lang="en-US" sz="2800" dirty="0" err="1"/>
              <a:t>BubbleSort</a:t>
            </a:r>
            <a:r>
              <a:rPr lang="en-US" sz="2800" dirty="0"/>
              <a:t>). The client can choose which sorting strategy to use at runtime based on user preferences or data characteristics.</a:t>
            </a:r>
          </a:p>
          <a:p>
            <a:pPr lvl="2"/>
            <a:r>
              <a:rPr lang="en-US" sz="2800" dirty="0"/>
              <a:t>An online store can have different payment strategies (e.g., credit card, Paytm, Phone Pay, Google Pay ). The application can switch between these payment methods dynamically based on user selection without modifying the core payment processing code.</a:t>
            </a:r>
          </a:p>
        </p:txBody>
      </p:sp>
    </p:spTree>
    <p:custDataLst>
      <p:tags r:id="rId1"/>
    </p:custDataLst>
    <p:extLst>
      <p:ext uri="{BB962C8B-B14F-4D97-AF65-F5344CB8AC3E}">
        <p14:creationId xmlns:p14="http://schemas.microsoft.com/office/powerpoint/2010/main" val="737362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14CB1-2FAD-83CB-FF24-DE5991E6DCDD}"/>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F24F755F-00E1-2D5F-2BC0-23F88580755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02DBDBA-3ECA-FC4F-7361-FB75DF2CEF0E}"/>
              </a:ext>
            </a:extLst>
          </p:cNvPr>
          <p:cNvPicPr>
            <a:picLocks noChangeAspect="1" noChangeArrowheads="1"/>
          </p:cNvPicPr>
          <p:nvPr/>
        </p:nvPicPr>
        <p:blipFill>
          <a:blip r:embed="rId4" cstate="print"/>
          <a:srcRect/>
          <a:stretch>
            <a:fillRect/>
          </a:stretch>
        </p:blipFill>
        <p:spPr bwMode="auto">
          <a:xfrm>
            <a:off x="2278251" y="1510439"/>
            <a:ext cx="11840705" cy="723835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3587897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248E-54FE-0005-D3E1-3797B9E8AC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17A357-CA28-73B2-850A-03F35ABC714E}"/>
              </a:ext>
            </a:extLst>
          </p:cNvPr>
          <p:cNvSpPr>
            <a:spLocks noGrp="1"/>
          </p:cNvSpPr>
          <p:nvPr>
            <p:ph type="title"/>
          </p:nvPr>
        </p:nvSpPr>
        <p:spPr/>
        <p:txBody>
          <a:bodyPr>
            <a:noAutofit/>
          </a:bodyPr>
          <a:lstStyle/>
          <a:p>
            <a:pPr>
              <a:lnSpc>
                <a:spcPct val="107000"/>
              </a:lnSpc>
              <a:spcAft>
                <a:spcPts val="800"/>
              </a:spcAft>
            </a:pPr>
            <a:r>
              <a:rPr lang="en-IN" sz="3200" b="1" dirty="0"/>
              <a:t>Template Method</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2DCE94C4-4729-1386-EE6A-3157A957A21A}"/>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78DF9077-8829-BA9D-4240-2DCF7B838066}"/>
              </a:ext>
            </a:extLst>
          </p:cNvPr>
          <p:cNvSpPr>
            <a:spLocks noGrp="1" noChangeArrowheads="1"/>
          </p:cNvSpPr>
          <p:nvPr>
            <p:ph type="body" idx="1"/>
          </p:nvPr>
        </p:nvSpPr>
        <p:spPr bwMode="auto">
          <a:xfrm>
            <a:off x="867044" y="917122"/>
            <a:ext cx="15017858" cy="784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Template Method</a:t>
            </a:r>
            <a:r>
              <a:rPr lang="en-US" sz="2800" dirty="0"/>
              <a:t>:</a:t>
            </a:r>
          </a:p>
          <a:p>
            <a:pPr lvl="1"/>
            <a:r>
              <a:rPr lang="en-US" sz="2800" b="1" dirty="0"/>
              <a:t>Purpose</a:t>
            </a:r>
            <a:r>
              <a:rPr lang="en-US" sz="2800" dirty="0"/>
              <a:t>: Defines the skeleton of an algorithm, allowing subclasses to redefine certain steps without altering the structure.</a:t>
            </a:r>
          </a:p>
          <a:p>
            <a:pPr lvl="1"/>
            <a:r>
              <a:rPr lang="en-US" sz="2800" b="1" i="1" dirty="0"/>
              <a:t>Problem &amp; Context</a:t>
            </a:r>
          </a:p>
          <a:p>
            <a:pPr lvl="2"/>
            <a:r>
              <a:rPr lang="en-US" sz="2800" dirty="0"/>
              <a:t>Used in situations when there is an algorithm, some steps of which could be implemented in many different ways. The outline of the algorithm is kept in a separate method referred to as a </a:t>
            </a:r>
            <a:r>
              <a:rPr lang="en-US" sz="2800" i="1" dirty="0"/>
              <a:t>template method</a:t>
            </a:r>
            <a:r>
              <a:rPr lang="en-US" sz="2800" dirty="0"/>
              <a:t> inside a class, referred to as a </a:t>
            </a:r>
            <a:r>
              <a:rPr lang="en-US" sz="2800" i="1" dirty="0"/>
              <a:t>template class</a:t>
            </a:r>
            <a:r>
              <a:rPr lang="en-US" sz="2800" dirty="0"/>
              <a:t>, leaving out the specific implementations of the variant portions of the algorithm to different subclasses of this class</a:t>
            </a:r>
            <a:endParaRPr lang="en-US" sz="2400" dirty="0"/>
          </a:p>
          <a:p>
            <a:pPr lvl="1"/>
            <a:r>
              <a:rPr lang="en-US" sz="2800" b="1" i="1" dirty="0"/>
              <a:t>Solution</a:t>
            </a:r>
          </a:p>
          <a:p>
            <a:pPr lvl="2"/>
            <a:r>
              <a:rPr lang="en-US" sz="2800" dirty="0"/>
              <a:t>The Template method can be a concrete, non abstract method with calls to other methods that represent different steps of the algorithm. Specific implementations can be provided for these abstract methods inside a set of concrete subclasses of the abstract Template class</a:t>
            </a:r>
            <a:endParaRPr lang="en-US" sz="3200" dirty="0"/>
          </a:p>
          <a:p>
            <a:pPr lvl="1"/>
            <a:endParaRPr lang="en-US" sz="2800" dirty="0"/>
          </a:p>
        </p:txBody>
      </p:sp>
    </p:spTree>
    <p:custDataLst>
      <p:tags r:id="rId1"/>
    </p:custDataLst>
    <p:extLst>
      <p:ext uri="{BB962C8B-B14F-4D97-AF65-F5344CB8AC3E}">
        <p14:creationId xmlns:p14="http://schemas.microsoft.com/office/powerpoint/2010/main" val="6530800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E4CF1-AFC9-7FE3-5728-F5231BEA8FE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0553B9-B03C-4423-0801-EBDE8FBFF980}"/>
              </a:ext>
            </a:extLst>
          </p:cNvPr>
          <p:cNvSpPr>
            <a:spLocks noGrp="1"/>
          </p:cNvSpPr>
          <p:nvPr>
            <p:ph type="title"/>
          </p:nvPr>
        </p:nvSpPr>
        <p:spPr/>
        <p:txBody>
          <a:bodyPr>
            <a:noAutofit/>
          </a:bodyPr>
          <a:lstStyle/>
          <a:p>
            <a:pPr>
              <a:lnSpc>
                <a:spcPct val="107000"/>
              </a:lnSpc>
              <a:spcAft>
                <a:spcPts val="800"/>
              </a:spcAft>
            </a:pPr>
            <a:r>
              <a:rPr lang="en-IN" sz="3200" b="1" dirty="0"/>
              <a:t>Template Method</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E0B6F299-35EB-EA00-6467-BCA938F9410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A138BD62-D5C4-C19E-50B4-57C3065D28DA}"/>
              </a:ext>
            </a:extLst>
          </p:cNvPr>
          <p:cNvSpPr>
            <a:spLocks noGrp="1" noChangeArrowheads="1"/>
          </p:cNvSpPr>
          <p:nvPr>
            <p:ph type="body" idx="1"/>
          </p:nvPr>
        </p:nvSpPr>
        <p:spPr bwMode="auto">
          <a:xfrm>
            <a:off x="727559" y="2219865"/>
            <a:ext cx="15017858" cy="323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Template Method</a:t>
            </a:r>
            <a:r>
              <a:rPr lang="en-US" sz="2800" dirty="0"/>
              <a:t>:</a:t>
            </a:r>
          </a:p>
          <a:p>
            <a:pPr lvl="1"/>
            <a:r>
              <a:rPr lang="en-US" sz="2800" b="1" dirty="0"/>
              <a:t>Use Case</a:t>
            </a:r>
            <a:r>
              <a:rPr lang="en-US" sz="2800" dirty="0"/>
              <a:t>: Algorithms with a fixed structure but customizable steps.</a:t>
            </a:r>
          </a:p>
          <a:p>
            <a:pPr lvl="1"/>
            <a:r>
              <a:rPr lang="en-US" sz="2800" dirty="0"/>
              <a:t>Example </a:t>
            </a:r>
          </a:p>
          <a:p>
            <a:pPr lvl="2"/>
            <a:r>
              <a:rPr lang="en-US" sz="2800" dirty="0"/>
              <a:t>A data export system can define a base export class with methods for setting up the export process. Subclasses can implement specific export behaviors for formats like CSV, XML, and JSON while maintaining the core export logic.</a:t>
            </a:r>
          </a:p>
        </p:txBody>
      </p:sp>
    </p:spTree>
    <p:custDataLst>
      <p:tags r:id="rId1"/>
    </p:custDataLst>
    <p:extLst>
      <p:ext uri="{BB962C8B-B14F-4D97-AF65-F5344CB8AC3E}">
        <p14:creationId xmlns:p14="http://schemas.microsoft.com/office/powerpoint/2010/main" val="23677605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999B0-ED4F-E5A2-94D8-89FDDA7A8806}"/>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062D2013-C7D0-2F07-254A-8EE2798BC32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BBC0B0B7-012A-7D4D-1B7B-D09DE204A7B2}"/>
              </a:ext>
            </a:extLst>
          </p:cNvPr>
          <p:cNvPicPr>
            <a:picLocks noChangeAspect="1" noChangeArrowheads="1"/>
          </p:cNvPicPr>
          <p:nvPr/>
        </p:nvPicPr>
        <p:blipFill>
          <a:blip r:embed="rId4" cstate="print"/>
          <a:srcRect/>
          <a:stretch>
            <a:fillRect/>
          </a:stretch>
        </p:blipFill>
        <p:spPr bwMode="auto">
          <a:xfrm>
            <a:off x="3905573" y="1627322"/>
            <a:ext cx="9144000" cy="6858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977905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A8243-265B-6451-BAFD-E8A07D0B0F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43A8AD-CCA3-1BB1-0EAE-9BBCE8711CC4}"/>
              </a:ext>
            </a:extLst>
          </p:cNvPr>
          <p:cNvSpPr>
            <a:spLocks noGrp="1"/>
          </p:cNvSpPr>
          <p:nvPr>
            <p:ph type="title"/>
          </p:nvPr>
        </p:nvSpPr>
        <p:spPr/>
        <p:txBody>
          <a:bodyPr>
            <a:noAutofit/>
          </a:bodyPr>
          <a:lstStyle/>
          <a:p>
            <a:pPr>
              <a:lnSpc>
                <a:spcPct val="107000"/>
              </a:lnSpc>
              <a:spcAft>
                <a:spcPts val="800"/>
              </a:spcAft>
            </a:pPr>
            <a:r>
              <a:rPr lang="en-IN" sz="3200" b="1" dirty="0"/>
              <a:t>Template Method</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BDFED961-26EE-9EBD-5E73-5EA527379DAE}"/>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8D1D1B8F-ECE7-DC44-E9C8-325ADE824DD3}"/>
              </a:ext>
            </a:extLst>
          </p:cNvPr>
          <p:cNvSpPr>
            <a:spLocks noGrp="1" noChangeArrowheads="1"/>
          </p:cNvSpPr>
          <p:nvPr>
            <p:ph type="body" idx="1"/>
          </p:nvPr>
        </p:nvSpPr>
        <p:spPr bwMode="auto">
          <a:xfrm>
            <a:off x="867044" y="2305483"/>
            <a:ext cx="15017858" cy="506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IN" sz="2800" dirty="0"/>
              <a:t>Template method in super class follows “</a:t>
            </a:r>
            <a:r>
              <a:rPr lang="en-IN" sz="2800" dirty="0">
                <a:hlinkClick r:id="rId4"/>
              </a:rPr>
              <a:t>the Hollywood principle</a:t>
            </a:r>
            <a:r>
              <a:rPr lang="en-IN" sz="2800" dirty="0"/>
              <a:t>”: “</a:t>
            </a:r>
            <a:r>
              <a:rPr lang="en-IN" sz="2800" b="1" dirty="0"/>
              <a:t>Don't call us, we'll call you</a:t>
            </a:r>
            <a:r>
              <a:rPr lang="en-IN" sz="2800" dirty="0"/>
              <a:t>”. </a:t>
            </a:r>
          </a:p>
          <a:p>
            <a:pPr marL="457200" indent="-457200">
              <a:buFont typeface="Arial" panose="020B0604020202020204" pitchFamily="34" charset="0"/>
              <a:buChar char="•"/>
            </a:pPr>
            <a:r>
              <a:rPr lang="en-IN" sz="2800" dirty="0"/>
              <a:t>This refers to the fact that instead of calling the methods from base class in the subclasses, the methods from subclass are called in the template method from super class. </a:t>
            </a:r>
          </a:p>
          <a:p>
            <a:pPr marL="457200" indent="-457200">
              <a:buFont typeface="Arial" panose="020B0604020202020204" pitchFamily="34" charset="0"/>
              <a:buChar char="•"/>
            </a:pPr>
            <a:r>
              <a:rPr lang="en-IN" sz="2800" dirty="0"/>
              <a:t>Template method in super class should not be overridden so make it final</a:t>
            </a:r>
          </a:p>
          <a:p>
            <a:pPr marL="457200" indent="-457200">
              <a:buFont typeface="Arial" panose="020B0604020202020204" pitchFamily="34" charset="0"/>
              <a:buChar char="•"/>
            </a:pPr>
            <a:r>
              <a:rPr lang="en-IN" sz="2800" dirty="0"/>
              <a:t>Template methods are technique for code reuse because with this , you can figure out common behaviour and defer specific behaviour to subclasses.</a:t>
            </a:r>
            <a:br>
              <a:rPr lang="en-IN" sz="2800" dirty="0"/>
            </a:br>
            <a:endParaRPr lang="en-IN" sz="2800" dirty="0"/>
          </a:p>
          <a:p>
            <a:pPr lvl="1"/>
            <a:endParaRPr lang="en-US" sz="2800" dirty="0"/>
          </a:p>
        </p:txBody>
      </p:sp>
    </p:spTree>
    <p:custDataLst>
      <p:tags r:id="rId1"/>
    </p:custDataLst>
    <p:extLst>
      <p:ext uri="{BB962C8B-B14F-4D97-AF65-F5344CB8AC3E}">
        <p14:creationId xmlns:p14="http://schemas.microsoft.com/office/powerpoint/2010/main" val="42510698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E209-A139-E061-6BA1-C9FE9AE53B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A65F964-BDA9-4FAA-2F33-9CC340E9B453}"/>
              </a:ext>
            </a:extLst>
          </p:cNvPr>
          <p:cNvSpPr>
            <a:spLocks noGrp="1"/>
          </p:cNvSpPr>
          <p:nvPr>
            <p:ph type="title"/>
          </p:nvPr>
        </p:nvSpPr>
        <p:spPr/>
        <p:txBody>
          <a:bodyPr>
            <a:noAutofit/>
          </a:bodyPr>
          <a:lstStyle/>
          <a:p>
            <a:pPr>
              <a:lnSpc>
                <a:spcPct val="107000"/>
              </a:lnSpc>
              <a:spcAft>
                <a:spcPts val="800"/>
              </a:spcAft>
            </a:pPr>
            <a:r>
              <a:rPr lang="en-IN" sz="3200" b="1" dirty="0"/>
              <a:t>Visitor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512346EC-D14A-D953-EAAB-33F7F82E6090}"/>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A21F0FFD-E449-681F-9722-9840AC4CE0B5}"/>
              </a:ext>
            </a:extLst>
          </p:cNvPr>
          <p:cNvSpPr>
            <a:spLocks noGrp="1" noChangeArrowheads="1"/>
          </p:cNvSpPr>
          <p:nvPr>
            <p:ph type="body" idx="1"/>
          </p:nvPr>
        </p:nvSpPr>
        <p:spPr bwMode="auto">
          <a:xfrm>
            <a:off x="929897" y="753442"/>
            <a:ext cx="14844571" cy="8827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Visitor</a:t>
            </a:r>
            <a:r>
              <a:rPr lang="en-US" sz="2800" dirty="0"/>
              <a:t>:</a:t>
            </a:r>
          </a:p>
          <a:p>
            <a:pPr lvl="1"/>
            <a:r>
              <a:rPr lang="en-US" sz="2800" b="1" dirty="0"/>
              <a:t>Purpose</a:t>
            </a:r>
            <a:r>
              <a:rPr lang="en-US" sz="2800" dirty="0"/>
              <a:t>: Allows adding new virtual functions to a class hierarchy without modifying the classes.</a:t>
            </a:r>
          </a:p>
          <a:p>
            <a:pPr lvl="1"/>
            <a:r>
              <a:rPr lang="en-US" sz="2800" b="1" i="1" dirty="0"/>
              <a:t>Problem &amp; Context</a:t>
            </a:r>
          </a:p>
          <a:p>
            <a:pPr lvl="2"/>
            <a:r>
              <a:rPr lang="en-US" sz="2800" dirty="0"/>
              <a:t>Visitor is useful in a heterogeneous collection of objects of a class hierarchy. It allows operations to be defined without changing the class of any of the objects in the collection. The Visitor pattern suggests defining the operation in a separate class referred to as a </a:t>
            </a:r>
            <a:r>
              <a:rPr lang="en-US" sz="2800" i="1" dirty="0"/>
              <a:t>visitor</a:t>
            </a:r>
            <a:r>
              <a:rPr lang="en-US" sz="2800" dirty="0"/>
              <a:t> class, which separates the operation from the object collection on which it operates. For every new operation to be defined, a new visitor class is created</a:t>
            </a:r>
            <a:endParaRPr lang="en-US" sz="2400" dirty="0"/>
          </a:p>
          <a:p>
            <a:pPr lvl="1"/>
            <a:r>
              <a:rPr lang="en-US" sz="2800" b="1" i="1" dirty="0"/>
              <a:t>Solution</a:t>
            </a:r>
          </a:p>
          <a:p>
            <a:pPr lvl="2"/>
            <a:r>
              <a:rPr lang="en-US" sz="2800" dirty="0"/>
              <a:t>Every visitor class that operates on objects of the same set of classes can be designed to implement a corresponding Visitor interface. A typical Visitor interface declares a set of visit(</a:t>
            </a:r>
            <a:r>
              <a:rPr lang="en-US" sz="2800" dirty="0" err="1"/>
              <a:t>ObjectType</a:t>
            </a:r>
            <a:r>
              <a:rPr lang="en-US" sz="2800" dirty="0"/>
              <a:t>) methods, one for each object type from the object collection. Each of these methods is meant for processing instances of a specific class</a:t>
            </a:r>
          </a:p>
          <a:p>
            <a:pPr lvl="1"/>
            <a:endParaRPr lang="en-US" sz="2800" dirty="0"/>
          </a:p>
        </p:txBody>
      </p:sp>
    </p:spTree>
    <p:custDataLst>
      <p:tags r:id="rId1"/>
    </p:custDataLst>
    <p:extLst>
      <p:ext uri="{BB962C8B-B14F-4D97-AF65-F5344CB8AC3E}">
        <p14:creationId xmlns:p14="http://schemas.microsoft.com/office/powerpoint/2010/main" val="556564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87912-6EB6-7157-2814-35D614B66E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95C640-D4B3-562D-6522-6E5FBBB9C299}"/>
              </a:ext>
            </a:extLst>
          </p:cNvPr>
          <p:cNvSpPr>
            <a:spLocks noGrp="1"/>
          </p:cNvSpPr>
          <p:nvPr>
            <p:ph type="title"/>
          </p:nvPr>
        </p:nvSpPr>
        <p:spPr/>
        <p:txBody>
          <a:bodyPr>
            <a:noAutofit/>
          </a:bodyPr>
          <a:lstStyle/>
          <a:p>
            <a:pPr>
              <a:lnSpc>
                <a:spcPct val="107000"/>
              </a:lnSpc>
              <a:spcAft>
                <a:spcPts val="800"/>
              </a:spcAft>
            </a:pPr>
            <a:r>
              <a:rPr lang="en-IN" sz="3200" b="1" dirty="0"/>
              <a:t>Visitor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F5F42C36-FA82-2B80-F55C-7CA34C05562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481E8ED4-6D42-573C-18EE-9D4D6059940C}"/>
              </a:ext>
            </a:extLst>
          </p:cNvPr>
          <p:cNvSpPr>
            <a:spLocks noGrp="1" noChangeArrowheads="1"/>
          </p:cNvSpPr>
          <p:nvPr>
            <p:ph type="body" idx="1"/>
          </p:nvPr>
        </p:nvSpPr>
        <p:spPr bwMode="auto">
          <a:xfrm>
            <a:off x="617126" y="2235364"/>
            <a:ext cx="15017858" cy="323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Visitor</a:t>
            </a:r>
            <a:r>
              <a:rPr lang="en-US" sz="2800" dirty="0"/>
              <a:t>:</a:t>
            </a:r>
          </a:p>
          <a:p>
            <a:pPr lvl="1"/>
            <a:r>
              <a:rPr lang="en-US" sz="2800" b="1" dirty="0"/>
              <a:t>Use Case</a:t>
            </a:r>
            <a:r>
              <a:rPr lang="en-US" sz="2800" dirty="0"/>
              <a:t>: Operations on a complex object structure, like file system structures.</a:t>
            </a:r>
          </a:p>
          <a:p>
            <a:pPr lvl="1"/>
            <a:r>
              <a:rPr lang="en-US" sz="2800" dirty="0"/>
              <a:t>Example </a:t>
            </a:r>
          </a:p>
          <a:p>
            <a:pPr lvl="2"/>
            <a:r>
              <a:rPr lang="en-US" sz="2800" dirty="0"/>
              <a:t>In a collection of different data types (e.g., trees, graphs), a visitor can be used to perform operations like traversal, searching, or aggregating data without changing the data structure classes.</a:t>
            </a:r>
          </a:p>
        </p:txBody>
      </p:sp>
    </p:spTree>
    <p:custDataLst>
      <p:tags r:id="rId1"/>
    </p:custDataLst>
    <p:extLst>
      <p:ext uri="{BB962C8B-B14F-4D97-AF65-F5344CB8AC3E}">
        <p14:creationId xmlns:p14="http://schemas.microsoft.com/office/powerpoint/2010/main" val="658077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71AE2-49E5-EA01-B0B3-3F64267326A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0E87A38-1039-4B08-E32F-20249FBCAF9D}"/>
              </a:ext>
            </a:extLst>
          </p:cNvPr>
          <p:cNvSpPr>
            <a:spLocks noGrp="1"/>
          </p:cNvSpPr>
          <p:nvPr>
            <p:ph type="body" idx="1"/>
          </p:nvPr>
        </p:nvSpPr>
        <p:spPr>
          <a:xfrm>
            <a:off x="619933" y="1131377"/>
            <a:ext cx="14614902" cy="7315199"/>
          </a:xfrm>
        </p:spPr>
        <p:txBody>
          <a:bodyPr>
            <a:noAutofit/>
          </a:bodyPr>
          <a:lstStyle/>
          <a:p>
            <a:r>
              <a:rPr lang="en-IN" sz="2800" b="1" dirty="0"/>
              <a:t>S.O.L.I.D</a:t>
            </a:r>
            <a:r>
              <a:rPr lang="en-IN" sz="2800" dirty="0"/>
              <a:t> is an acronym for the </a:t>
            </a:r>
            <a:r>
              <a:rPr lang="en-IN" sz="2800" b="1" dirty="0"/>
              <a:t>first five object-oriented design(OOD) principles</a:t>
            </a:r>
            <a:r>
              <a:rPr lang="en-IN" sz="2800" dirty="0"/>
              <a:t> by Robert C. Martin, popularly known as </a:t>
            </a:r>
            <a:r>
              <a:rPr lang="en-IN" sz="2800" dirty="0">
                <a:hlinkClick r:id="rId3"/>
              </a:rPr>
              <a:t>Uncle Bob</a:t>
            </a:r>
            <a:r>
              <a:rPr lang="en-IN" sz="2800" dirty="0"/>
              <a:t>.</a:t>
            </a:r>
          </a:p>
          <a:p>
            <a:r>
              <a:rPr lang="en-IN" sz="2800" b="1" cap="all" dirty="0"/>
              <a:t>S.O.L.I.D STANDS FOR:</a:t>
            </a:r>
          </a:p>
          <a:p>
            <a:pPr lvl="1"/>
            <a:r>
              <a:rPr lang="en-IN" sz="2800" b="1" dirty="0"/>
              <a:t>S</a:t>
            </a:r>
            <a:r>
              <a:rPr lang="en-IN" sz="2800" dirty="0"/>
              <a:t> – Single- Responsibility principle</a:t>
            </a:r>
          </a:p>
          <a:p>
            <a:pPr lvl="1"/>
            <a:r>
              <a:rPr lang="en-IN" sz="2800" b="1" dirty="0"/>
              <a:t>O</a:t>
            </a:r>
            <a:r>
              <a:rPr lang="en-IN" sz="2800" dirty="0"/>
              <a:t> – Open-closed principle</a:t>
            </a:r>
          </a:p>
          <a:p>
            <a:pPr lvl="1"/>
            <a:r>
              <a:rPr lang="en-IN" sz="2800" b="1" dirty="0"/>
              <a:t>L</a:t>
            </a:r>
            <a:r>
              <a:rPr lang="en-IN" sz="2800" dirty="0"/>
              <a:t> – Liskov substitution principle</a:t>
            </a:r>
          </a:p>
          <a:p>
            <a:pPr lvl="1"/>
            <a:r>
              <a:rPr lang="en-IN" sz="2800" b="1" dirty="0"/>
              <a:t>I</a:t>
            </a:r>
            <a:r>
              <a:rPr lang="en-IN" sz="2800" dirty="0"/>
              <a:t> – Interface segregation principle</a:t>
            </a:r>
          </a:p>
          <a:p>
            <a:pPr lvl="1"/>
            <a:r>
              <a:rPr lang="en-IN" sz="2800" b="1" dirty="0"/>
              <a:t>D</a:t>
            </a:r>
            <a:r>
              <a:rPr lang="en-IN" sz="2800" dirty="0"/>
              <a:t> – Dependency Inversion Principle</a:t>
            </a:r>
          </a:p>
        </p:txBody>
      </p:sp>
      <p:sp>
        <p:nvSpPr>
          <p:cNvPr id="4" name="Title 3">
            <a:extLst>
              <a:ext uri="{FF2B5EF4-FFF2-40B4-BE49-F238E27FC236}">
                <a16:creationId xmlns:a16="http://schemas.microsoft.com/office/drawing/2014/main" id="{0E498694-6796-EADA-2D7A-5EFF5E7436DB}"/>
              </a:ext>
            </a:extLst>
          </p:cNvPr>
          <p:cNvSpPr>
            <a:spLocks noGrp="1"/>
          </p:cNvSpPr>
          <p:nvPr>
            <p:ph type="title"/>
          </p:nvPr>
        </p:nvSpPr>
        <p:spPr/>
        <p:txBody>
          <a:bodyPr>
            <a:normAutofit/>
          </a:bodyPr>
          <a:lstStyle/>
          <a:p>
            <a:r>
              <a:rPr lang="en-US" sz="3200" dirty="0"/>
              <a:t>Solid Principles</a:t>
            </a:r>
            <a:endParaRPr lang="en-IN" sz="3200" dirty="0"/>
          </a:p>
        </p:txBody>
      </p:sp>
      <p:sp>
        <p:nvSpPr>
          <p:cNvPr id="6" name="Brandline_LVC">
            <a:extLst>
              <a:ext uri="{FF2B5EF4-FFF2-40B4-BE49-F238E27FC236}">
                <a16:creationId xmlns:a16="http://schemas.microsoft.com/office/drawing/2014/main" id="{EAB12F47-9C4B-2BA0-BBF3-42FBF23C47F3}"/>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16111466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9D349-56D8-2482-DB94-082BA98649E2}"/>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D976B77B-596B-0996-0489-C3D9912174B1}"/>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B86F906-127F-E25A-B159-8338C77769EB}"/>
              </a:ext>
            </a:extLst>
          </p:cNvPr>
          <p:cNvPicPr>
            <a:picLocks noChangeAspect="1" noChangeArrowheads="1"/>
          </p:cNvPicPr>
          <p:nvPr/>
        </p:nvPicPr>
        <p:blipFill>
          <a:blip r:embed="rId4" cstate="print"/>
          <a:srcRect/>
          <a:stretch>
            <a:fillRect/>
          </a:stretch>
        </p:blipFill>
        <p:spPr bwMode="auto">
          <a:xfrm>
            <a:off x="1751307" y="1022888"/>
            <a:ext cx="13235553" cy="730478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9483449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40444-4D96-CF91-E048-5619C7EB4EA8}"/>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6FAA7981-28AE-F207-1451-0213F4C61CDF}"/>
              </a:ext>
            </a:extLst>
          </p:cNvPr>
          <p:cNvSpPr>
            <a:spLocks noGrp="1"/>
          </p:cNvSpPr>
          <p:nvPr>
            <p:ph type="body" idx="10"/>
          </p:nvPr>
        </p:nvSpPr>
        <p:spPr/>
        <p:txBody>
          <a:bodyPr/>
          <a:lstStyle/>
          <a:p>
            <a:r>
              <a:rPr lang="en-IN" sz="4000" dirty="0">
                <a:effectLst/>
                <a:latin typeface="Calibri" panose="020F0502020204030204" pitchFamily="34" charset="0"/>
                <a:ea typeface="Calibri" panose="020F0502020204030204" pitchFamily="34" charset="0"/>
                <a:cs typeface="Mangal" panose="02040503050203030202" pitchFamily="18" charset="0"/>
              </a:rPr>
              <a:t>Java EE (JEE) Design Patterns</a:t>
            </a:r>
            <a:endParaRPr lang="en-US" sz="16600" dirty="0"/>
          </a:p>
        </p:txBody>
      </p:sp>
    </p:spTree>
    <p:custDataLst>
      <p:tags r:id="rId1"/>
    </p:custDataLst>
    <p:extLst>
      <p:ext uri="{BB962C8B-B14F-4D97-AF65-F5344CB8AC3E}">
        <p14:creationId xmlns:p14="http://schemas.microsoft.com/office/powerpoint/2010/main" val="38911250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318BB-13CB-7D64-1F80-C0B6C354662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38C50D-6F22-2FD7-E238-EE2A926AC0B8}"/>
              </a:ext>
            </a:extLst>
          </p:cNvPr>
          <p:cNvSpPr>
            <a:spLocks noGrp="1"/>
          </p:cNvSpPr>
          <p:nvPr>
            <p:ph type="title"/>
          </p:nvPr>
        </p:nvSpPr>
        <p:spPr/>
        <p:txBody>
          <a:bodyPr>
            <a:noAutofit/>
          </a:bodyPr>
          <a:lstStyle/>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Mangal" panose="02040503050203030202" pitchFamily="18" charset="0"/>
              </a:rPr>
              <a:t>Front controller :</a:t>
            </a:r>
          </a:p>
        </p:txBody>
      </p:sp>
      <p:sp>
        <p:nvSpPr>
          <p:cNvPr id="6" name="Brandline_LVC">
            <a:extLst>
              <a:ext uri="{FF2B5EF4-FFF2-40B4-BE49-F238E27FC236}">
                <a16:creationId xmlns:a16="http://schemas.microsoft.com/office/drawing/2014/main" id="{04E82044-5FAD-A659-B923-0DB167BC3440}"/>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D1DB0873-0E55-6CBD-A253-A8999889DCB1}"/>
              </a:ext>
            </a:extLst>
          </p:cNvPr>
          <p:cNvSpPr>
            <a:spLocks noGrp="1" noChangeArrowheads="1"/>
          </p:cNvSpPr>
          <p:nvPr>
            <p:ph type="body" idx="1"/>
          </p:nvPr>
        </p:nvSpPr>
        <p:spPr bwMode="auto">
          <a:xfrm>
            <a:off x="617126" y="1686482"/>
            <a:ext cx="15017858" cy="624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dirty="0"/>
              <a:t>The </a:t>
            </a:r>
            <a:r>
              <a:rPr lang="en-US" sz="2800" b="1" dirty="0"/>
              <a:t>Front Controller</a:t>
            </a:r>
            <a:r>
              <a:rPr lang="en-US" sz="2800" dirty="0"/>
              <a:t> pattern is a structural pattern commonly used in web applications to centralize request handling through a single controller. Instead of having multiple controllers handling requests directly, a front controller intercepts all requests and delegates them to the appropriate handlers.</a:t>
            </a:r>
          </a:p>
          <a:p>
            <a:pPr marL="457200" indent="-457200">
              <a:buFont typeface="Arial" panose="020B0604020202020204" pitchFamily="34" charset="0"/>
              <a:buChar char="•"/>
            </a:pPr>
            <a:r>
              <a:rPr lang="en-US" sz="2800" b="1" dirty="0"/>
              <a:t>Purpose:</a:t>
            </a:r>
          </a:p>
          <a:p>
            <a:pPr marL="1143000" lvl="1" indent="-457200"/>
            <a:r>
              <a:rPr lang="en-US" sz="2800" dirty="0"/>
              <a:t>To centralize and streamline request handling.</a:t>
            </a:r>
          </a:p>
          <a:p>
            <a:pPr marL="1143000" lvl="1" indent="-457200"/>
            <a:r>
              <a:rPr lang="en-US" sz="2800" dirty="0"/>
              <a:t>To apply common processing (e.g., authentication, logging, and security) for all incoming requests in a single place.</a:t>
            </a:r>
          </a:p>
          <a:p>
            <a:pPr>
              <a:buFont typeface="Arial" panose="020B0604020202020204" pitchFamily="34" charset="0"/>
              <a:buChar char="•"/>
            </a:pPr>
            <a:r>
              <a:rPr lang="en-US" sz="2800" b="1" dirty="0"/>
              <a:t> Use Case</a:t>
            </a:r>
            <a:r>
              <a:rPr lang="en-US" sz="2800" dirty="0"/>
              <a:t> :</a:t>
            </a:r>
          </a:p>
          <a:p>
            <a:pPr lvl="1"/>
            <a:r>
              <a:rPr lang="en-US" sz="2800" dirty="0"/>
              <a:t>In web applications where you want a single entry point for all requests.</a:t>
            </a:r>
          </a:p>
          <a:p>
            <a:pPr lvl="1"/>
            <a:r>
              <a:rPr lang="en-US" sz="2800" dirty="0"/>
              <a:t>When there’s a need to enforce consistent behavior for all requests (e.g., user authentication, input sanitization).</a:t>
            </a:r>
          </a:p>
        </p:txBody>
      </p:sp>
    </p:spTree>
    <p:custDataLst>
      <p:tags r:id="rId1"/>
    </p:custDataLst>
    <p:extLst>
      <p:ext uri="{BB962C8B-B14F-4D97-AF65-F5344CB8AC3E}">
        <p14:creationId xmlns:p14="http://schemas.microsoft.com/office/powerpoint/2010/main" val="32976236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82495-DC77-1C86-5233-35F09C1B82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96BFE1-4BD2-A810-5423-C8922DDA9F2F}"/>
              </a:ext>
            </a:extLst>
          </p:cNvPr>
          <p:cNvSpPr>
            <a:spLocks noGrp="1"/>
          </p:cNvSpPr>
          <p:nvPr>
            <p:ph type="title"/>
          </p:nvPr>
        </p:nvSpPr>
        <p:spPr/>
        <p:txBody>
          <a:bodyPr>
            <a:noAutofit/>
          </a:bodyPr>
          <a:lstStyle/>
          <a:p>
            <a:pPr>
              <a:lnSpc>
                <a:spcPct val="107000"/>
              </a:lnSpc>
              <a:spcAft>
                <a:spcPts val="800"/>
              </a:spcAft>
            </a:pPr>
            <a:r>
              <a:rPr lang="en-IN" sz="3200" dirty="0"/>
              <a:t>Model View and Controller </a:t>
            </a:r>
            <a:r>
              <a:rPr lang="en-IN" sz="3200" kern="100" dirty="0">
                <a:effectLst/>
                <a:latin typeface="Calibri" panose="020F0502020204030204" pitchFamily="34" charset="0"/>
                <a:ea typeface="Calibri" panose="020F0502020204030204" pitchFamily="34" charset="0"/>
                <a:cs typeface="Mangal" panose="02040503050203030202" pitchFamily="18" charset="0"/>
              </a:rPr>
              <a:t> :</a:t>
            </a:r>
          </a:p>
        </p:txBody>
      </p:sp>
      <p:sp>
        <p:nvSpPr>
          <p:cNvPr id="6" name="Brandline_LVC">
            <a:extLst>
              <a:ext uri="{FF2B5EF4-FFF2-40B4-BE49-F238E27FC236}">
                <a16:creationId xmlns:a16="http://schemas.microsoft.com/office/drawing/2014/main" id="{06DCE834-9E7E-BD72-0E62-8BBC7E6F2A3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FDF982AD-1977-9FA4-13F0-28F44BC73570}"/>
              </a:ext>
            </a:extLst>
          </p:cNvPr>
          <p:cNvSpPr>
            <a:spLocks noGrp="1" noChangeArrowheads="1"/>
          </p:cNvSpPr>
          <p:nvPr>
            <p:ph type="body" idx="1"/>
          </p:nvPr>
        </p:nvSpPr>
        <p:spPr bwMode="auto">
          <a:xfrm>
            <a:off x="617126" y="3288396"/>
            <a:ext cx="15017858" cy="3039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dirty="0"/>
              <a:t>The </a:t>
            </a:r>
            <a:r>
              <a:rPr lang="en-US" sz="2800" b="1" dirty="0"/>
              <a:t>Model-View-Controller (MVC)</a:t>
            </a:r>
            <a:r>
              <a:rPr lang="en-US" sz="2800" dirty="0"/>
              <a:t> pattern is one of the most widely used architectural patterns in software development, especially in web applications. It helps separate an application into three main interconnected components, each responsible for handling specific aspects of the application. This separation improves code organization, maintainability, and testability.</a:t>
            </a:r>
          </a:p>
          <a:p>
            <a:endParaRPr lang="en-US" sz="2800" dirty="0"/>
          </a:p>
        </p:txBody>
      </p:sp>
    </p:spTree>
    <p:custDataLst>
      <p:tags r:id="rId1"/>
    </p:custDataLst>
    <p:extLst>
      <p:ext uri="{BB962C8B-B14F-4D97-AF65-F5344CB8AC3E}">
        <p14:creationId xmlns:p14="http://schemas.microsoft.com/office/powerpoint/2010/main" val="13796304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F910C-DA47-F9B0-BF90-F31B501206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B6B5D6-786F-96E9-D67A-97A186EF0537}"/>
              </a:ext>
            </a:extLst>
          </p:cNvPr>
          <p:cNvSpPr>
            <a:spLocks noGrp="1"/>
          </p:cNvSpPr>
          <p:nvPr>
            <p:ph type="title"/>
          </p:nvPr>
        </p:nvSpPr>
        <p:spPr/>
        <p:txBody>
          <a:bodyPr>
            <a:noAutofit/>
          </a:bodyPr>
          <a:lstStyle/>
          <a:p>
            <a:pPr>
              <a:lnSpc>
                <a:spcPct val="107000"/>
              </a:lnSpc>
              <a:spcAft>
                <a:spcPts val="800"/>
              </a:spcAft>
            </a:pPr>
            <a:r>
              <a:rPr lang="en-IN" sz="3200" dirty="0"/>
              <a:t>MVC - Model </a:t>
            </a:r>
            <a:r>
              <a:rPr lang="en-IN" sz="3200" kern="100" dirty="0">
                <a:effectLst/>
                <a:latin typeface="Calibri" panose="020F0502020204030204" pitchFamily="34" charset="0"/>
                <a:ea typeface="Calibri" panose="020F0502020204030204" pitchFamily="34" charset="0"/>
                <a:cs typeface="Mangal" panose="02040503050203030202" pitchFamily="18" charset="0"/>
              </a:rPr>
              <a:t>:</a:t>
            </a:r>
          </a:p>
        </p:txBody>
      </p:sp>
      <p:sp>
        <p:nvSpPr>
          <p:cNvPr id="6" name="Brandline_LVC">
            <a:extLst>
              <a:ext uri="{FF2B5EF4-FFF2-40B4-BE49-F238E27FC236}">
                <a16:creationId xmlns:a16="http://schemas.microsoft.com/office/drawing/2014/main" id="{27B97FD9-78E8-A07C-4240-981F06D3156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D1E8ABD6-EEC2-D541-57DD-E3D061F71A9C}"/>
              </a:ext>
            </a:extLst>
          </p:cNvPr>
          <p:cNvSpPr>
            <a:spLocks noGrp="1" noChangeArrowheads="1"/>
          </p:cNvSpPr>
          <p:nvPr>
            <p:ph type="body" idx="1"/>
          </p:nvPr>
        </p:nvSpPr>
        <p:spPr bwMode="auto">
          <a:xfrm>
            <a:off x="617126" y="3192214"/>
            <a:ext cx="15017858" cy="323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Model</a:t>
            </a:r>
            <a:endParaRPr lang="en-US" sz="2800" dirty="0"/>
          </a:p>
          <a:p>
            <a:pPr>
              <a:buFont typeface="Arial" panose="020B0604020202020204" pitchFamily="34" charset="0"/>
              <a:buChar char="•"/>
            </a:pPr>
            <a:r>
              <a:rPr lang="en-US" sz="2800" b="1" dirty="0"/>
              <a:t>Purpose</a:t>
            </a:r>
            <a:r>
              <a:rPr lang="en-US" sz="2800" dirty="0"/>
              <a:t>: Represents the data and business logic of the application.</a:t>
            </a:r>
          </a:p>
          <a:p>
            <a:pPr>
              <a:buFont typeface="Arial" panose="020B0604020202020204" pitchFamily="34" charset="0"/>
              <a:buChar char="•"/>
            </a:pPr>
            <a:r>
              <a:rPr lang="en-US" sz="2800" b="1" dirty="0"/>
              <a:t>Responsibilities</a:t>
            </a:r>
            <a:r>
              <a:rPr lang="en-US" sz="2800" dirty="0"/>
              <a:t>:</a:t>
            </a:r>
          </a:p>
          <a:p>
            <a:pPr marL="742950" lvl="1" indent="-285750">
              <a:buFont typeface="Arial" panose="020B0604020202020204" pitchFamily="34" charset="0"/>
              <a:buChar char="•"/>
            </a:pPr>
            <a:r>
              <a:rPr lang="en-US" sz="2800" dirty="0"/>
              <a:t>Encapsulates the application's core data and rules.</a:t>
            </a:r>
          </a:p>
          <a:p>
            <a:pPr marL="742950" lvl="1" indent="-285750">
              <a:buFont typeface="Arial" panose="020B0604020202020204" pitchFamily="34" charset="0"/>
              <a:buChar char="•"/>
            </a:pPr>
            <a:r>
              <a:rPr lang="en-US" sz="2800" dirty="0"/>
              <a:t>Manages data and applies business logic.</a:t>
            </a:r>
          </a:p>
          <a:p>
            <a:pPr marL="742950" lvl="1" indent="-285750">
              <a:buFont typeface="Arial" panose="020B0604020202020204" pitchFamily="34" charset="0"/>
              <a:buChar char="•"/>
            </a:pPr>
            <a:r>
              <a:rPr lang="en-US" sz="2800" dirty="0"/>
              <a:t>Often interacts with a database to store and retrieve information.</a:t>
            </a:r>
          </a:p>
        </p:txBody>
      </p:sp>
    </p:spTree>
    <p:custDataLst>
      <p:tags r:id="rId1"/>
    </p:custDataLst>
    <p:extLst>
      <p:ext uri="{BB962C8B-B14F-4D97-AF65-F5344CB8AC3E}">
        <p14:creationId xmlns:p14="http://schemas.microsoft.com/office/powerpoint/2010/main" val="27147424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232C4-56BE-DBA2-25FB-0810D42661E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EA60DF-A47E-FCA2-F58C-112984D37BFE}"/>
              </a:ext>
            </a:extLst>
          </p:cNvPr>
          <p:cNvSpPr>
            <a:spLocks noGrp="1"/>
          </p:cNvSpPr>
          <p:nvPr>
            <p:ph type="title"/>
          </p:nvPr>
        </p:nvSpPr>
        <p:spPr/>
        <p:txBody>
          <a:bodyPr>
            <a:noAutofit/>
          </a:bodyPr>
          <a:lstStyle/>
          <a:p>
            <a:pPr>
              <a:lnSpc>
                <a:spcPct val="107000"/>
              </a:lnSpc>
              <a:spcAft>
                <a:spcPts val="800"/>
              </a:spcAft>
            </a:pPr>
            <a:r>
              <a:rPr lang="en-IN" sz="3200" dirty="0"/>
              <a:t>MVC - View </a:t>
            </a:r>
            <a:r>
              <a:rPr lang="en-IN" sz="3200" kern="100" dirty="0">
                <a:effectLst/>
                <a:latin typeface="Calibri" panose="020F0502020204030204" pitchFamily="34" charset="0"/>
                <a:ea typeface="Calibri" panose="020F0502020204030204" pitchFamily="34" charset="0"/>
                <a:cs typeface="Mangal" panose="02040503050203030202" pitchFamily="18" charset="0"/>
              </a:rPr>
              <a:t> :</a:t>
            </a:r>
          </a:p>
        </p:txBody>
      </p:sp>
      <p:sp>
        <p:nvSpPr>
          <p:cNvPr id="6" name="Brandline_LVC">
            <a:extLst>
              <a:ext uri="{FF2B5EF4-FFF2-40B4-BE49-F238E27FC236}">
                <a16:creationId xmlns:a16="http://schemas.microsoft.com/office/drawing/2014/main" id="{D68AA8E7-067E-E90D-7E70-206227757C47}"/>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AEF5FBFA-9C68-CD35-08E0-2E2905FD4596}"/>
              </a:ext>
            </a:extLst>
          </p:cNvPr>
          <p:cNvSpPr>
            <a:spLocks noGrp="1" noChangeArrowheads="1"/>
          </p:cNvSpPr>
          <p:nvPr>
            <p:ph type="body" idx="1"/>
          </p:nvPr>
        </p:nvSpPr>
        <p:spPr bwMode="auto">
          <a:xfrm>
            <a:off x="617126" y="3192215"/>
            <a:ext cx="15017858" cy="323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View</a:t>
            </a:r>
            <a:endParaRPr lang="en-US" sz="2800" dirty="0"/>
          </a:p>
          <a:p>
            <a:pPr>
              <a:buFont typeface="Arial" panose="020B0604020202020204" pitchFamily="34" charset="0"/>
              <a:buChar char="•"/>
            </a:pPr>
            <a:r>
              <a:rPr lang="en-US" sz="2800" b="1" dirty="0"/>
              <a:t>Purpose</a:t>
            </a:r>
            <a:r>
              <a:rPr lang="en-US" sz="2800" dirty="0"/>
              <a:t>: Represents the presentation layer, responsible for displaying data to the user.</a:t>
            </a:r>
          </a:p>
          <a:p>
            <a:pPr>
              <a:buFont typeface="Arial" panose="020B0604020202020204" pitchFamily="34" charset="0"/>
              <a:buChar char="•"/>
            </a:pPr>
            <a:r>
              <a:rPr lang="en-US" sz="2800" b="1" dirty="0"/>
              <a:t>Responsibilities</a:t>
            </a:r>
            <a:r>
              <a:rPr lang="en-US" sz="2800" dirty="0"/>
              <a:t>:</a:t>
            </a:r>
          </a:p>
          <a:p>
            <a:pPr marL="742950" lvl="1" indent="-285750">
              <a:buFont typeface="Arial" panose="020B0604020202020204" pitchFamily="34" charset="0"/>
              <a:buChar char="•"/>
            </a:pPr>
            <a:r>
              <a:rPr lang="en-US" sz="2800" dirty="0"/>
              <a:t>Displays the data provided by the Model.</a:t>
            </a:r>
          </a:p>
          <a:p>
            <a:pPr marL="742950" lvl="1" indent="-285750">
              <a:buFont typeface="Arial" panose="020B0604020202020204" pitchFamily="34" charset="0"/>
              <a:buChar char="•"/>
            </a:pPr>
            <a:r>
              <a:rPr lang="en-US" sz="2800" dirty="0"/>
              <a:t>Provides the user interface (UI) elements.</a:t>
            </a:r>
          </a:p>
          <a:p>
            <a:pPr marL="742950" lvl="1" indent="-285750">
              <a:buFont typeface="Arial" panose="020B0604020202020204" pitchFamily="34" charset="0"/>
              <a:buChar char="•"/>
            </a:pPr>
            <a:r>
              <a:rPr lang="en-US" sz="2800" dirty="0"/>
              <a:t>Reflects any changes made to the Model (data).</a:t>
            </a:r>
          </a:p>
        </p:txBody>
      </p:sp>
    </p:spTree>
    <p:custDataLst>
      <p:tags r:id="rId1"/>
    </p:custDataLst>
    <p:extLst>
      <p:ext uri="{BB962C8B-B14F-4D97-AF65-F5344CB8AC3E}">
        <p14:creationId xmlns:p14="http://schemas.microsoft.com/office/powerpoint/2010/main" val="2139067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F8A53-3060-361E-D425-F8B2DA969B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78AA71-2FA1-28BB-62D2-FCD9F8F693DC}"/>
              </a:ext>
            </a:extLst>
          </p:cNvPr>
          <p:cNvSpPr>
            <a:spLocks noGrp="1"/>
          </p:cNvSpPr>
          <p:nvPr>
            <p:ph type="title"/>
          </p:nvPr>
        </p:nvSpPr>
        <p:spPr/>
        <p:txBody>
          <a:bodyPr>
            <a:noAutofit/>
          </a:bodyPr>
          <a:lstStyle/>
          <a:p>
            <a:pPr>
              <a:lnSpc>
                <a:spcPct val="107000"/>
              </a:lnSpc>
              <a:spcAft>
                <a:spcPts val="800"/>
              </a:spcAft>
            </a:pPr>
            <a:r>
              <a:rPr lang="en-IN" sz="3200" dirty="0"/>
              <a:t>MVC - Controller </a:t>
            </a:r>
            <a:r>
              <a:rPr lang="en-IN" sz="3200" kern="100" dirty="0">
                <a:effectLst/>
                <a:latin typeface="Calibri" panose="020F0502020204030204" pitchFamily="34" charset="0"/>
                <a:ea typeface="Calibri" panose="020F0502020204030204" pitchFamily="34" charset="0"/>
                <a:cs typeface="Mangal" panose="02040503050203030202" pitchFamily="18" charset="0"/>
              </a:rPr>
              <a:t> :</a:t>
            </a:r>
          </a:p>
        </p:txBody>
      </p:sp>
      <p:sp>
        <p:nvSpPr>
          <p:cNvPr id="6" name="Brandline_LVC">
            <a:extLst>
              <a:ext uri="{FF2B5EF4-FFF2-40B4-BE49-F238E27FC236}">
                <a16:creationId xmlns:a16="http://schemas.microsoft.com/office/drawing/2014/main" id="{7C2A73D0-A400-CA9B-3CDC-1C520600C493}"/>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319564E1-E0D1-B8FD-1963-E61B8A978B72}"/>
              </a:ext>
            </a:extLst>
          </p:cNvPr>
          <p:cNvSpPr>
            <a:spLocks noGrp="1" noChangeArrowheads="1"/>
          </p:cNvSpPr>
          <p:nvPr>
            <p:ph type="body" idx="1"/>
          </p:nvPr>
        </p:nvSpPr>
        <p:spPr bwMode="auto">
          <a:xfrm>
            <a:off x="617126" y="2423320"/>
            <a:ext cx="15017858" cy="4769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Controller</a:t>
            </a:r>
            <a:endParaRPr lang="en-US" sz="2800" dirty="0"/>
          </a:p>
          <a:p>
            <a:pPr>
              <a:buFont typeface="Arial" panose="020B0604020202020204" pitchFamily="34" charset="0"/>
              <a:buChar char="•"/>
            </a:pPr>
            <a:r>
              <a:rPr lang="en-US" sz="2800" b="1" dirty="0"/>
              <a:t>Purpose</a:t>
            </a:r>
            <a:r>
              <a:rPr lang="en-US" sz="2800" dirty="0"/>
              <a:t>: Acts as an intermediary between the Model and the View, managing communication between them.</a:t>
            </a:r>
          </a:p>
          <a:p>
            <a:pPr>
              <a:buFont typeface="Arial" panose="020B0604020202020204" pitchFamily="34" charset="0"/>
              <a:buChar char="•"/>
            </a:pPr>
            <a:r>
              <a:rPr lang="en-US" sz="2800" b="1" dirty="0"/>
              <a:t>Responsibilities</a:t>
            </a:r>
            <a:r>
              <a:rPr lang="en-US" sz="2800" dirty="0"/>
              <a:t>:</a:t>
            </a:r>
          </a:p>
          <a:p>
            <a:pPr marL="742950" lvl="1" indent="-285750">
              <a:buFont typeface="Arial" panose="020B0604020202020204" pitchFamily="34" charset="0"/>
              <a:buChar char="•"/>
            </a:pPr>
            <a:r>
              <a:rPr lang="en-US" sz="2800" dirty="0"/>
              <a:t>Receives user input from the View.</a:t>
            </a:r>
          </a:p>
          <a:p>
            <a:pPr marL="742950" lvl="1" indent="-285750">
              <a:buFont typeface="Arial" panose="020B0604020202020204" pitchFamily="34" charset="0"/>
              <a:buChar char="•"/>
            </a:pPr>
            <a:r>
              <a:rPr lang="en-US" sz="2800" dirty="0"/>
              <a:t>Processes input and updates the Model.</a:t>
            </a:r>
          </a:p>
          <a:p>
            <a:pPr marL="742950" lvl="1" indent="-285750">
              <a:buFont typeface="Arial" panose="020B0604020202020204" pitchFamily="34" charset="0"/>
              <a:buChar char="•"/>
            </a:pPr>
            <a:r>
              <a:rPr lang="en-US" sz="2800" dirty="0"/>
              <a:t>Updates the View based on changes in the Model.</a:t>
            </a:r>
          </a:p>
          <a:p>
            <a:pPr marL="457200" lvl="1" indent="0">
              <a:buNone/>
            </a:pPr>
            <a:endParaRPr lang="en-US" sz="2800" dirty="0"/>
          </a:p>
          <a:p>
            <a:endParaRPr lang="en-US" sz="2800" dirty="0"/>
          </a:p>
        </p:txBody>
      </p:sp>
    </p:spTree>
    <p:custDataLst>
      <p:tags r:id="rId1"/>
    </p:custDataLst>
    <p:extLst>
      <p:ext uri="{BB962C8B-B14F-4D97-AF65-F5344CB8AC3E}">
        <p14:creationId xmlns:p14="http://schemas.microsoft.com/office/powerpoint/2010/main" val="26176254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A321A-53FF-2032-BF68-65A9D435FD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38B9976-8C61-C3A5-36A2-3AA7A64B0CBA}"/>
              </a:ext>
            </a:extLst>
          </p:cNvPr>
          <p:cNvSpPr>
            <a:spLocks noGrp="1"/>
          </p:cNvSpPr>
          <p:nvPr>
            <p:ph type="title"/>
          </p:nvPr>
        </p:nvSpPr>
        <p:spPr/>
        <p:txBody>
          <a:bodyPr>
            <a:noAutofit/>
          </a:bodyPr>
          <a:lstStyle/>
          <a:p>
            <a:pPr>
              <a:lnSpc>
                <a:spcPct val="107000"/>
              </a:lnSpc>
              <a:spcAft>
                <a:spcPts val="800"/>
              </a:spcAft>
            </a:pPr>
            <a:r>
              <a:rPr lang="en-IN" sz="3200" dirty="0"/>
              <a:t>Dao (Data Access Object):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F0F902B9-EBF8-D587-E5C7-3205DD53E7F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1DC07756-49BE-A25D-0188-76BFEF229474}"/>
              </a:ext>
            </a:extLst>
          </p:cNvPr>
          <p:cNvSpPr>
            <a:spLocks noGrp="1" noChangeArrowheads="1"/>
          </p:cNvSpPr>
          <p:nvPr>
            <p:ph type="body" idx="1"/>
          </p:nvPr>
        </p:nvSpPr>
        <p:spPr bwMode="auto">
          <a:xfrm>
            <a:off x="617126" y="949650"/>
            <a:ext cx="15017858" cy="7717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dirty="0"/>
              <a:t>The Data Access Object (DAO) is a design pattern used to abstract and encapsulate all access to a data source, which can be a database, a file system, or any other form of storage. By providing an interface for the data access logic, DAOs promote a clean separation of concerns and enhance the maintainability of the application.</a:t>
            </a:r>
          </a:p>
          <a:p>
            <a:pPr marL="342900" indent="-342900">
              <a:buFont typeface="Arial" panose="020B0604020202020204" pitchFamily="34" charset="0"/>
              <a:buChar char="•"/>
            </a:pPr>
            <a:r>
              <a:rPr lang="en-US" sz="2800" dirty="0"/>
              <a:t>Key Concepts of DAO Pattern</a:t>
            </a:r>
          </a:p>
          <a:p>
            <a:pPr lvl="1">
              <a:buFont typeface="+mj-lt"/>
              <a:buAutoNum type="arabicPeriod"/>
            </a:pPr>
            <a:r>
              <a:rPr lang="en-US" sz="2800" dirty="0"/>
              <a:t>Encapsulation: DAO encapsulates the data access logic, allowing changes to the underlying data source without affecting the rest of the application.</a:t>
            </a:r>
          </a:p>
          <a:p>
            <a:pPr lvl="1">
              <a:buFont typeface="+mj-lt"/>
              <a:buAutoNum type="arabicPeriod"/>
            </a:pPr>
            <a:r>
              <a:rPr lang="en-US" sz="2800" dirty="0"/>
              <a:t>Abstraction: Clients interact with DAO interfaces rather than the underlying data source, providing a layer of abstraction.</a:t>
            </a:r>
          </a:p>
          <a:p>
            <a:pPr lvl="1">
              <a:buFont typeface="+mj-lt"/>
              <a:buAutoNum type="arabicPeriod"/>
            </a:pPr>
            <a:r>
              <a:rPr lang="en-US" sz="2800" dirty="0"/>
              <a:t>Separation of Concerns: It separates business logic from data access logic, making it easier to manage and test.</a:t>
            </a:r>
          </a:p>
          <a:p>
            <a:pPr lvl="1">
              <a:buFont typeface="+mj-lt"/>
              <a:buAutoNum type="arabicPeriod"/>
            </a:pPr>
            <a:r>
              <a:rPr lang="en-US" sz="2800" dirty="0"/>
              <a:t>Interchangeable Data Sources: DAOs can work with different types of data sources, making it easier to switch from one data storage solution to another.</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p:txBody>
      </p:sp>
    </p:spTree>
    <p:custDataLst>
      <p:tags r:id="rId1"/>
    </p:custDataLst>
    <p:extLst>
      <p:ext uri="{BB962C8B-B14F-4D97-AF65-F5344CB8AC3E}">
        <p14:creationId xmlns:p14="http://schemas.microsoft.com/office/powerpoint/2010/main" val="4809654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DD2FF-5D99-1C66-AF1A-4CBE9F9837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D908E0-F88D-0899-8E99-5FB25DDA36C0}"/>
              </a:ext>
            </a:extLst>
          </p:cNvPr>
          <p:cNvSpPr>
            <a:spLocks noGrp="1"/>
          </p:cNvSpPr>
          <p:nvPr>
            <p:ph type="title"/>
          </p:nvPr>
        </p:nvSpPr>
        <p:spPr/>
        <p:txBody>
          <a:bodyPr>
            <a:noAutofit/>
          </a:bodyPr>
          <a:lstStyle/>
          <a:p>
            <a:pPr>
              <a:lnSpc>
                <a:spcPct val="107000"/>
              </a:lnSpc>
              <a:spcAft>
                <a:spcPts val="800"/>
              </a:spcAft>
            </a:pPr>
            <a:r>
              <a:rPr lang="en-IN" sz="3200" dirty="0"/>
              <a:t>Service Locator :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4AD7F285-38C0-1838-E609-4110ECC02110}"/>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4E2A38D1-106C-9C27-92CE-7F17B1D9BBB5}"/>
              </a:ext>
            </a:extLst>
          </p:cNvPr>
          <p:cNvSpPr>
            <a:spLocks noGrp="1" noChangeArrowheads="1"/>
          </p:cNvSpPr>
          <p:nvPr>
            <p:ph type="body" idx="1"/>
          </p:nvPr>
        </p:nvSpPr>
        <p:spPr bwMode="auto">
          <a:xfrm>
            <a:off x="774915" y="1757328"/>
            <a:ext cx="14922062" cy="3039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dirty="0"/>
              <a:t>The Service Locator is a design pattern used to abstract the process of obtaining services and dependencies in an application. This pattern is particularly useful in scenarios where services need to be fetched dynamically at runtime. </a:t>
            </a:r>
          </a:p>
          <a:p>
            <a:pPr marL="342900" indent="-342900">
              <a:buFont typeface="Arial" panose="020B0604020202020204" pitchFamily="34" charset="0"/>
              <a:buChar char="•"/>
            </a:pPr>
            <a:r>
              <a:rPr lang="en-US" sz="2800" dirty="0"/>
              <a:t>The Service Locator pattern promotes loose coupling and makes it easier to manage service dependencies without directly instantiating them in the consumer classes.</a:t>
            </a:r>
          </a:p>
          <a:p>
            <a:pPr marL="342900" indent="-342900">
              <a:buFont typeface="Arial" panose="020B0604020202020204" pitchFamily="34" charset="0"/>
              <a:buChar char="•"/>
            </a:pPr>
            <a:endParaRPr lang="en-US" sz="2800" dirty="0"/>
          </a:p>
        </p:txBody>
      </p:sp>
    </p:spTree>
    <p:custDataLst>
      <p:tags r:id="rId1"/>
    </p:custDataLst>
    <p:extLst>
      <p:ext uri="{BB962C8B-B14F-4D97-AF65-F5344CB8AC3E}">
        <p14:creationId xmlns:p14="http://schemas.microsoft.com/office/powerpoint/2010/main" val="23071624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7B7DA-2F91-0399-5A86-70258C4551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FCA375-D4CC-502C-AA52-078D66F4E6CB}"/>
              </a:ext>
            </a:extLst>
          </p:cNvPr>
          <p:cNvSpPr>
            <a:spLocks noGrp="1"/>
          </p:cNvSpPr>
          <p:nvPr>
            <p:ph type="title"/>
          </p:nvPr>
        </p:nvSpPr>
        <p:spPr/>
        <p:txBody>
          <a:bodyPr>
            <a:noAutofit/>
          </a:bodyPr>
          <a:lstStyle/>
          <a:p>
            <a:pPr>
              <a:lnSpc>
                <a:spcPct val="107000"/>
              </a:lnSpc>
              <a:spcAft>
                <a:spcPts val="800"/>
              </a:spcAft>
            </a:pPr>
            <a:r>
              <a:rPr lang="en-IN" sz="3200" dirty="0"/>
              <a:t>Service Locator :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4CF6C7C8-8C9D-5C8E-6EA7-0BB34D4FB2E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A2D4609B-729F-FA05-F992-F0409F08082E}"/>
              </a:ext>
            </a:extLst>
          </p:cNvPr>
          <p:cNvSpPr>
            <a:spLocks noGrp="1" noChangeArrowheads="1"/>
          </p:cNvSpPr>
          <p:nvPr>
            <p:ph type="body" idx="1"/>
          </p:nvPr>
        </p:nvSpPr>
        <p:spPr bwMode="auto">
          <a:xfrm>
            <a:off x="712922" y="2338316"/>
            <a:ext cx="14922062" cy="575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2800" dirty="0"/>
              <a:t>Key Concepts of the Service Locator Pattern</a:t>
            </a:r>
          </a:p>
          <a:p>
            <a:pPr lvl="1">
              <a:buFont typeface="+mj-lt"/>
              <a:buAutoNum type="arabicPeriod"/>
            </a:pPr>
            <a:r>
              <a:rPr lang="en-US" sz="2800" dirty="0"/>
              <a:t>Centralized Service Registry: The Service Locator maintains a registry or directory of services, allowing clients to look up and retrieve services.</a:t>
            </a:r>
          </a:p>
          <a:p>
            <a:pPr lvl="1">
              <a:buFont typeface="+mj-lt"/>
              <a:buAutoNum type="arabicPeriod"/>
            </a:pPr>
            <a:r>
              <a:rPr lang="en-US" sz="2800" dirty="0"/>
              <a:t>Decoupling: Clients are decoupled from the specific implementations of the services they use, enabling easier changes and testing.</a:t>
            </a:r>
          </a:p>
          <a:p>
            <a:pPr lvl="1">
              <a:buFont typeface="+mj-lt"/>
              <a:buAutoNum type="arabicPeriod"/>
            </a:pPr>
            <a:r>
              <a:rPr lang="en-US" sz="2800" dirty="0"/>
              <a:t>Lazy Loading: Services can be instantiated only when they are needed, which can lead to performance improvements.</a:t>
            </a:r>
          </a:p>
          <a:p>
            <a:pPr lvl="1">
              <a:buFont typeface="+mj-lt"/>
              <a:buAutoNum type="arabicPeriod"/>
            </a:pPr>
            <a:r>
              <a:rPr lang="en-US" sz="2800" dirty="0"/>
              <a:t>Ease of Configuration: Changes to the service implementation can be managed in the Service Locator without modifying client code.</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p:txBody>
      </p:sp>
    </p:spTree>
    <p:custDataLst>
      <p:tags r:id="rId1"/>
    </p:custDataLst>
    <p:extLst>
      <p:ext uri="{BB962C8B-B14F-4D97-AF65-F5344CB8AC3E}">
        <p14:creationId xmlns:p14="http://schemas.microsoft.com/office/powerpoint/2010/main" val="414558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E4A5A-759A-2654-82DF-DFCDFD0110C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05CF7EC-13A2-F3DA-60F4-E9DEB6DA4A86}"/>
              </a:ext>
            </a:extLst>
          </p:cNvPr>
          <p:cNvSpPr>
            <a:spLocks noGrp="1"/>
          </p:cNvSpPr>
          <p:nvPr>
            <p:ph type="body" idx="1"/>
          </p:nvPr>
        </p:nvSpPr>
        <p:spPr>
          <a:xfrm>
            <a:off x="619933" y="1131377"/>
            <a:ext cx="14614902" cy="7315199"/>
          </a:xfrm>
        </p:spPr>
        <p:txBody>
          <a:bodyPr>
            <a:noAutofit/>
          </a:bodyPr>
          <a:lstStyle/>
          <a:p>
            <a:endParaRPr lang="en-IN" sz="2800" b="1" dirty="0"/>
          </a:p>
          <a:p>
            <a:r>
              <a:rPr lang="en-IN" sz="2800" b="1" dirty="0"/>
              <a:t>S.R.P</a:t>
            </a:r>
            <a:r>
              <a:rPr lang="en-IN" sz="2800" dirty="0"/>
              <a:t> for short – this principle states that:</a:t>
            </a:r>
          </a:p>
          <a:p>
            <a:r>
              <a:rPr lang="en-IN" sz="2800" i="1" dirty="0"/>
              <a:t>“A class should have one and only one reason to change, meaning that a class should have only one job.”</a:t>
            </a:r>
          </a:p>
          <a:p>
            <a:pPr lvl="1"/>
            <a:r>
              <a:rPr lang="en-IN" sz="2800" dirty="0"/>
              <a:t>When we design our classes, we should take care that one class at the most is responsible for doing one task or functionality among the whole set of responsibilities that it has.</a:t>
            </a:r>
            <a:endParaRPr lang="en-US" sz="2800" i="1" dirty="0"/>
          </a:p>
          <a:p>
            <a:pPr lvl="1"/>
            <a:r>
              <a:rPr lang="en-IN" sz="2800" dirty="0"/>
              <a:t>Also note that the classes defined using the Single Responsibility Principle are inherently </a:t>
            </a:r>
            <a:r>
              <a:rPr lang="en-IN" sz="2800" i="1" dirty="0"/>
              <a:t>cohesive</a:t>
            </a:r>
            <a:r>
              <a:rPr lang="en-IN" sz="2800" dirty="0"/>
              <a:t> in nature</a:t>
            </a:r>
            <a:endParaRPr lang="en-US" sz="2800" dirty="0"/>
          </a:p>
          <a:p>
            <a:pPr lvl="1"/>
            <a:endParaRPr lang="en-IN" sz="2800" dirty="0"/>
          </a:p>
        </p:txBody>
      </p:sp>
      <p:sp>
        <p:nvSpPr>
          <p:cNvPr id="4" name="Title 3">
            <a:extLst>
              <a:ext uri="{FF2B5EF4-FFF2-40B4-BE49-F238E27FC236}">
                <a16:creationId xmlns:a16="http://schemas.microsoft.com/office/drawing/2014/main" id="{8C4AC557-9708-B31E-4879-CCE1813E6CB0}"/>
              </a:ext>
            </a:extLst>
          </p:cNvPr>
          <p:cNvSpPr>
            <a:spLocks noGrp="1"/>
          </p:cNvSpPr>
          <p:nvPr>
            <p:ph type="title"/>
          </p:nvPr>
        </p:nvSpPr>
        <p:spPr/>
        <p:txBody>
          <a:bodyPr>
            <a:normAutofit/>
          </a:bodyPr>
          <a:lstStyle/>
          <a:p>
            <a:r>
              <a:rPr lang="en-US" sz="3200" dirty="0"/>
              <a:t>Single Responsibility Principle </a:t>
            </a:r>
            <a:endParaRPr lang="en-IN" sz="3200" dirty="0"/>
          </a:p>
        </p:txBody>
      </p:sp>
      <p:sp>
        <p:nvSpPr>
          <p:cNvPr id="6" name="Brandline_LVC">
            <a:extLst>
              <a:ext uri="{FF2B5EF4-FFF2-40B4-BE49-F238E27FC236}">
                <a16:creationId xmlns:a16="http://schemas.microsoft.com/office/drawing/2014/main" id="{26811133-ECFC-FAB7-1EA3-C0B5542F2FF3}"/>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42558846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26B5F-4AFC-AD9D-BFF7-00BA711929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304136-0014-69A9-C11B-4C39C6AB4CFB}"/>
              </a:ext>
            </a:extLst>
          </p:cNvPr>
          <p:cNvSpPr>
            <a:spLocks noGrp="1"/>
          </p:cNvSpPr>
          <p:nvPr>
            <p:ph type="title"/>
          </p:nvPr>
        </p:nvSpPr>
        <p:spPr/>
        <p:txBody>
          <a:bodyPr>
            <a:noAutofit/>
          </a:bodyPr>
          <a:lstStyle/>
          <a:p>
            <a:pPr>
              <a:lnSpc>
                <a:spcPct val="107000"/>
              </a:lnSpc>
              <a:spcAft>
                <a:spcPts val="800"/>
              </a:spcAft>
            </a:pPr>
            <a:r>
              <a:rPr lang="en-IN" sz="3200" dirty="0"/>
              <a:t>Business delegate :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43AA51DF-9586-DEB1-F1E9-273DDA7274C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C6DB0A86-6673-447F-9DCE-4EDCEA5D05E2}"/>
              </a:ext>
            </a:extLst>
          </p:cNvPr>
          <p:cNvSpPr>
            <a:spLocks noGrp="1" noChangeArrowheads="1"/>
          </p:cNvSpPr>
          <p:nvPr>
            <p:ph type="body" idx="1"/>
          </p:nvPr>
        </p:nvSpPr>
        <p:spPr bwMode="auto">
          <a:xfrm>
            <a:off x="787607" y="1503568"/>
            <a:ext cx="15017858" cy="3530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dirty="0"/>
              <a:t>The </a:t>
            </a:r>
            <a:r>
              <a:rPr lang="en-US" sz="2800" b="1" dirty="0"/>
              <a:t>Business Delegate</a:t>
            </a:r>
            <a:r>
              <a:rPr lang="en-US" sz="2800" dirty="0"/>
              <a:t> pattern is a design pattern used in enterprise applications to decouple the presentation layer from the business layer. It acts as an intermediary, hiding the complexity of remote service access (such as EJB, RMI, or web services) and providing a simplified API for the presentation layer to interact with. By using a Business Delegate, you can manage service lookups, handle exceptions, and improve code readability, all while keeping the business logic isolated from the presentation layer.</a:t>
            </a:r>
          </a:p>
        </p:txBody>
      </p:sp>
    </p:spTree>
    <p:custDataLst>
      <p:tags r:id="rId1"/>
    </p:custDataLst>
    <p:extLst>
      <p:ext uri="{BB962C8B-B14F-4D97-AF65-F5344CB8AC3E}">
        <p14:creationId xmlns:p14="http://schemas.microsoft.com/office/powerpoint/2010/main" val="3036758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FC0FD-B4E9-72EA-80B8-2F3E009AD95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D353CBE-DE44-1B65-13D3-B64CD1D0F533}"/>
              </a:ext>
            </a:extLst>
          </p:cNvPr>
          <p:cNvSpPr>
            <a:spLocks noGrp="1"/>
          </p:cNvSpPr>
          <p:nvPr>
            <p:ph type="title"/>
          </p:nvPr>
        </p:nvSpPr>
        <p:spPr/>
        <p:txBody>
          <a:bodyPr>
            <a:noAutofit/>
          </a:bodyPr>
          <a:lstStyle/>
          <a:p>
            <a:pPr>
              <a:lnSpc>
                <a:spcPct val="107000"/>
              </a:lnSpc>
              <a:spcAft>
                <a:spcPts val="800"/>
              </a:spcAft>
            </a:pPr>
            <a:r>
              <a:rPr lang="en-IN" sz="3200" dirty="0"/>
              <a:t>Business delegate :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2B42E015-1B86-EC11-F43C-D2CFC3320D3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F602627F-B11C-883D-210A-4C6FAF8E3299}"/>
              </a:ext>
            </a:extLst>
          </p:cNvPr>
          <p:cNvSpPr>
            <a:spLocks noGrp="1" noChangeArrowheads="1"/>
          </p:cNvSpPr>
          <p:nvPr>
            <p:ph type="body" idx="1"/>
          </p:nvPr>
        </p:nvSpPr>
        <p:spPr bwMode="auto">
          <a:xfrm>
            <a:off x="617126" y="1686487"/>
            <a:ext cx="15017858" cy="6243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b="1" dirty="0"/>
              <a:t>Key Concepts of the Business Delegate Pattern</a:t>
            </a:r>
          </a:p>
          <a:p>
            <a:pPr lvl="1">
              <a:buFont typeface="+mj-lt"/>
              <a:buAutoNum type="arabicPeriod"/>
            </a:pPr>
            <a:r>
              <a:rPr lang="en-US" sz="2800" b="1" dirty="0"/>
              <a:t>Encapsulation of Business Logic</a:t>
            </a:r>
            <a:r>
              <a:rPr lang="en-US" sz="2800" dirty="0"/>
              <a:t>: The Business Delegate encapsulates the business-tier components, preventing the presentation layer from interacting directly with the underlying business logic.</a:t>
            </a:r>
          </a:p>
          <a:p>
            <a:pPr lvl="1">
              <a:buFont typeface="+mj-lt"/>
              <a:buAutoNum type="arabicPeriod"/>
            </a:pPr>
            <a:r>
              <a:rPr lang="en-US" sz="2800" b="1" dirty="0"/>
              <a:t>Decoupling</a:t>
            </a:r>
            <a:r>
              <a:rPr lang="en-US" sz="2800" dirty="0"/>
              <a:t>: It decouples the presentation layer from the business layer, reducing dependency on specific service APIs.</a:t>
            </a:r>
          </a:p>
          <a:p>
            <a:pPr lvl="1">
              <a:buFont typeface="+mj-lt"/>
              <a:buAutoNum type="arabicPeriod"/>
            </a:pPr>
            <a:r>
              <a:rPr lang="en-US" sz="2800" b="1" dirty="0"/>
              <a:t>Simplified Access</a:t>
            </a:r>
            <a:r>
              <a:rPr lang="en-US" sz="2800" dirty="0"/>
              <a:t>: The pattern simplifies access to the business services by managing service lookups and error handling, improving the maintainability of the application.</a:t>
            </a:r>
          </a:p>
          <a:p>
            <a:pPr lvl="1">
              <a:buFont typeface="+mj-lt"/>
              <a:buAutoNum type="arabicPeriod"/>
            </a:pPr>
            <a:r>
              <a:rPr lang="en-US" sz="2800" b="1" dirty="0"/>
              <a:t>Improved Resilience</a:t>
            </a:r>
            <a:r>
              <a:rPr lang="en-US" sz="2800" dirty="0"/>
              <a:t>: The Business Delegate can handle remote exceptions and implement caching or retry mechanisms, adding resilience to service calls.</a:t>
            </a:r>
          </a:p>
          <a:p>
            <a:pPr marL="342900" indent="-342900">
              <a:buFont typeface="Arial" panose="020B0604020202020204" pitchFamily="34" charset="0"/>
              <a:buChar char="•"/>
            </a:pPr>
            <a:endParaRPr lang="en-US" sz="2800" dirty="0"/>
          </a:p>
        </p:txBody>
      </p:sp>
    </p:spTree>
    <p:custDataLst>
      <p:tags r:id="rId1"/>
    </p:custDataLst>
    <p:extLst>
      <p:ext uri="{BB962C8B-B14F-4D97-AF65-F5344CB8AC3E}">
        <p14:creationId xmlns:p14="http://schemas.microsoft.com/office/powerpoint/2010/main" val="41939133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6F4DC-5C6D-F1BB-4342-6026E7CD1E3A}"/>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8D4857FE-31CF-4E92-41C9-FCD026027CED}"/>
              </a:ext>
            </a:extLst>
          </p:cNvPr>
          <p:cNvSpPr>
            <a:spLocks noGrp="1"/>
          </p:cNvSpPr>
          <p:nvPr>
            <p:ph type="body" idx="10"/>
          </p:nvPr>
        </p:nvSpPr>
        <p:spPr/>
        <p:txBody>
          <a:bodyPr/>
          <a:lstStyle/>
          <a:p>
            <a:pPr>
              <a:lnSpc>
                <a:spcPct val="107000"/>
              </a:lnSpc>
              <a:spcAft>
                <a:spcPts val="800"/>
              </a:spcAft>
            </a:pPr>
            <a:r>
              <a:rPr lang="en-IN" sz="4000" kern="100" dirty="0">
                <a:effectLst/>
                <a:latin typeface="Calibri" panose="020F0502020204030204" pitchFamily="34" charset="0"/>
                <a:ea typeface="Calibri" panose="020F0502020204030204" pitchFamily="34" charset="0"/>
                <a:cs typeface="Mangal" panose="02040503050203030202" pitchFamily="18" charset="0"/>
              </a:rPr>
              <a:t>Spring framework design pattern </a:t>
            </a:r>
          </a:p>
        </p:txBody>
      </p:sp>
    </p:spTree>
    <p:custDataLst>
      <p:tags r:id="rId1"/>
    </p:custDataLst>
    <p:extLst>
      <p:ext uri="{BB962C8B-B14F-4D97-AF65-F5344CB8AC3E}">
        <p14:creationId xmlns:p14="http://schemas.microsoft.com/office/powerpoint/2010/main" val="12308848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278C7-E100-95D7-AACE-863E1FF709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039446-1A5B-1D77-3B3E-5063BA5EA757}"/>
              </a:ext>
            </a:extLst>
          </p:cNvPr>
          <p:cNvSpPr>
            <a:spLocks noGrp="1"/>
          </p:cNvSpPr>
          <p:nvPr>
            <p:ph type="title"/>
          </p:nvPr>
        </p:nvSpPr>
        <p:spPr/>
        <p:txBody>
          <a:bodyPr>
            <a:noAutofit/>
          </a:bodyPr>
          <a:lstStyle/>
          <a:p>
            <a:pPr>
              <a:lnSpc>
                <a:spcPct val="107000"/>
              </a:lnSpc>
              <a:spcAft>
                <a:spcPts val="800"/>
              </a:spcAft>
            </a:pPr>
            <a:r>
              <a:rPr lang="en-US" sz="3200" dirty="0"/>
              <a:t>Dependency Injection (DI) Design pattern :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FE486D3D-1D72-A663-8173-679E4A7B2EA7}"/>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9F4BB246-2C4D-80C7-3D6E-9A16C5D772DA}"/>
              </a:ext>
            </a:extLst>
          </p:cNvPr>
          <p:cNvSpPr>
            <a:spLocks noGrp="1" noChangeArrowheads="1"/>
          </p:cNvSpPr>
          <p:nvPr>
            <p:ph type="body" idx="1"/>
          </p:nvPr>
        </p:nvSpPr>
        <p:spPr bwMode="auto">
          <a:xfrm>
            <a:off x="617126" y="2023545"/>
            <a:ext cx="15017858" cy="254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b="1" dirty="0"/>
              <a:t>Dependency Injection (DI)</a:t>
            </a:r>
            <a:r>
              <a:rPr lang="en-US" sz="2800" dirty="0"/>
              <a:t> is a design pattern used to achieve </a:t>
            </a:r>
            <a:r>
              <a:rPr lang="en-US" sz="2800" b="1" dirty="0"/>
              <a:t>Inversion of Control (IoC)</a:t>
            </a:r>
            <a:r>
              <a:rPr lang="en-US" sz="2800" dirty="0"/>
              <a:t> between classes and their dependencies. With DI, objects are given their dependencies rather than creating them directly, leading to better modularity, easier testing, and improved maintainability. This pattern is widely used in frameworks like Spring for Java, .NET Core for C#, and Angular for JavaScript.</a:t>
            </a:r>
          </a:p>
        </p:txBody>
      </p:sp>
    </p:spTree>
    <p:custDataLst>
      <p:tags r:id="rId1"/>
    </p:custDataLst>
    <p:extLst>
      <p:ext uri="{BB962C8B-B14F-4D97-AF65-F5344CB8AC3E}">
        <p14:creationId xmlns:p14="http://schemas.microsoft.com/office/powerpoint/2010/main" val="21414016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B6459-5CDF-D63F-0336-32FB6D6FB9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5EC77C-7C0C-844C-B6B5-0C40912ED388}"/>
              </a:ext>
            </a:extLst>
          </p:cNvPr>
          <p:cNvSpPr>
            <a:spLocks noGrp="1"/>
          </p:cNvSpPr>
          <p:nvPr>
            <p:ph type="title"/>
          </p:nvPr>
        </p:nvSpPr>
        <p:spPr/>
        <p:txBody>
          <a:bodyPr>
            <a:noAutofit/>
          </a:bodyPr>
          <a:lstStyle/>
          <a:p>
            <a:pPr>
              <a:lnSpc>
                <a:spcPct val="107000"/>
              </a:lnSpc>
              <a:spcAft>
                <a:spcPts val="800"/>
              </a:spcAft>
            </a:pPr>
            <a:r>
              <a:rPr lang="en-US" sz="3200" dirty="0"/>
              <a:t>Dependency Injection (DI) Design pattern :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99E2B39F-089B-7A61-2C03-8A09A78CD9C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C36F61FC-3D36-6C4D-54F4-1C2842F66E1E}"/>
              </a:ext>
            </a:extLst>
          </p:cNvPr>
          <p:cNvSpPr>
            <a:spLocks noGrp="1" noChangeArrowheads="1"/>
          </p:cNvSpPr>
          <p:nvPr>
            <p:ph type="body" idx="1"/>
          </p:nvPr>
        </p:nvSpPr>
        <p:spPr bwMode="auto">
          <a:xfrm>
            <a:off x="617126" y="2177711"/>
            <a:ext cx="15017858" cy="526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b="1" dirty="0"/>
              <a:t>Key Concepts of Dependency Injection</a:t>
            </a:r>
          </a:p>
          <a:p>
            <a:pPr lvl="1">
              <a:buFont typeface="+mj-lt"/>
              <a:buAutoNum type="arabicPeriod"/>
            </a:pPr>
            <a:r>
              <a:rPr lang="en-US" sz="2800" b="1" dirty="0"/>
              <a:t>Inversion of Control (IoC)</a:t>
            </a:r>
            <a:r>
              <a:rPr lang="en-US" sz="2800" dirty="0"/>
              <a:t>: DI is a form of IoC, where instead of a class creating its dependencies, they are injected by an external entity, such as a container or framework.</a:t>
            </a:r>
          </a:p>
          <a:p>
            <a:pPr lvl="1">
              <a:buFont typeface="+mj-lt"/>
              <a:buAutoNum type="arabicPeriod"/>
            </a:pPr>
            <a:r>
              <a:rPr lang="en-US" sz="2800" b="1" dirty="0"/>
              <a:t>Loose Coupling</a:t>
            </a:r>
            <a:r>
              <a:rPr lang="en-US" sz="2800" dirty="0"/>
              <a:t>: By injecting dependencies, classes are not tightly coupled to specific implementations, allowing for easier replacement and testing.</a:t>
            </a:r>
          </a:p>
          <a:p>
            <a:pPr lvl="1">
              <a:buFont typeface="+mj-lt"/>
              <a:buAutoNum type="arabicPeriod"/>
            </a:pPr>
            <a:r>
              <a:rPr lang="en-US" sz="2800" b="1" dirty="0"/>
              <a:t>Testability</a:t>
            </a:r>
            <a:r>
              <a:rPr lang="en-US" sz="2800" dirty="0"/>
              <a:t>: DI promotes the use of interfaces, making it easier to mock dependencies during testing.</a:t>
            </a:r>
          </a:p>
          <a:p>
            <a:pPr lvl="1">
              <a:buFont typeface="+mj-lt"/>
              <a:buAutoNum type="arabicPeriod"/>
            </a:pPr>
            <a:r>
              <a:rPr lang="en-US" sz="2800" b="1" dirty="0"/>
              <a:t>Separation of Concerns</a:t>
            </a:r>
            <a:r>
              <a:rPr lang="en-US" sz="2800" dirty="0"/>
              <a:t>: The creation of dependencies is separated from the use of dependencies, improving code clarity and structure.</a:t>
            </a:r>
          </a:p>
        </p:txBody>
      </p:sp>
    </p:spTree>
    <p:custDataLst>
      <p:tags r:id="rId1"/>
    </p:custDataLst>
    <p:extLst>
      <p:ext uri="{BB962C8B-B14F-4D97-AF65-F5344CB8AC3E}">
        <p14:creationId xmlns:p14="http://schemas.microsoft.com/office/powerpoint/2010/main" val="845733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4487-054A-19DD-A88C-6AA06C1BF3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1C446A-DA62-C2EC-532F-73E46F0CE972}"/>
              </a:ext>
            </a:extLst>
          </p:cNvPr>
          <p:cNvSpPr>
            <a:spLocks noGrp="1"/>
          </p:cNvSpPr>
          <p:nvPr>
            <p:ph type="title"/>
          </p:nvPr>
        </p:nvSpPr>
        <p:spPr/>
        <p:txBody>
          <a:bodyPr>
            <a:noAutofit/>
          </a:bodyPr>
          <a:lstStyle/>
          <a:p>
            <a:pPr>
              <a:lnSpc>
                <a:spcPct val="107000"/>
              </a:lnSpc>
              <a:spcAft>
                <a:spcPts val="800"/>
              </a:spcAft>
            </a:pPr>
            <a:r>
              <a:rPr lang="en-IN" sz="3200" dirty="0"/>
              <a:t>Template Method Pattern in Spring</a:t>
            </a:r>
            <a:r>
              <a:rPr lang="en-US" sz="3200" dirty="0"/>
              <a:t>: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23793776-7F06-A682-2DDE-705F6C174E14}"/>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72A1A0A3-5E6E-8BD3-E74D-6CA871B89A17}"/>
              </a:ext>
            </a:extLst>
          </p:cNvPr>
          <p:cNvSpPr>
            <a:spLocks noGrp="1" noChangeArrowheads="1"/>
          </p:cNvSpPr>
          <p:nvPr>
            <p:ph type="body" idx="1"/>
          </p:nvPr>
        </p:nvSpPr>
        <p:spPr bwMode="auto">
          <a:xfrm>
            <a:off x="617126" y="1720712"/>
            <a:ext cx="15017858" cy="254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dirty="0"/>
              <a:t>In Spring, the Template Method pattern is widely used to simplify repetitive tasks with the help of </a:t>
            </a:r>
            <a:r>
              <a:rPr lang="en-US" sz="2800" b="1" dirty="0"/>
              <a:t>template classes</a:t>
            </a:r>
            <a:r>
              <a:rPr lang="en-US" sz="2800" dirty="0"/>
              <a:t>. These classes handle common operations, such as resource management, error handling, and transaction management, while allowing specific customization through callbacks or abstract methods.</a:t>
            </a:r>
          </a:p>
          <a:p>
            <a:pPr marL="342900" indent="-342900">
              <a:buFont typeface="Arial" panose="020B0604020202020204" pitchFamily="34" charset="0"/>
              <a:buChar char="•"/>
            </a:pPr>
            <a:endParaRPr lang="en-US" sz="2800" dirty="0"/>
          </a:p>
        </p:txBody>
      </p:sp>
    </p:spTree>
    <p:custDataLst>
      <p:tags r:id="rId1"/>
    </p:custDataLst>
    <p:extLst>
      <p:ext uri="{BB962C8B-B14F-4D97-AF65-F5344CB8AC3E}">
        <p14:creationId xmlns:p14="http://schemas.microsoft.com/office/powerpoint/2010/main" val="6528306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45DEE-F451-8E32-CEEF-FAC69F5274A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F84E84-DEA2-E867-249B-93500A4C9274}"/>
              </a:ext>
            </a:extLst>
          </p:cNvPr>
          <p:cNvSpPr>
            <a:spLocks noGrp="1"/>
          </p:cNvSpPr>
          <p:nvPr>
            <p:ph type="title"/>
          </p:nvPr>
        </p:nvSpPr>
        <p:spPr/>
        <p:txBody>
          <a:bodyPr>
            <a:noAutofit/>
          </a:bodyPr>
          <a:lstStyle/>
          <a:p>
            <a:pPr>
              <a:lnSpc>
                <a:spcPct val="107000"/>
              </a:lnSpc>
              <a:spcAft>
                <a:spcPts val="800"/>
              </a:spcAft>
            </a:pPr>
            <a:r>
              <a:rPr lang="en-IN" sz="3200" dirty="0"/>
              <a:t>Template Method Pattern in Spring</a:t>
            </a:r>
            <a:r>
              <a:rPr lang="en-US" sz="3200" dirty="0"/>
              <a:t>: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195A1DDA-9E09-64A0-FEBC-7BD8B289CE8D}"/>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E68E2711-F6F7-08E4-4B18-699EFB573995}"/>
              </a:ext>
            </a:extLst>
          </p:cNvPr>
          <p:cNvSpPr>
            <a:spLocks noGrp="1" noChangeArrowheads="1"/>
          </p:cNvSpPr>
          <p:nvPr>
            <p:ph type="body" idx="1"/>
          </p:nvPr>
        </p:nvSpPr>
        <p:spPr bwMode="auto">
          <a:xfrm>
            <a:off x="617126" y="2700998"/>
            <a:ext cx="15017858" cy="421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IN" sz="2800" dirty="0"/>
              <a:t>Some common Spring templates that follow this pattern include:</a:t>
            </a:r>
          </a:p>
          <a:p>
            <a:pPr lvl="1"/>
            <a:r>
              <a:rPr lang="en-IN" sz="2800" b="1" dirty="0" err="1"/>
              <a:t>JdbcTemplate</a:t>
            </a:r>
            <a:r>
              <a:rPr lang="en-IN" sz="2800" dirty="0"/>
              <a:t>: Simplifies database operations with JDBC, handling resource management, exception handling, and connection closing.</a:t>
            </a:r>
          </a:p>
          <a:p>
            <a:pPr lvl="1"/>
            <a:r>
              <a:rPr lang="en-IN" sz="2800" b="1" dirty="0" err="1"/>
              <a:t>RestTemplate</a:t>
            </a:r>
            <a:r>
              <a:rPr lang="en-IN" sz="2800" dirty="0"/>
              <a:t>: Provides a template for making HTTP requests, handling boilerplate tasks like connection management and error handling.</a:t>
            </a:r>
          </a:p>
          <a:p>
            <a:pPr lvl="1"/>
            <a:r>
              <a:rPr lang="en-IN" sz="2800" b="1" dirty="0" err="1"/>
              <a:t>JpaTemplate</a:t>
            </a:r>
            <a:r>
              <a:rPr lang="en-IN" sz="2800" dirty="0"/>
              <a:t>: Abstracts JPA operations, managing entity transactions and exception handling.</a:t>
            </a:r>
          </a:p>
          <a:p>
            <a:pPr marL="342900" indent="-342900">
              <a:buFont typeface="Arial" panose="020B0604020202020204" pitchFamily="34" charset="0"/>
              <a:buChar char="•"/>
            </a:pPr>
            <a:endParaRPr lang="en-US" sz="2800" dirty="0"/>
          </a:p>
        </p:txBody>
      </p:sp>
    </p:spTree>
    <p:custDataLst>
      <p:tags r:id="rId1"/>
    </p:custDataLst>
    <p:extLst>
      <p:ext uri="{BB962C8B-B14F-4D97-AF65-F5344CB8AC3E}">
        <p14:creationId xmlns:p14="http://schemas.microsoft.com/office/powerpoint/2010/main" val="28045763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B3040-1B91-9169-7503-0A16A90C39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57FCBFA-7300-19B8-1D90-3E023A2565F4}"/>
              </a:ext>
            </a:extLst>
          </p:cNvPr>
          <p:cNvSpPr>
            <a:spLocks noGrp="1"/>
          </p:cNvSpPr>
          <p:nvPr>
            <p:ph type="title"/>
          </p:nvPr>
        </p:nvSpPr>
        <p:spPr/>
        <p:txBody>
          <a:bodyPr>
            <a:noAutofit/>
          </a:bodyPr>
          <a:lstStyle/>
          <a:p>
            <a:pPr>
              <a:lnSpc>
                <a:spcPct val="107000"/>
              </a:lnSpc>
              <a:spcAft>
                <a:spcPts val="800"/>
              </a:spcAft>
            </a:pPr>
            <a:r>
              <a:rPr lang="en-IN" sz="3200" dirty="0"/>
              <a:t>Factory Pattern in Spring: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F6E5083E-DB46-96D8-4862-3D4DE1343F4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48C47F0A-3A9B-4CB7-267B-7A173903EB45}"/>
              </a:ext>
            </a:extLst>
          </p:cNvPr>
          <p:cNvSpPr>
            <a:spLocks noGrp="1" noChangeArrowheads="1"/>
          </p:cNvSpPr>
          <p:nvPr>
            <p:ph type="body" idx="1"/>
          </p:nvPr>
        </p:nvSpPr>
        <p:spPr bwMode="auto">
          <a:xfrm>
            <a:off x="617126" y="1013775"/>
            <a:ext cx="15017858" cy="75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dirty="0"/>
              <a:t>The </a:t>
            </a:r>
            <a:r>
              <a:rPr lang="en-US" sz="2800" b="1" dirty="0"/>
              <a:t>Factory Pattern</a:t>
            </a:r>
            <a:r>
              <a:rPr lang="en-US" sz="2800" dirty="0"/>
              <a:t> in the Spring Framework is a creational design pattern that provides a way to instantiate and manage beans (objects) based on certain configurations, promoting loose coupling and flexibility in object creation. In Spring, the Factory pattern is commonly implemented via </a:t>
            </a:r>
            <a:r>
              <a:rPr lang="en-US" sz="2800" b="1" dirty="0"/>
              <a:t>Factory Beans</a:t>
            </a:r>
            <a:r>
              <a:rPr lang="en-US" sz="2800" dirty="0"/>
              <a:t> and the </a:t>
            </a:r>
            <a:r>
              <a:rPr lang="en-US" sz="2800" b="1" dirty="0" err="1"/>
              <a:t>ApplicationContext</a:t>
            </a:r>
            <a:r>
              <a:rPr lang="en-US" sz="2800" dirty="0"/>
              <a:t> or </a:t>
            </a:r>
            <a:r>
              <a:rPr lang="en-US" sz="2800" b="1" dirty="0" err="1"/>
              <a:t>BeanFactory</a:t>
            </a:r>
            <a:r>
              <a:rPr lang="en-US" sz="2800" b="1" dirty="0"/>
              <a:t>.</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In Spring, there are two primary ways the Factory pattern is used:</a:t>
            </a:r>
          </a:p>
          <a:p>
            <a:pPr marL="1028700" lvl="1" indent="-342900" fontAlgn="base">
              <a:spcAft>
                <a:spcPct val="0"/>
              </a:spcAft>
            </a:pPr>
            <a:r>
              <a:rPr lang="en-US" altLang="en-US" sz="2800" dirty="0"/>
              <a:t>Factory Beans: Spring allows for custom factories by using </a:t>
            </a:r>
            <a:r>
              <a:rPr lang="en-US" altLang="en-US" sz="2800" dirty="0" err="1"/>
              <a:t>FactoryBean</a:t>
            </a:r>
            <a:r>
              <a:rPr lang="en-US" altLang="en-US" sz="2800" dirty="0"/>
              <a:t> implementations, providing a way to customize object instantiation.</a:t>
            </a:r>
          </a:p>
          <a:p>
            <a:pPr marL="1028700" lvl="1" indent="-342900" fontAlgn="base">
              <a:spcAft>
                <a:spcPct val="0"/>
              </a:spcAft>
            </a:pPr>
            <a:r>
              <a:rPr lang="en-US" altLang="en-US" sz="2800" dirty="0"/>
              <a:t>Spring IoC Container: The </a:t>
            </a:r>
            <a:r>
              <a:rPr lang="en-US" altLang="en-US" sz="2800" dirty="0" err="1"/>
              <a:t>ApplicationContext</a:t>
            </a:r>
            <a:r>
              <a:rPr lang="en-US" altLang="en-US" sz="2800" dirty="0"/>
              <a:t> or </a:t>
            </a:r>
            <a:r>
              <a:rPr lang="en-US" altLang="en-US" sz="2800" dirty="0" err="1"/>
              <a:t>BeanFactory</a:t>
            </a:r>
            <a:r>
              <a:rPr lang="en-US" altLang="en-US" sz="2800" dirty="0"/>
              <a:t> acts as a factory by managing beans and creating them based on configuration (either XML or annotations).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endParaRPr lang="en-US" sz="2800" dirty="0"/>
          </a:p>
        </p:txBody>
      </p:sp>
    </p:spTree>
    <p:custDataLst>
      <p:tags r:id="rId1"/>
    </p:custDataLst>
    <p:extLst>
      <p:ext uri="{BB962C8B-B14F-4D97-AF65-F5344CB8AC3E}">
        <p14:creationId xmlns:p14="http://schemas.microsoft.com/office/powerpoint/2010/main" val="12598695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8B0AE-8901-D27C-1609-0DA22143AEC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A0B498-1F81-3D0C-AD6C-0FCA5E23A1E8}"/>
              </a:ext>
            </a:extLst>
          </p:cNvPr>
          <p:cNvSpPr>
            <a:spLocks noGrp="1"/>
          </p:cNvSpPr>
          <p:nvPr>
            <p:ph type="title"/>
          </p:nvPr>
        </p:nvSpPr>
        <p:spPr>
          <a:xfrm>
            <a:off x="0" y="129080"/>
            <a:ext cx="16276320" cy="687244"/>
          </a:xfrm>
        </p:spPr>
        <p:txBody>
          <a:bodyPr>
            <a:noAutofit/>
          </a:bodyPr>
          <a:lstStyle/>
          <a:p>
            <a:pPr>
              <a:lnSpc>
                <a:spcPct val="107000"/>
              </a:lnSpc>
              <a:spcAft>
                <a:spcPts val="800"/>
              </a:spcAft>
            </a:pPr>
            <a:r>
              <a:rPr lang="en-IN" sz="3200" dirty="0"/>
              <a:t>Singleton in spring framework: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63F579DC-701C-3BE9-3903-DEB27B9E5EB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84AAEE88-57C3-2569-D946-FA6B461569C0}"/>
              </a:ext>
            </a:extLst>
          </p:cNvPr>
          <p:cNvSpPr>
            <a:spLocks noGrp="1" noChangeArrowheads="1"/>
          </p:cNvSpPr>
          <p:nvPr>
            <p:ph type="body" idx="1"/>
          </p:nvPr>
        </p:nvSpPr>
        <p:spPr bwMode="auto">
          <a:xfrm>
            <a:off x="712922" y="802788"/>
            <a:ext cx="14922062" cy="8571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The </a:t>
            </a:r>
            <a:r>
              <a:rPr lang="en-US" sz="2800" b="1" dirty="0"/>
              <a:t>Singleton</a:t>
            </a:r>
            <a:r>
              <a:rPr lang="en-US" sz="2800" dirty="0"/>
              <a:t> design pattern is a creational pattern that ensures a class has only one instance and provides a global point of access to that instance. In the Spring Framework, the singleton pattern is the default bean scope, meaning only one instance of a bean is created per Spring container (</a:t>
            </a:r>
            <a:r>
              <a:rPr lang="en-US" sz="2800" dirty="0" err="1"/>
              <a:t>ApplicationContext</a:t>
            </a:r>
            <a:r>
              <a:rPr lang="en-US" sz="2800" dirty="0"/>
              <a:t>), and this instance is reused wherever the bean is injected.</a:t>
            </a:r>
          </a:p>
          <a:p>
            <a:pPr marL="342900" indent="-342900">
              <a:buFont typeface="Arial" panose="020B0604020202020204" pitchFamily="34" charset="0"/>
              <a:buChar char="•"/>
            </a:pPr>
            <a:r>
              <a:rPr lang="en-US" sz="2800" b="1" dirty="0"/>
              <a:t>Singleton Pattern in Spring Framework</a:t>
            </a:r>
          </a:p>
          <a:p>
            <a:pPr lvl="1">
              <a:buFont typeface="+mj-lt"/>
              <a:buAutoNum type="arabicPeriod"/>
            </a:pPr>
            <a:r>
              <a:rPr lang="en-US" sz="2800" b="1" dirty="0"/>
              <a:t>Spring’s Singleton Scope</a:t>
            </a:r>
            <a:r>
              <a:rPr lang="en-US" sz="2800" dirty="0"/>
              <a:t>: By default, beans in Spring are created as singletons, meaning Spring creates a single instance of the bean at startup and shares this instance across the application.</a:t>
            </a:r>
          </a:p>
          <a:p>
            <a:pPr lvl="1">
              <a:buFont typeface="+mj-lt"/>
              <a:buAutoNum type="arabicPeriod"/>
            </a:pPr>
            <a:r>
              <a:rPr lang="en-US" sz="2800" b="1" dirty="0"/>
              <a:t>Managed by IoC Container</a:t>
            </a:r>
            <a:r>
              <a:rPr lang="en-US" sz="2800" dirty="0"/>
              <a:t>: Spring’s IoC container manages the singleton instances, providing a controlled way to ensure only one instance per container, rather than relying on traditional singleton implementations.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endParaRPr lang="en-US" sz="2800" dirty="0"/>
          </a:p>
        </p:txBody>
      </p:sp>
    </p:spTree>
    <p:custDataLst>
      <p:tags r:id="rId1"/>
    </p:custDataLst>
    <p:extLst>
      <p:ext uri="{BB962C8B-B14F-4D97-AF65-F5344CB8AC3E}">
        <p14:creationId xmlns:p14="http://schemas.microsoft.com/office/powerpoint/2010/main" val="533636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31F18-FE87-AA58-5B31-36FA025F94C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F2679E4E-0BBF-BF72-F2CF-A76CB4E43CA9}"/>
              </a:ext>
            </a:extLst>
          </p:cNvPr>
          <p:cNvSpPr>
            <a:spLocks noGrp="1"/>
          </p:cNvSpPr>
          <p:nvPr>
            <p:ph type="body" idx="10"/>
          </p:nvPr>
        </p:nvSpPr>
        <p:spPr/>
        <p:txBody>
          <a:bodyPr/>
          <a:lstStyle/>
          <a:p>
            <a:pPr>
              <a:lnSpc>
                <a:spcPct val="107000"/>
              </a:lnSpc>
              <a:spcAft>
                <a:spcPts val="800"/>
              </a:spcAft>
            </a:pPr>
            <a:r>
              <a:rPr lang="en-IN" sz="4000" kern="100" dirty="0">
                <a:effectLst/>
                <a:latin typeface="Calibri" panose="020F0502020204030204" pitchFamily="34" charset="0"/>
                <a:ea typeface="Calibri" panose="020F0502020204030204" pitchFamily="34" charset="0"/>
                <a:cs typeface="Mangal" panose="02040503050203030202" pitchFamily="18" charset="0"/>
              </a:rPr>
              <a:t>Spring boot design pattern </a:t>
            </a:r>
          </a:p>
        </p:txBody>
      </p:sp>
    </p:spTree>
    <p:custDataLst>
      <p:tags r:id="rId1"/>
    </p:custDataLst>
    <p:extLst>
      <p:ext uri="{BB962C8B-B14F-4D97-AF65-F5344CB8AC3E}">
        <p14:creationId xmlns:p14="http://schemas.microsoft.com/office/powerpoint/2010/main" val="1464332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FE0D-BA2F-F6C3-80CA-43FD9EC61C9A}"/>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14321A2A-2B79-1C90-E8A2-EA83F5377257}"/>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3">
            <a:extLst>
              <a:ext uri="{FF2B5EF4-FFF2-40B4-BE49-F238E27FC236}">
                <a16:creationId xmlns:a16="http://schemas.microsoft.com/office/drawing/2014/main" id="{43C27293-9D04-61DA-87DA-E682ABE26C14}"/>
              </a:ext>
            </a:extLst>
          </p:cNvPr>
          <p:cNvPicPr>
            <a:picLocks noChangeAspect="1" noChangeArrowheads="1"/>
          </p:cNvPicPr>
          <p:nvPr/>
        </p:nvPicPr>
        <p:blipFill>
          <a:blip r:embed="rId3" cstate="print"/>
          <a:srcRect/>
          <a:stretch>
            <a:fillRect/>
          </a:stretch>
        </p:blipFill>
        <p:spPr bwMode="auto">
          <a:xfrm>
            <a:off x="2962562" y="1286358"/>
            <a:ext cx="9854536" cy="750417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42512980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679BC-DDF7-55D5-FE3D-B06F1933E2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261D70-727D-FD30-A767-9C3BF79AA266}"/>
              </a:ext>
            </a:extLst>
          </p:cNvPr>
          <p:cNvSpPr>
            <a:spLocks noGrp="1"/>
          </p:cNvSpPr>
          <p:nvPr>
            <p:ph type="title"/>
          </p:nvPr>
        </p:nvSpPr>
        <p:spPr/>
        <p:txBody>
          <a:bodyPr>
            <a:noAutofit/>
          </a:bodyPr>
          <a:lstStyle/>
          <a:p>
            <a:pPr>
              <a:lnSpc>
                <a:spcPct val="107000"/>
              </a:lnSpc>
              <a:spcAft>
                <a:spcPts val="800"/>
              </a:spcAft>
            </a:pPr>
            <a:r>
              <a:rPr lang="en-IN" sz="3200" dirty="0"/>
              <a:t>Auto configuration design pattern: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4929E306-6799-1FA1-2026-FBFE0E55756F}"/>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10B34E42-C5F1-9397-0787-F83DCEB1903B}"/>
              </a:ext>
            </a:extLst>
          </p:cNvPr>
          <p:cNvSpPr>
            <a:spLocks noGrp="1" noChangeArrowheads="1"/>
          </p:cNvSpPr>
          <p:nvPr>
            <p:ph type="body" idx="1"/>
          </p:nvPr>
        </p:nvSpPr>
        <p:spPr bwMode="auto">
          <a:xfrm>
            <a:off x="632625" y="1513763"/>
            <a:ext cx="15470114" cy="7400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800" dirty="0"/>
          </a:p>
          <a:p>
            <a:pPr marL="342900" indent="-342900">
              <a:buFont typeface="Arial" panose="020B0604020202020204" pitchFamily="34" charset="0"/>
              <a:buChar char="•"/>
            </a:pPr>
            <a:r>
              <a:rPr lang="en-US" sz="2800" dirty="0"/>
              <a:t>The </a:t>
            </a:r>
            <a:r>
              <a:rPr lang="en-US" sz="2800" b="1" dirty="0"/>
              <a:t>Auto-Configuration Design Pattern</a:t>
            </a:r>
            <a:r>
              <a:rPr lang="en-US" sz="2800" dirty="0"/>
              <a:t> is a pattern designed to automatically configure objects, components, or services based on certain conditions and dependencies available in the environment. It’s used extensively in frameworks like Spring Boot to reduce manual configuration, especially for common setups, by inferring settings from the application's context and dependencies.</a:t>
            </a:r>
          </a:p>
          <a:p>
            <a:pPr marL="342900" indent="-342900">
              <a:buFont typeface="Arial" panose="020B0604020202020204" pitchFamily="34" charset="0"/>
              <a:buChar char="•"/>
            </a:pPr>
            <a:r>
              <a:rPr lang="en-US" altLang="en-US" sz="2800" dirty="0"/>
              <a:t>How Auto-Configuration Pattern Works in Spring Boot</a:t>
            </a:r>
          </a:p>
          <a:p>
            <a:pPr marL="342900" indent="-342900">
              <a:buFont typeface="Arial" panose="020B0604020202020204" pitchFamily="34" charset="0"/>
              <a:buChar char="•"/>
            </a:pPr>
            <a:r>
              <a:rPr lang="en-US" altLang="en-US" sz="2800" dirty="0"/>
              <a:t>Spring Boot leverages the auto-configuration pattern primarily by using conditional annotations like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endParaRPr lang="en-US" sz="2800" dirty="0"/>
          </a:p>
        </p:txBody>
      </p:sp>
    </p:spTree>
    <p:custDataLst>
      <p:tags r:id="rId1"/>
    </p:custDataLst>
    <p:extLst>
      <p:ext uri="{BB962C8B-B14F-4D97-AF65-F5344CB8AC3E}">
        <p14:creationId xmlns:p14="http://schemas.microsoft.com/office/powerpoint/2010/main" val="31826068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596CF-C40E-FAC3-C869-DA0F5235E67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D5DF0F-A164-F532-CA82-7B9645A1E04D}"/>
              </a:ext>
            </a:extLst>
          </p:cNvPr>
          <p:cNvSpPr>
            <a:spLocks noGrp="1"/>
          </p:cNvSpPr>
          <p:nvPr>
            <p:ph type="title"/>
          </p:nvPr>
        </p:nvSpPr>
        <p:spPr/>
        <p:txBody>
          <a:bodyPr>
            <a:noAutofit/>
          </a:bodyPr>
          <a:lstStyle/>
          <a:p>
            <a:pPr>
              <a:lnSpc>
                <a:spcPct val="107000"/>
              </a:lnSpc>
              <a:spcAft>
                <a:spcPts val="800"/>
              </a:spcAft>
            </a:pPr>
            <a:r>
              <a:rPr lang="en-IN" sz="3200" dirty="0"/>
              <a:t>Auto configuration design pattern: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DE4895A2-4931-3269-6F81-55E7625B6F3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DF1F4BA6-937A-53BA-D707-F9532799CA00}"/>
              </a:ext>
            </a:extLst>
          </p:cNvPr>
          <p:cNvSpPr>
            <a:spLocks noGrp="1" noChangeArrowheads="1"/>
          </p:cNvSpPr>
          <p:nvPr>
            <p:ph type="body" idx="1"/>
          </p:nvPr>
        </p:nvSpPr>
        <p:spPr bwMode="auto">
          <a:xfrm>
            <a:off x="796046" y="1815447"/>
            <a:ext cx="15470114" cy="709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800" dirty="0"/>
          </a:p>
          <a:p>
            <a:pPr marL="342900" indent="-342900">
              <a:buFont typeface="Arial" panose="020B0604020202020204" pitchFamily="34" charset="0"/>
              <a:buChar char="•"/>
            </a:pPr>
            <a:r>
              <a:rPr lang="en-US" altLang="en-US" sz="2800" dirty="0"/>
              <a:t>@ConditionalOnClass, @ConditionalOnMissingBean, and @ConditionalOnProperty. This way, Spring Boot auto-configures beans only when certain criteria are met.</a:t>
            </a:r>
          </a:p>
          <a:p>
            <a:pPr marL="342900" indent="-342900">
              <a:buFont typeface="Arial" panose="020B0604020202020204" pitchFamily="34" charset="0"/>
              <a:buChar char="•"/>
            </a:pPr>
            <a:r>
              <a:rPr lang="en-US" altLang="en-US" sz="2800" dirty="0"/>
              <a:t>For example:</a:t>
            </a:r>
          </a:p>
          <a:p>
            <a:pPr lvl="1" indent="0" eaLnBrk="0" fontAlgn="base" hangingPunct="0">
              <a:lnSpc>
                <a:spcPct val="100000"/>
              </a:lnSpc>
              <a:spcBef>
                <a:spcPct val="0"/>
              </a:spcBef>
              <a:spcAft>
                <a:spcPct val="0"/>
              </a:spcAft>
              <a:buFontTx/>
              <a:buChar char="•"/>
            </a:pPr>
            <a:r>
              <a:rPr lang="en-US" altLang="en-US" sz="2800" dirty="0"/>
              <a:t>@ConditionalOnClass: Configures a bean if a specific class is available on the </a:t>
            </a:r>
            <a:r>
              <a:rPr lang="en-US" altLang="en-US" sz="2800" dirty="0" err="1"/>
              <a:t>classpath</a:t>
            </a:r>
            <a:r>
              <a:rPr lang="en-US" altLang="en-US" sz="2800" dirty="0"/>
              <a:t>.</a:t>
            </a:r>
          </a:p>
          <a:p>
            <a:pPr lvl="1" indent="0" eaLnBrk="0" fontAlgn="base" hangingPunct="0">
              <a:lnSpc>
                <a:spcPct val="100000"/>
              </a:lnSpc>
              <a:spcBef>
                <a:spcPct val="0"/>
              </a:spcBef>
              <a:spcAft>
                <a:spcPct val="0"/>
              </a:spcAft>
              <a:buFontTx/>
              <a:buChar char="•"/>
            </a:pPr>
            <a:r>
              <a:rPr lang="en-US" altLang="en-US" sz="2800" dirty="0"/>
              <a:t>@ConditionalOnMissingBean: Configures a bean if another specific bean is not already defined in the context.</a:t>
            </a:r>
          </a:p>
          <a:p>
            <a:pPr lvl="1" indent="0" eaLnBrk="0" fontAlgn="base" hangingPunct="0">
              <a:lnSpc>
                <a:spcPct val="100000"/>
              </a:lnSpc>
              <a:spcBef>
                <a:spcPct val="0"/>
              </a:spcBef>
              <a:spcAft>
                <a:spcPct val="0"/>
              </a:spcAft>
              <a:buFontTx/>
              <a:buChar char="•"/>
            </a:pPr>
            <a:r>
              <a:rPr lang="en-US" altLang="en-US" sz="2800" dirty="0"/>
              <a:t>@ConditionalOnProperty: Configures a bean if a specified property is present and set to a particular value.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endParaRPr lang="en-US" sz="2800" dirty="0"/>
          </a:p>
        </p:txBody>
      </p:sp>
    </p:spTree>
    <p:custDataLst>
      <p:tags r:id="rId1"/>
    </p:custDataLst>
    <p:extLst>
      <p:ext uri="{BB962C8B-B14F-4D97-AF65-F5344CB8AC3E}">
        <p14:creationId xmlns:p14="http://schemas.microsoft.com/office/powerpoint/2010/main" val="15227923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36400-7576-FADF-A07C-D66AD9B62B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ECCF5B-B00F-F7D9-B011-45D8A03CECCB}"/>
              </a:ext>
            </a:extLst>
          </p:cNvPr>
          <p:cNvSpPr>
            <a:spLocks noGrp="1"/>
          </p:cNvSpPr>
          <p:nvPr>
            <p:ph type="title"/>
          </p:nvPr>
        </p:nvSpPr>
        <p:spPr/>
        <p:txBody>
          <a:bodyPr>
            <a:noAutofit/>
          </a:bodyPr>
          <a:lstStyle/>
          <a:p>
            <a:pPr>
              <a:lnSpc>
                <a:spcPct val="107000"/>
              </a:lnSpc>
              <a:spcAft>
                <a:spcPts val="800"/>
              </a:spcAft>
            </a:pPr>
            <a:r>
              <a:rPr lang="en-IN" sz="3200" dirty="0"/>
              <a:t>Decorator in spring framework: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F6A7F0EA-86AA-8724-C310-EE5EFD2D8D4A}"/>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5A451B7B-F156-2F7A-3D69-685501711A1D}"/>
              </a:ext>
            </a:extLst>
          </p:cNvPr>
          <p:cNvSpPr>
            <a:spLocks noGrp="1" noChangeArrowheads="1"/>
          </p:cNvSpPr>
          <p:nvPr>
            <p:ph type="body" idx="1"/>
          </p:nvPr>
        </p:nvSpPr>
        <p:spPr bwMode="auto">
          <a:xfrm>
            <a:off x="508639" y="1530990"/>
            <a:ext cx="15470114" cy="316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dirty="0"/>
              <a:t>Spring Framework leverages the decorator pattern primarily through two approaches:</a:t>
            </a:r>
          </a:p>
          <a:p>
            <a:pPr lvl="1">
              <a:buFont typeface="+mj-lt"/>
              <a:buAutoNum type="arabicPeriod"/>
            </a:pPr>
            <a:r>
              <a:rPr lang="en-US" sz="2800" b="1" dirty="0"/>
              <a:t>Proxies</a:t>
            </a:r>
            <a:r>
              <a:rPr lang="en-US" sz="2800" dirty="0"/>
              <a:t>: Using proxies, particularly in Spring AOP (Aspect-Oriented Programming), to add additional behaviors around methods.</a:t>
            </a:r>
          </a:p>
          <a:p>
            <a:pPr lvl="1">
              <a:buFont typeface="+mj-lt"/>
              <a:buAutoNum type="arabicPeriod"/>
            </a:pPr>
            <a:r>
              <a:rPr lang="en-US" sz="2800" b="1" dirty="0"/>
              <a:t>Custom Decorators</a:t>
            </a:r>
            <a:r>
              <a:rPr lang="en-US" sz="2800" dirty="0"/>
              <a:t>: Wrapping beans in custom decorators to add or modify their behavior.</a:t>
            </a:r>
          </a:p>
          <a:p>
            <a:endParaRPr lang="en-US" sz="2800" dirty="0"/>
          </a:p>
        </p:txBody>
      </p:sp>
    </p:spTree>
    <p:custDataLst>
      <p:tags r:id="rId1"/>
    </p:custDataLst>
    <p:extLst>
      <p:ext uri="{BB962C8B-B14F-4D97-AF65-F5344CB8AC3E}">
        <p14:creationId xmlns:p14="http://schemas.microsoft.com/office/powerpoint/2010/main" val="9562539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29C25-B097-E934-D749-A38E01791B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BF6604-F8FE-E9C3-33A7-19B1C4C81A71}"/>
              </a:ext>
            </a:extLst>
          </p:cNvPr>
          <p:cNvSpPr>
            <a:spLocks noGrp="1"/>
          </p:cNvSpPr>
          <p:nvPr>
            <p:ph type="title"/>
          </p:nvPr>
        </p:nvSpPr>
        <p:spPr/>
        <p:txBody>
          <a:bodyPr>
            <a:noAutofit/>
          </a:bodyPr>
          <a:lstStyle/>
          <a:p>
            <a:pPr>
              <a:lnSpc>
                <a:spcPct val="107000"/>
              </a:lnSpc>
              <a:spcAft>
                <a:spcPts val="800"/>
              </a:spcAft>
            </a:pPr>
            <a:r>
              <a:rPr lang="en-IN" sz="3200" dirty="0"/>
              <a:t>Observer spring framework :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9E8F9D92-B8A3-BC99-3A45-5777F78DEDBA}"/>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F4672293-4B6A-293A-46A4-B7FEA6C80334}"/>
              </a:ext>
            </a:extLst>
          </p:cNvPr>
          <p:cNvSpPr>
            <a:spLocks noGrp="1" noChangeArrowheads="1"/>
          </p:cNvSpPr>
          <p:nvPr>
            <p:ph type="body" idx="1"/>
          </p:nvPr>
        </p:nvSpPr>
        <p:spPr bwMode="auto">
          <a:xfrm>
            <a:off x="390998" y="1824101"/>
            <a:ext cx="15470114" cy="5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The </a:t>
            </a:r>
            <a:r>
              <a:rPr lang="en-US" sz="2800" b="1" dirty="0"/>
              <a:t>Observer Pattern</a:t>
            </a:r>
            <a:r>
              <a:rPr lang="en-US" sz="2800" dirty="0"/>
              <a:t> is a behavioral design pattern that defines a one-to-many dependency between objects. When one object (the subject) changes its state, all its dependents (observers) are notified and updated automatically. </a:t>
            </a:r>
          </a:p>
          <a:p>
            <a:pPr marL="342900" indent="-342900">
              <a:buFont typeface="Arial" panose="020B0604020202020204" pitchFamily="34" charset="0"/>
              <a:buChar char="•"/>
            </a:pPr>
            <a:r>
              <a:rPr lang="en-US" sz="2800" dirty="0"/>
              <a:t>This pattern is commonly used for implementing distributed event handling systems, and it's well-supported in the Spring Framework through various mechanisms.</a:t>
            </a:r>
          </a:p>
          <a:p>
            <a:pPr marL="342900" indent="-342900">
              <a:buFont typeface="Arial" panose="020B0604020202020204" pitchFamily="34" charset="0"/>
              <a:buChar char="•"/>
            </a:pPr>
            <a:r>
              <a:rPr lang="en-US" sz="2800" dirty="0"/>
              <a:t>The Observer Pattern is a behavioral design pattern that defines a one-to-many dependency between objects. When one object (the subject) changes its state, all its dependents (observers) are notified and updated automatically. </a:t>
            </a:r>
          </a:p>
          <a:p>
            <a:pPr marL="342900" indent="-342900">
              <a:buFont typeface="Arial" panose="020B0604020202020204" pitchFamily="34" charset="0"/>
              <a:buChar char="•"/>
            </a:pPr>
            <a:r>
              <a:rPr lang="en-US" sz="2800" dirty="0"/>
              <a:t>This pattern is commonly used for implementing distributed event handling systems, and it's well-supported in the Spring Framework through various </a:t>
            </a:r>
            <a:r>
              <a:rPr lang="en-US" sz="2800"/>
              <a:t>mechanisms.</a:t>
            </a:r>
            <a:endParaRPr lang="en-US" sz="2800" dirty="0"/>
          </a:p>
        </p:txBody>
      </p:sp>
    </p:spTree>
    <p:custDataLst>
      <p:tags r:id="rId1"/>
    </p:custDataLst>
    <p:extLst>
      <p:ext uri="{BB962C8B-B14F-4D97-AF65-F5344CB8AC3E}">
        <p14:creationId xmlns:p14="http://schemas.microsoft.com/office/powerpoint/2010/main" val="16147023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525CF-1F9F-6F72-CEC6-37247AF6F2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A4196A-1997-B194-E8C2-21AA34E87A66}"/>
              </a:ext>
            </a:extLst>
          </p:cNvPr>
          <p:cNvSpPr>
            <a:spLocks noGrp="1"/>
          </p:cNvSpPr>
          <p:nvPr>
            <p:ph type="title"/>
          </p:nvPr>
        </p:nvSpPr>
        <p:spPr/>
        <p:txBody>
          <a:bodyPr>
            <a:noAutofit/>
          </a:bodyPr>
          <a:lstStyle/>
          <a:p>
            <a:pPr>
              <a:lnSpc>
                <a:spcPct val="107000"/>
              </a:lnSpc>
              <a:spcAft>
                <a:spcPts val="800"/>
              </a:spcAft>
            </a:pPr>
            <a:r>
              <a:rPr lang="en-IN" sz="3200" dirty="0"/>
              <a:t>Observer spring framework :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C21FAA30-9D52-B348-5430-495AAC15B4DE}"/>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E8274177-BFC5-4E3C-37E3-2AE6AB086EEC}"/>
              </a:ext>
            </a:extLst>
          </p:cNvPr>
          <p:cNvSpPr>
            <a:spLocks noGrp="1" noChangeArrowheads="1"/>
          </p:cNvSpPr>
          <p:nvPr>
            <p:ph type="body" idx="1"/>
          </p:nvPr>
        </p:nvSpPr>
        <p:spPr bwMode="auto">
          <a:xfrm>
            <a:off x="390998" y="2742429"/>
            <a:ext cx="15470114" cy="365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dirty="0"/>
              <a:t>In Spring, the Observer Pattern can be implemented through several mechanisms, including:</a:t>
            </a:r>
          </a:p>
          <a:p>
            <a:pPr marL="1028700" lvl="1" indent="-342900"/>
            <a:r>
              <a:rPr lang="en-US" sz="2800" dirty="0"/>
              <a:t>Application Events: Spring’s event publication mechanism allows for easy event-driven programming. Components can publish events, and other components can listen for these events.</a:t>
            </a:r>
          </a:p>
          <a:p>
            <a:pPr marL="1028700" lvl="1" indent="-342900"/>
            <a:r>
              <a:rPr lang="en-US" sz="2800" dirty="0"/>
              <a:t>Message Listeners: Using Spring's messaging capabilities, such as with RabbitMQ or Kafka, to observe and respond to messages.</a:t>
            </a:r>
          </a:p>
        </p:txBody>
      </p:sp>
    </p:spTree>
    <p:custDataLst>
      <p:tags r:id="rId1"/>
    </p:custDataLst>
    <p:extLst>
      <p:ext uri="{BB962C8B-B14F-4D97-AF65-F5344CB8AC3E}">
        <p14:creationId xmlns:p14="http://schemas.microsoft.com/office/powerpoint/2010/main" val="13413257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7C6EB-4E19-AD14-792D-F2436047EB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0536C7-AA0A-7C29-81B7-0D0C80A6AE0B}"/>
              </a:ext>
            </a:extLst>
          </p:cNvPr>
          <p:cNvSpPr>
            <a:spLocks noGrp="1"/>
          </p:cNvSpPr>
          <p:nvPr>
            <p:ph type="title"/>
          </p:nvPr>
        </p:nvSpPr>
        <p:spPr/>
        <p:txBody>
          <a:bodyPr>
            <a:noAutofit/>
          </a:bodyPr>
          <a:lstStyle/>
          <a:p>
            <a:pPr>
              <a:lnSpc>
                <a:spcPct val="107000"/>
              </a:lnSpc>
              <a:spcAft>
                <a:spcPts val="800"/>
              </a:spcAft>
            </a:pPr>
            <a:r>
              <a:rPr lang="en-US" sz="3200" dirty="0"/>
              <a:t>Repository pattern in spring framework: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3CABD47E-9A98-DF69-990E-E5D8BF7FBC8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5C703DD5-7FDA-448F-0569-3B823441F907}"/>
              </a:ext>
            </a:extLst>
          </p:cNvPr>
          <p:cNvSpPr>
            <a:spLocks noGrp="1" noChangeArrowheads="1"/>
          </p:cNvSpPr>
          <p:nvPr>
            <p:ph type="body" idx="1"/>
          </p:nvPr>
        </p:nvSpPr>
        <p:spPr bwMode="auto">
          <a:xfrm>
            <a:off x="390998" y="1578490"/>
            <a:ext cx="15470114" cy="5987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dirty="0"/>
              <a:t>The Repository Pattern is a structural design pattern that provides an abstraction layer between the data access logic and the business logic of an application. It centralizes data access logic, enabling better separation of concerns, making it easier to manage, maintain, and test the application.</a:t>
            </a:r>
          </a:p>
          <a:p>
            <a:pPr marL="342900" indent="-342900">
              <a:buFont typeface="Arial" panose="020B0604020202020204" pitchFamily="34" charset="0"/>
              <a:buChar char="•"/>
            </a:pPr>
            <a:r>
              <a:rPr lang="en-US" sz="2800" dirty="0"/>
              <a:t>In the Spring Framework, the Repository Pattern is commonly used with Spring Data, which simplifies data access and provides a consistent approach to interacting with various data sources.</a:t>
            </a:r>
          </a:p>
          <a:p>
            <a:pPr marL="342900" indent="-342900">
              <a:buFont typeface="Arial" panose="020B0604020202020204" pitchFamily="34" charset="0"/>
              <a:buChar char="•"/>
            </a:pPr>
            <a:r>
              <a:rPr lang="en-US" sz="2800" dirty="0"/>
              <a:t>Implementing the Repository Pattern in Spring</a:t>
            </a:r>
          </a:p>
          <a:p>
            <a:pPr marL="342900" indent="-342900">
              <a:buFont typeface="Arial" panose="020B0604020202020204" pitchFamily="34" charset="0"/>
              <a:buChar char="•"/>
            </a:pPr>
            <a:r>
              <a:rPr lang="en-US" sz="2800" dirty="0"/>
              <a:t>In Spring, the Repository Pattern is typically implemented using Spring Data JPA, which provides a powerful mechanism to manage data access with minimal boilerplate code. Here’s how to implement it step-by-step:</a:t>
            </a:r>
          </a:p>
          <a:p>
            <a:pPr marL="342900" indent="-342900">
              <a:buFont typeface="Arial" panose="020B0604020202020204" pitchFamily="34" charset="0"/>
              <a:buChar char="•"/>
            </a:pPr>
            <a:endParaRPr lang="en-US" sz="2800" dirty="0"/>
          </a:p>
        </p:txBody>
      </p:sp>
    </p:spTree>
    <p:custDataLst>
      <p:tags r:id="rId1"/>
    </p:custDataLst>
    <p:extLst>
      <p:ext uri="{BB962C8B-B14F-4D97-AF65-F5344CB8AC3E}">
        <p14:creationId xmlns:p14="http://schemas.microsoft.com/office/powerpoint/2010/main" val="22108790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96BF-CE64-06BE-1CC9-BBD61CAD96AA}"/>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0930DCEB-9672-BDB4-C61B-F614276C1940}"/>
              </a:ext>
            </a:extLst>
          </p:cNvPr>
          <p:cNvSpPr>
            <a:spLocks noGrp="1"/>
          </p:cNvSpPr>
          <p:nvPr>
            <p:ph type="body" idx="10"/>
          </p:nvPr>
        </p:nvSpPr>
        <p:spPr/>
        <p:txBody>
          <a:bodyPr/>
          <a:lstStyle/>
          <a:p>
            <a:pPr>
              <a:lnSpc>
                <a:spcPct val="107000"/>
              </a:lnSpc>
              <a:spcAft>
                <a:spcPts val="800"/>
              </a:spcAft>
            </a:pPr>
            <a:r>
              <a:rPr lang="en-IN" sz="4000" kern="100" dirty="0">
                <a:effectLst/>
                <a:latin typeface="Calibri" panose="020F0502020204030204" pitchFamily="34" charset="0"/>
                <a:ea typeface="Calibri" panose="020F0502020204030204" pitchFamily="34" charset="0"/>
                <a:cs typeface="Mangal" panose="02040503050203030202" pitchFamily="18" charset="0"/>
              </a:rPr>
              <a:t>Common micro service and cloud pattern in spring boot </a:t>
            </a:r>
          </a:p>
        </p:txBody>
      </p:sp>
    </p:spTree>
    <p:custDataLst>
      <p:tags r:id="rId1"/>
    </p:custDataLst>
    <p:extLst>
      <p:ext uri="{BB962C8B-B14F-4D97-AF65-F5344CB8AC3E}">
        <p14:creationId xmlns:p14="http://schemas.microsoft.com/office/powerpoint/2010/main" val="38083676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B4FBF-BFC3-50F2-2F36-0C69772480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D132F8-7EC9-FB30-D269-7E0538CFB26D}"/>
              </a:ext>
            </a:extLst>
          </p:cNvPr>
          <p:cNvSpPr>
            <a:spLocks noGrp="1"/>
          </p:cNvSpPr>
          <p:nvPr>
            <p:ph type="title"/>
          </p:nvPr>
        </p:nvSpPr>
        <p:spPr/>
        <p:txBody>
          <a:bodyPr>
            <a:noAutofit/>
          </a:bodyPr>
          <a:lstStyle/>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Mangal" panose="02040503050203030202" pitchFamily="18" charset="0"/>
              </a:rPr>
              <a:t>Circuit breaker in spring framework </a:t>
            </a:r>
          </a:p>
        </p:txBody>
      </p:sp>
      <p:sp>
        <p:nvSpPr>
          <p:cNvPr id="6" name="Brandline_LVC">
            <a:extLst>
              <a:ext uri="{FF2B5EF4-FFF2-40B4-BE49-F238E27FC236}">
                <a16:creationId xmlns:a16="http://schemas.microsoft.com/office/drawing/2014/main" id="{97A811A4-82F7-016A-3435-769A9C59D36C}"/>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AF82C15E-9B54-5965-E899-70C414BA3C59}"/>
              </a:ext>
            </a:extLst>
          </p:cNvPr>
          <p:cNvSpPr>
            <a:spLocks noGrp="1" noChangeArrowheads="1"/>
          </p:cNvSpPr>
          <p:nvPr>
            <p:ph type="body" idx="1"/>
          </p:nvPr>
        </p:nvSpPr>
        <p:spPr bwMode="auto">
          <a:xfrm>
            <a:off x="607975" y="1503568"/>
            <a:ext cx="15153801" cy="451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dirty="0"/>
              <a:t>The Circuit Breaker pattern is a design pattern used in distributed systems to improve the resilience and stability of services. It helps prevent a cascading failure when a service is down or experiencing issues. When a circuit breaker detects that a service is failing, it “trips” and stops requests from being sent to the service, allowing it time to recover.</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In the Spring Framework, this pattern can be implemented using libraries such as Resilience4j and Spring Cloud Circuit Breaker. These libraries provide annotations and configurations to easily integrate circuit breakers into your Spring applications.</a:t>
            </a:r>
          </a:p>
          <a:p>
            <a:pPr marL="342900" indent="-342900">
              <a:buFont typeface="Arial" panose="020B0604020202020204" pitchFamily="34" charset="0"/>
              <a:buChar char="•"/>
            </a:pPr>
            <a:endParaRPr lang="en-US" sz="2800" dirty="0"/>
          </a:p>
        </p:txBody>
      </p:sp>
    </p:spTree>
    <p:custDataLst>
      <p:tags r:id="rId1"/>
    </p:custDataLst>
    <p:extLst>
      <p:ext uri="{BB962C8B-B14F-4D97-AF65-F5344CB8AC3E}">
        <p14:creationId xmlns:p14="http://schemas.microsoft.com/office/powerpoint/2010/main" val="17046554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B1BC4-CD64-6F13-5E62-B2BC44715E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A73008-6446-EC6A-9408-B4925A8B4000}"/>
              </a:ext>
            </a:extLst>
          </p:cNvPr>
          <p:cNvSpPr>
            <a:spLocks noGrp="1"/>
          </p:cNvSpPr>
          <p:nvPr>
            <p:ph type="title"/>
          </p:nvPr>
        </p:nvSpPr>
        <p:spPr/>
        <p:txBody>
          <a:bodyPr>
            <a:noAutofit/>
          </a:bodyPr>
          <a:lstStyle/>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Mangal" panose="02040503050203030202" pitchFamily="18" charset="0"/>
              </a:rPr>
              <a:t>Circuit breaker in spring framework </a:t>
            </a:r>
          </a:p>
        </p:txBody>
      </p:sp>
      <p:sp>
        <p:nvSpPr>
          <p:cNvPr id="6" name="Brandline_LVC">
            <a:extLst>
              <a:ext uri="{FF2B5EF4-FFF2-40B4-BE49-F238E27FC236}">
                <a16:creationId xmlns:a16="http://schemas.microsoft.com/office/drawing/2014/main" id="{63622799-2EFD-9FE0-013E-33A221328694}"/>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54CD022E-CD19-4209-F693-A21322722DBB}"/>
              </a:ext>
            </a:extLst>
          </p:cNvPr>
          <p:cNvSpPr>
            <a:spLocks noGrp="1" noChangeArrowheads="1"/>
          </p:cNvSpPr>
          <p:nvPr>
            <p:ph type="body" idx="1"/>
          </p:nvPr>
        </p:nvSpPr>
        <p:spPr bwMode="auto">
          <a:xfrm>
            <a:off x="576978" y="2105937"/>
            <a:ext cx="15470114" cy="372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2800" dirty="0"/>
              <a:t>Characteristics of the Circuit Breaker Pattern</a:t>
            </a:r>
          </a:p>
          <a:p>
            <a:pPr marL="1028700" lvl="1" indent="-342900"/>
            <a:r>
              <a:rPr lang="en-US" sz="2800" dirty="0"/>
              <a:t>Fault Isolation: Prevents repeated calls to a failing service, isolating the fault and protecting other parts of the system.</a:t>
            </a:r>
          </a:p>
          <a:p>
            <a:pPr marL="1028700" lvl="1" indent="-342900"/>
            <a:r>
              <a:rPr lang="en-US" sz="2800" dirty="0"/>
              <a:t>Resilience: Improves overall system resilience by allowing services to recover gracefully.</a:t>
            </a:r>
          </a:p>
          <a:p>
            <a:pPr marL="1028700" lvl="1" indent="-342900"/>
            <a:r>
              <a:rPr lang="en-US" sz="2800" dirty="0"/>
              <a:t>Feedback Loop: Provides insights into the health of a service, allowing for automatic retries or fallback mechanisms.</a:t>
            </a:r>
          </a:p>
        </p:txBody>
      </p:sp>
    </p:spTree>
    <p:custDataLst>
      <p:tags r:id="rId1"/>
    </p:custDataLst>
    <p:extLst>
      <p:ext uri="{BB962C8B-B14F-4D97-AF65-F5344CB8AC3E}">
        <p14:creationId xmlns:p14="http://schemas.microsoft.com/office/powerpoint/2010/main" val="37317727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47893-CFB6-8F46-9774-E924DA72A8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D653F47-D39B-81BE-99EB-DDF106C5EDF6}"/>
              </a:ext>
            </a:extLst>
          </p:cNvPr>
          <p:cNvSpPr>
            <a:spLocks noGrp="1"/>
          </p:cNvSpPr>
          <p:nvPr>
            <p:ph type="title"/>
          </p:nvPr>
        </p:nvSpPr>
        <p:spPr/>
        <p:txBody>
          <a:bodyPr>
            <a:noAutofit/>
          </a:bodyPr>
          <a:lstStyle/>
          <a:p>
            <a:pPr>
              <a:lnSpc>
                <a:spcPct val="107000"/>
              </a:lnSpc>
              <a:spcAft>
                <a:spcPts val="800"/>
              </a:spcAft>
            </a:pPr>
            <a:r>
              <a:rPr lang="en-IN" sz="3200" dirty="0"/>
              <a:t>Service discovery spring framework</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3E1DF467-4779-AD3D-8291-F2155C6F8224}"/>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ABAC475A-2B36-009C-818F-9913825D6F6E}"/>
              </a:ext>
            </a:extLst>
          </p:cNvPr>
          <p:cNvSpPr>
            <a:spLocks noGrp="1" noChangeArrowheads="1"/>
          </p:cNvSpPr>
          <p:nvPr>
            <p:ph type="body" idx="1"/>
          </p:nvPr>
        </p:nvSpPr>
        <p:spPr bwMode="auto">
          <a:xfrm>
            <a:off x="390998" y="2315326"/>
            <a:ext cx="15470114" cy="451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dirty="0"/>
              <a:t>Service Discovery is a key pattern in microservices architecture that allows services to locate each other dynamically. This is particularly important in distributed systems, where instances of services may come and go due to scaling or failure, making static IP addresses impractical.</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In the Spring ecosystem, service discovery is achieved primarily through Spring Cloud with tools like Eureka (Netflix OSS) or Consul. These tools allow services to register themselves at runtime and provide information needed by other services to discover and interact with them.</a:t>
            </a:r>
          </a:p>
        </p:txBody>
      </p:sp>
    </p:spTree>
    <p:custDataLst>
      <p:tags r:id="rId1"/>
    </p:custDataLst>
    <p:extLst>
      <p:ext uri="{BB962C8B-B14F-4D97-AF65-F5344CB8AC3E}">
        <p14:creationId xmlns:p14="http://schemas.microsoft.com/office/powerpoint/2010/main" val="1378897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31109-847B-28E1-21CD-42FACC2F88E5}"/>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55AF0897-F88B-EE8D-E552-D33E6ACE207B}"/>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244B9F2B-7D0A-A6B7-FC2A-CDF8F919CF1A}"/>
              </a:ext>
            </a:extLst>
          </p:cNvPr>
          <p:cNvPicPr>
            <a:picLocks noChangeAspect="1" noChangeArrowheads="1"/>
          </p:cNvPicPr>
          <p:nvPr/>
        </p:nvPicPr>
        <p:blipFill>
          <a:blip r:embed="rId3" cstate="print"/>
          <a:srcRect/>
          <a:stretch>
            <a:fillRect/>
          </a:stretch>
        </p:blipFill>
        <p:spPr bwMode="auto">
          <a:xfrm>
            <a:off x="1193369" y="934159"/>
            <a:ext cx="6245817" cy="6830491"/>
          </a:xfrm>
          <a:prstGeom prst="rect">
            <a:avLst/>
          </a:prstGeom>
          <a:noFill/>
          <a:ln w="9525">
            <a:noFill/>
            <a:miter lim="800000"/>
            <a:headEnd/>
            <a:tailEnd/>
          </a:ln>
        </p:spPr>
      </p:pic>
      <p:pic>
        <p:nvPicPr>
          <p:cNvPr id="3" name="Picture 4">
            <a:extLst>
              <a:ext uri="{FF2B5EF4-FFF2-40B4-BE49-F238E27FC236}">
                <a16:creationId xmlns:a16="http://schemas.microsoft.com/office/drawing/2014/main" id="{EF6B3CF7-444E-8092-6843-9FB2F50AE0DF}"/>
              </a:ext>
            </a:extLst>
          </p:cNvPr>
          <p:cNvPicPr>
            <a:picLocks noChangeAspect="1" noChangeArrowheads="1"/>
          </p:cNvPicPr>
          <p:nvPr/>
        </p:nvPicPr>
        <p:blipFill>
          <a:blip r:embed="rId4" cstate="print"/>
          <a:srcRect/>
          <a:stretch>
            <a:fillRect/>
          </a:stretch>
        </p:blipFill>
        <p:spPr bwMode="auto">
          <a:xfrm>
            <a:off x="8942522" y="1442633"/>
            <a:ext cx="5705321" cy="505254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5846631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57A85-41B8-9A04-72CA-66F56A5724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B2FE6D-D553-C6E9-FFFB-F9AA0F1A17B0}"/>
              </a:ext>
            </a:extLst>
          </p:cNvPr>
          <p:cNvSpPr>
            <a:spLocks noGrp="1"/>
          </p:cNvSpPr>
          <p:nvPr>
            <p:ph type="title"/>
          </p:nvPr>
        </p:nvSpPr>
        <p:spPr/>
        <p:txBody>
          <a:bodyPr>
            <a:noAutofit/>
          </a:bodyPr>
          <a:lstStyle/>
          <a:p>
            <a:pPr>
              <a:lnSpc>
                <a:spcPct val="107000"/>
              </a:lnSpc>
              <a:spcAft>
                <a:spcPts val="800"/>
              </a:spcAft>
            </a:pPr>
            <a:r>
              <a:rPr lang="en-IN" sz="3200" dirty="0"/>
              <a:t>Service discovery spring framework</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B60923BB-64E9-683D-B58A-CC5FC2CA8517}"/>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819F8736-73F3-D09D-3389-18478DAAB586}"/>
              </a:ext>
            </a:extLst>
          </p:cNvPr>
          <p:cNvSpPr>
            <a:spLocks noGrp="1" noChangeArrowheads="1"/>
          </p:cNvSpPr>
          <p:nvPr>
            <p:ph type="body" idx="1"/>
          </p:nvPr>
        </p:nvSpPr>
        <p:spPr bwMode="auto">
          <a:xfrm>
            <a:off x="697424" y="1873461"/>
            <a:ext cx="15241180" cy="372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2800" dirty="0"/>
              <a:t>Key Components of Service Discovery in Spring</a:t>
            </a:r>
          </a:p>
          <a:p>
            <a:pPr marL="1028700" lvl="1" indent="-342900"/>
            <a:r>
              <a:rPr lang="en-US" sz="2800" dirty="0"/>
              <a:t>Service Registry: Central server where each service registers its location (IP and port) upon starting. The registry then maintains a list of active services.</a:t>
            </a:r>
          </a:p>
          <a:p>
            <a:pPr marL="1028700" lvl="1" indent="-342900"/>
            <a:r>
              <a:rPr lang="en-US" sz="2800" dirty="0"/>
              <a:t>Service Provider: Service that registers itself with the registry so that other services can discover it.</a:t>
            </a:r>
          </a:p>
          <a:p>
            <a:pPr marL="1028700" lvl="1" indent="-342900"/>
            <a:r>
              <a:rPr lang="en-US" sz="2800" dirty="0"/>
              <a:t>Service Consumer: Service that queries the registry to find the location of another service and establishes communication with it.</a:t>
            </a:r>
          </a:p>
        </p:txBody>
      </p:sp>
    </p:spTree>
    <p:custDataLst>
      <p:tags r:id="rId1"/>
    </p:custDataLst>
    <p:extLst>
      <p:ext uri="{BB962C8B-B14F-4D97-AF65-F5344CB8AC3E}">
        <p14:creationId xmlns:p14="http://schemas.microsoft.com/office/powerpoint/2010/main" val="6554232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1478B-DABF-B8C4-C307-2F3606B982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ED8131A-74CC-A241-09DF-97F631D94117}"/>
              </a:ext>
            </a:extLst>
          </p:cNvPr>
          <p:cNvSpPr>
            <a:spLocks noGrp="1"/>
          </p:cNvSpPr>
          <p:nvPr>
            <p:ph type="title"/>
          </p:nvPr>
        </p:nvSpPr>
        <p:spPr/>
        <p:txBody>
          <a:bodyPr>
            <a:noAutofit/>
          </a:bodyPr>
          <a:lstStyle/>
          <a:p>
            <a:pPr>
              <a:lnSpc>
                <a:spcPct val="107000"/>
              </a:lnSpc>
              <a:spcAft>
                <a:spcPts val="800"/>
              </a:spcAft>
            </a:pPr>
            <a:r>
              <a:rPr lang="en-IN" sz="3200" dirty="0"/>
              <a:t>Gateway in spring framework</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0021FAED-039A-C2FF-ED48-6BA1CD1DA92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7E22C396-FAB8-3D9B-3DBD-247180F99E94}"/>
              </a:ext>
            </a:extLst>
          </p:cNvPr>
          <p:cNvSpPr>
            <a:spLocks noGrp="1" noChangeArrowheads="1"/>
          </p:cNvSpPr>
          <p:nvPr>
            <p:ph type="body" idx="1"/>
          </p:nvPr>
        </p:nvSpPr>
        <p:spPr bwMode="auto">
          <a:xfrm>
            <a:off x="650928" y="1503568"/>
            <a:ext cx="15287675" cy="402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Arial" panose="020B0604020202020204" pitchFamily="34" charset="0"/>
              <a:buChar char="•"/>
            </a:pPr>
            <a:r>
              <a:rPr lang="en-US" sz="2800" dirty="0"/>
              <a:t>The Gateway Pattern in the Spring Framework refers to the implementation of a central entry point (or API Gateway) that routes and manages requests to various microservices. This pattern is essential in a microservices architecture as it simplifies client interactions by providing a unified API and handling cross-cutting concerns like authentication, authorization, rate limiting, and load balancing.</a:t>
            </a:r>
          </a:p>
          <a:p>
            <a:pPr marL="342900" indent="-342900">
              <a:buFont typeface="Arial" panose="020B0604020202020204" pitchFamily="34" charset="0"/>
              <a:buChar char="•"/>
            </a:pPr>
            <a:r>
              <a:rPr lang="en-US" sz="2800" dirty="0"/>
              <a:t>In the Spring ecosystem, this pattern is commonly implemented using Spring Cloud Gateway. Spring Cloud Gateway is a powerful, flexible gateway that can manage and route requests to downstream services and microservices.</a:t>
            </a:r>
          </a:p>
        </p:txBody>
      </p:sp>
    </p:spTree>
    <p:custDataLst>
      <p:tags r:id="rId1"/>
    </p:custDataLst>
    <p:extLst>
      <p:ext uri="{BB962C8B-B14F-4D97-AF65-F5344CB8AC3E}">
        <p14:creationId xmlns:p14="http://schemas.microsoft.com/office/powerpoint/2010/main" val="28158532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A6048-D4CC-0E37-4182-A0B68678DE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2562D1-DEB1-3693-BD58-CA888CAD831E}"/>
              </a:ext>
            </a:extLst>
          </p:cNvPr>
          <p:cNvSpPr>
            <a:spLocks noGrp="1"/>
          </p:cNvSpPr>
          <p:nvPr>
            <p:ph type="title"/>
          </p:nvPr>
        </p:nvSpPr>
        <p:spPr/>
        <p:txBody>
          <a:bodyPr>
            <a:noAutofit/>
          </a:bodyPr>
          <a:lstStyle/>
          <a:p>
            <a:pPr>
              <a:lnSpc>
                <a:spcPct val="107000"/>
              </a:lnSpc>
              <a:spcAft>
                <a:spcPts val="800"/>
              </a:spcAft>
            </a:pPr>
            <a:r>
              <a:rPr lang="en-IN" sz="3200" dirty="0"/>
              <a:t>Gateway in spring framework</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129AF007-9AA8-F32E-E407-99831CF6A5EE}"/>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F1EEC513-9553-A2B2-E91A-EFBB44A5A00A}"/>
              </a:ext>
            </a:extLst>
          </p:cNvPr>
          <p:cNvSpPr>
            <a:spLocks noGrp="1" noChangeArrowheads="1"/>
          </p:cNvSpPr>
          <p:nvPr>
            <p:ph type="body" idx="1"/>
          </p:nvPr>
        </p:nvSpPr>
        <p:spPr bwMode="auto">
          <a:xfrm>
            <a:off x="576978" y="1625489"/>
            <a:ext cx="15470114" cy="372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2800" dirty="0"/>
              <a:t>Key Benefits of the Gateway Pattern</a:t>
            </a:r>
          </a:p>
          <a:p>
            <a:pPr marL="1028700" lvl="1" indent="-342900"/>
            <a:r>
              <a:rPr lang="en-US" sz="2800" dirty="0"/>
              <a:t>Centralized Entry Point: The gateway acts as the single entry point for clients, reducing the complexity of direct service-to-service communication.</a:t>
            </a:r>
          </a:p>
          <a:p>
            <a:pPr marL="1028700" lvl="1" indent="-342900"/>
            <a:r>
              <a:rPr lang="en-US" sz="2800" dirty="0"/>
              <a:t>Cross-Cutting Concerns: It handles common functionalities such as security, logging, and load balancing.</a:t>
            </a:r>
          </a:p>
          <a:p>
            <a:pPr marL="1028700" lvl="1" indent="-342900"/>
            <a:r>
              <a:rPr lang="en-US" sz="2800" dirty="0"/>
              <a:t>Abstraction: Allows changes to be made to microservices without affecting the clients, as the API Gateway abstracts underlying service implementations.</a:t>
            </a:r>
          </a:p>
        </p:txBody>
      </p:sp>
    </p:spTree>
    <p:custDataLst>
      <p:tags r:id="rId1"/>
    </p:custDataLst>
    <p:extLst>
      <p:ext uri="{BB962C8B-B14F-4D97-AF65-F5344CB8AC3E}">
        <p14:creationId xmlns:p14="http://schemas.microsoft.com/office/powerpoint/2010/main" val="4139676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B3C61-A7C1-F3D8-A606-4FAB820DD5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0BA359-6243-30B9-B88A-6F92AFDA2B13}"/>
              </a:ext>
            </a:extLst>
          </p:cNvPr>
          <p:cNvSpPr>
            <a:spLocks noGrp="1"/>
          </p:cNvSpPr>
          <p:nvPr>
            <p:ph type="body" idx="1"/>
          </p:nvPr>
        </p:nvSpPr>
        <p:spPr>
          <a:xfrm>
            <a:off x="619933" y="1642820"/>
            <a:ext cx="14614902" cy="6803756"/>
          </a:xfrm>
        </p:spPr>
        <p:txBody>
          <a:bodyPr>
            <a:noAutofit/>
          </a:bodyPr>
          <a:lstStyle/>
          <a:p>
            <a:pPr marL="457200" indent="-457200">
              <a:buFont typeface="Arial" panose="020B0604020202020204" pitchFamily="34" charset="0"/>
              <a:buChar char="•"/>
            </a:pPr>
            <a:r>
              <a:rPr lang="en-IN" sz="2800" dirty="0"/>
              <a:t>“</a:t>
            </a:r>
            <a:r>
              <a:rPr lang="en-IN" sz="2800" i="1" dirty="0"/>
              <a:t>Object or entities should be open for extension, but closed for modification</a:t>
            </a:r>
            <a:r>
              <a:rPr lang="en-IN" sz="2800" dirty="0"/>
              <a:t>”</a:t>
            </a:r>
          </a:p>
          <a:p>
            <a:pPr marL="457200" indent="-457200">
              <a:buFont typeface="Arial" panose="020B0604020202020204" pitchFamily="34" charset="0"/>
              <a:buChar char="•"/>
            </a:pPr>
            <a:r>
              <a:rPr lang="en-IN" sz="2800" dirty="0"/>
              <a:t>This simply means that a class should be easily extendable without modifying the class itself.</a:t>
            </a:r>
          </a:p>
          <a:p>
            <a:pPr marL="457200" indent="-457200">
              <a:buFont typeface="Arial" panose="020B0604020202020204" pitchFamily="34" charset="0"/>
              <a:buChar char="•"/>
            </a:pPr>
            <a:r>
              <a:rPr lang="en-IN" sz="2800" dirty="0"/>
              <a:t>Open -&gt; If a class is re-usable or specifically available for extending as a base class then it is “Open”.</a:t>
            </a:r>
          </a:p>
          <a:p>
            <a:pPr marL="457200" indent="-457200">
              <a:buFont typeface="Arial" panose="020B0604020202020204" pitchFamily="34" charset="0"/>
              <a:buChar char="•"/>
            </a:pPr>
            <a:r>
              <a:rPr lang="en-IN" sz="2800" dirty="0"/>
              <a:t>Close -&gt; If attributes or behaviour can be added to a class it can be said to be “Close”.</a:t>
            </a:r>
          </a:p>
        </p:txBody>
      </p:sp>
      <p:sp>
        <p:nvSpPr>
          <p:cNvPr id="4" name="Title 3">
            <a:extLst>
              <a:ext uri="{FF2B5EF4-FFF2-40B4-BE49-F238E27FC236}">
                <a16:creationId xmlns:a16="http://schemas.microsoft.com/office/drawing/2014/main" id="{3CD65B56-40A1-A170-64C8-36E7FDC75870}"/>
              </a:ext>
            </a:extLst>
          </p:cNvPr>
          <p:cNvSpPr>
            <a:spLocks noGrp="1"/>
          </p:cNvSpPr>
          <p:nvPr>
            <p:ph type="title"/>
          </p:nvPr>
        </p:nvSpPr>
        <p:spPr/>
        <p:txBody>
          <a:bodyPr>
            <a:normAutofit/>
          </a:bodyPr>
          <a:lstStyle/>
          <a:p>
            <a:r>
              <a:rPr lang="en-IN" sz="3200" dirty="0"/>
              <a:t>Open – closed Principle </a:t>
            </a:r>
          </a:p>
        </p:txBody>
      </p:sp>
      <p:sp>
        <p:nvSpPr>
          <p:cNvPr id="6" name="Brandline_LVC">
            <a:extLst>
              <a:ext uri="{FF2B5EF4-FFF2-40B4-BE49-F238E27FC236}">
                <a16:creationId xmlns:a16="http://schemas.microsoft.com/office/drawing/2014/main" id="{C89372E6-8A22-91D3-EB48-A8B34BC5D29B}"/>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3132934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E3BB4-176D-7C46-FF8B-C88FD9AFB428}"/>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7BB29467-A632-E739-061F-153607E6A1CF}"/>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A0C018C7-E5A3-C785-7BA8-174FE989C567}"/>
              </a:ext>
            </a:extLst>
          </p:cNvPr>
          <p:cNvPicPr>
            <a:picLocks noChangeAspect="1" noChangeArrowheads="1"/>
          </p:cNvPicPr>
          <p:nvPr/>
        </p:nvPicPr>
        <p:blipFill>
          <a:blip r:embed="rId3" cstate="print"/>
          <a:srcRect/>
          <a:stretch>
            <a:fillRect/>
          </a:stretch>
        </p:blipFill>
        <p:spPr bwMode="auto">
          <a:xfrm>
            <a:off x="4756688" y="2476499"/>
            <a:ext cx="7086600" cy="4404747"/>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420767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D10B-08E3-CFAD-0F9D-8DAB76F20A23}"/>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2A53C0DE-ADA9-4132-9B7C-DB21557E8A38}"/>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BA6160F-F7F5-FEB4-5CBC-FB5C0EE4937C}"/>
              </a:ext>
            </a:extLst>
          </p:cNvPr>
          <p:cNvPicPr>
            <a:picLocks noChangeAspect="1" noChangeArrowheads="1"/>
          </p:cNvPicPr>
          <p:nvPr/>
        </p:nvPicPr>
        <p:blipFill>
          <a:blip r:embed="rId3" cstate="print"/>
          <a:srcRect/>
          <a:stretch>
            <a:fillRect/>
          </a:stretch>
        </p:blipFill>
        <p:spPr bwMode="auto">
          <a:xfrm>
            <a:off x="1564037" y="1457324"/>
            <a:ext cx="8091407" cy="573389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847626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E7D19-CCFA-E56F-5772-A9FCE3D98116}"/>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87A86A01-FC9E-AF20-6BC6-B913B3426748}"/>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DC4D7AA9-4E76-45DE-1CC0-656C7DECA8D9}"/>
              </a:ext>
            </a:extLst>
          </p:cNvPr>
          <p:cNvPicPr>
            <a:picLocks noChangeAspect="1" noChangeArrowheads="1"/>
          </p:cNvPicPr>
          <p:nvPr/>
        </p:nvPicPr>
        <p:blipFill>
          <a:blip r:embed="rId3" cstate="print"/>
          <a:srcRect/>
          <a:stretch>
            <a:fillRect/>
          </a:stretch>
        </p:blipFill>
        <p:spPr bwMode="auto">
          <a:xfrm>
            <a:off x="3236339" y="1587849"/>
            <a:ext cx="9779431" cy="6269791"/>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978611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AD3A6-636A-B24D-7EB4-743BF212366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17E95B6-A39A-4406-8592-47252B59AA25}"/>
              </a:ext>
            </a:extLst>
          </p:cNvPr>
          <p:cNvSpPr>
            <a:spLocks noGrp="1"/>
          </p:cNvSpPr>
          <p:nvPr>
            <p:ph type="body" idx="1"/>
          </p:nvPr>
        </p:nvSpPr>
        <p:spPr>
          <a:xfrm>
            <a:off x="619933" y="1642820"/>
            <a:ext cx="14614902" cy="6803756"/>
          </a:xfrm>
        </p:spPr>
        <p:txBody>
          <a:bodyPr>
            <a:noAutofit/>
          </a:bodyPr>
          <a:lstStyle/>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IN" sz="2800" b="1" dirty="0"/>
              <a:t>“</a:t>
            </a:r>
            <a:r>
              <a:rPr lang="en-IN" sz="2800" b="1" i="1" dirty="0"/>
              <a:t>objects in a program should be replaceable with instances of their subtypes without altering the correctness of that program</a:t>
            </a:r>
            <a:r>
              <a:rPr lang="en-IN" sz="2800" b="1" dirty="0"/>
              <a:t>”</a:t>
            </a:r>
          </a:p>
          <a:p>
            <a:pPr marL="457200" indent="-457200">
              <a:buFont typeface="Arial" panose="020B0604020202020204" pitchFamily="34" charset="0"/>
              <a:buChar char="•"/>
            </a:pPr>
            <a:r>
              <a:rPr lang="en-IN" sz="2800" dirty="0"/>
              <a:t>This is actually in line with what Java also allows. A super class reference can hold a subclass object i.e. super class can be replaced by subclass in a super class reference at any time. So, Java inheritance mechanism follows Liskov Substitution Principle.</a:t>
            </a:r>
            <a:endParaRPr lang="en-US" sz="2800" dirty="0"/>
          </a:p>
        </p:txBody>
      </p:sp>
      <p:sp>
        <p:nvSpPr>
          <p:cNvPr id="4" name="Title 3">
            <a:extLst>
              <a:ext uri="{FF2B5EF4-FFF2-40B4-BE49-F238E27FC236}">
                <a16:creationId xmlns:a16="http://schemas.microsoft.com/office/drawing/2014/main" id="{685827DD-61B9-E344-8768-22512ECA81AA}"/>
              </a:ext>
            </a:extLst>
          </p:cNvPr>
          <p:cNvSpPr>
            <a:spLocks noGrp="1"/>
          </p:cNvSpPr>
          <p:nvPr>
            <p:ph type="title"/>
          </p:nvPr>
        </p:nvSpPr>
        <p:spPr/>
        <p:txBody>
          <a:bodyPr>
            <a:normAutofit/>
          </a:bodyPr>
          <a:lstStyle/>
          <a:p>
            <a:r>
              <a:rPr lang="en-US" sz="3200" dirty="0" err="1"/>
              <a:t>Liskov</a:t>
            </a:r>
            <a:r>
              <a:rPr lang="en-US" sz="3200" dirty="0"/>
              <a:t> Substitution Principle </a:t>
            </a:r>
            <a:endParaRPr lang="en-IN" sz="3200" dirty="0"/>
          </a:p>
        </p:txBody>
      </p:sp>
      <p:sp>
        <p:nvSpPr>
          <p:cNvPr id="6" name="Brandline_LVC">
            <a:extLst>
              <a:ext uri="{FF2B5EF4-FFF2-40B4-BE49-F238E27FC236}">
                <a16:creationId xmlns:a16="http://schemas.microsoft.com/office/drawing/2014/main" id="{50D0BFCB-B01C-530A-0992-97453F591EF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160315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721F0E-8250-4AE1-BCB2-3230EF9F7608}"/>
              </a:ext>
            </a:extLst>
          </p:cNvPr>
          <p:cNvSpPr>
            <a:spLocks noGrp="1"/>
          </p:cNvSpPr>
          <p:nvPr>
            <p:ph type="body" idx="10"/>
          </p:nvPr>
        </p:nvSpPr>
        <p:spPr>
          <a:xfrm>
            <a:off x="653386" y="4114800"/>
            <a:ext cx="7835706" cy="914400"/>
          </a:xfrm>
        </p:spPr>
        <p:txBody>
          <a:bodyPr/>
          <a:lstStyle/>
          <a:p>
            <a:pPr>
              <a:lnSpc>
                <a:spcPct val="107000"/>
              </a:lnSpc>
              <a:spcAft>
                <a:spcPts val="800"/>
              </a:spcAft>
            </a:pPr>
            <a:r>
              <a:rPr lang="en-IN" sz="4000" kern="100" dirty="0">
                <a:effectLst/>
                <a:latin typeface="Calibri" panose="020F0502020204030204" pitchFamily="34" charset="0"/>
                <a:ea typeface="Calibri" panose="020F0502020204030204" pitchFamily="34" charset="0"/>
                <a:cs typeface="Mangal" panose="02040503050203030202" pitchFamily="18" charset="0"/>
              </a:rPr>
              <a:t>Introduction to Design Patterns</a:t>
            </a:r>
          </a:p>
        </p:txBody>
      </p:sp>
    </p:spTree>
    <p:custDataLst>
      <p:tags r:id="rId1"/>
    </p:custDataLst>
    <p:extLst>
      <p:ext uri="{BB962C8B-B14F-4D97-AF65-F5344CB8AC3E}">
        <p14:creationId xmlns:p14="http://schemas.microsoft.com/office/powerpoint/2010/main" val="2480058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8C871-C560-BA41-19DB-90CFC0D36C24}"/>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649977B8-94A4-FD49-EE93-E0DA0A79E7D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051F37E-F51F-501E-9E91-0F4AC1BAD32B}"/>
              </a:ext>
            </a:extLst>
          </p:cNvPr>
          <p:cNvPicPr>
            <a:picLocks noChangeAspect="1" noChangeArrowheads="1"/>
          </p:cNvPicPr>
          <p:nvPr/>
        </p:nvPicPr>
        <p:blipFill>
          <a:blip r:embed="rId3" cstate="print"/>
          <a:srcRect/>
          <a:stretch>
            <a:fillRect/>
          </a:stretch>
        </p:blipFill>
        <p:spPr bwMode="auto">
          <a:xfrm>
            <a:off x="1219200" y="1347788"/>
            <a:ext cx="7552841" cy="555735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58998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01CFF-4543-DF84-F265-9FB3E654370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97E9453-830A-4E7B-0CD2-A43C05470A25}"/>
              </a:ext>
            </a:extLst>
          </p:cNvPr>
          <p:cNvSpPr>
            <a:spLocks noGrp="1"/>
          </p:cNvSpPr>
          <p:nvPr>
            <p:ph type="body" idx="1"/>
          </p:nvPr>
        </p:nvSpPr>
        <p:spPr>
          <a:xfrm>
            <a:off x="619933" y="1642820"/>
            <a:ext cx="14614902" cy="6803756"/>
          </a:xfrm>
        </p:spPr>
        <p:txBody>
          <a:bodyPr>
            <a:noAutofit/>
          </a:bodyPr>
          <a:lstStyle/>
          <a:p>
            <a:pPr marL="457200" indent="-457200">
              <a:buFont typeface="Arial" panose="020B0604020202020204" pitchFamily="34" charset="0"/>
              <a:buChar char="•"/>
            </a:pPr>
            <a:r>
              <a:rPr lang="en-US" sz="2800" dirty="0"/>
              <a:t>“</a:t>
            </a:r>
            <a:r>
              <a:rPr lang="en-IN" sz="2800" dirty="0"/>
              <a:t>Many client specific interfaces are better than one general purpose interface</a:t>
            </a:r>
            <a:r>
              <a:rPr lang="en-US" sz="2800" dirty="0"/>
              <a:t>”</a:t>
            </a:r>
          </a:p>
          <a:p>
            <a:pPr marL="457200" indent="-457200">
              <a:buFont typeface="Arial" panose="020B0604020202020204" pitchFamily="34" charset="0"/>
              <a:buChar char="•"/>
            </a:pPr>
            <a:r>
              <a:rPr lang="en-IN" sz="2800" dirty="0"/>
              <a:t>Instead of having a single interface catering to all the clients, i.e. holding all the methods for all the clients, it is better to have multiple interfaces with each interface containing methods for a client-specific functionality or to have functionally cohesive interfaces.</a:t>
            </a:r>
            <a:endParaRPr lang="en-US" sz="2800" dirty="0"/>
          </a:p>
          <a:p>
            <a:pPr marL="457200" indent="-457200">
              <a:buFont typeface="Arial" panose="020B0604020202020204" pitchFamily="34" charset="0"/>
              <a:buChar char="•"/>
            </a:pPr>
            <a:endParaRPr lang="en-US" sz="2800" dirty="0"/>
          </a:p>
        </p:txBody>
      </p:sp>
      <p:sp>
        <p:nvSpPr>
          <p:cNvPr id="4" name="Title 3">
            <a:extLst>
              <a:ext uri="{FF2B5EF4-FFF2-40B4-BE49-F238E27FC236}">
                <a16:creationId xmlns:a16="http://schemas.microsoft.com/office/drawing/2014/main" id="{86F49D49-C3A1-1664-6F66-5A0F2F11C40F}"/>
              </a:ext>
            </a:extLst>
          </p:cNvPr>
          <p:cNvSpPr>
            <a:spLocks noGrp="1"/>
          </p:cNvSpPr>
          <p:nvPr>
            <p:ph type="title"/>
          </p:nvPr>
        </p:nvSpPr>
        <p:spPr/>
        <p:txBody>
          <a:bodyPr>
            <a:normAutofit/>
          </a:bodyPr>
          <a:lstStyle/>
          <a:p>
            <a:r>
              <a:rPr lang="en-US" sz="3200" dirty="0"/>
              <a:t>Interface Segregation Principle </a:t>
            </a:r>
            <a:endParaRPr lang="en-IN" sz="3200" dirty="0"/>
          </a:p>
        </p:txBody>
      </p:sp>
      <p:sp>
        <p:nvSpPr>
          <p:cNvPr id="6" name="Brandline_LVC">
            <a:extLst>
              <a:ext uri="{FF2B5EF4-FFF2-40B4-BE49-F238E27FC236}">
                <a16:creationId xmlns:a16="http://schemas.microsoft.com/office/drawing/2014/main" id="{2826AF68-0861-AE17-ADC1-15D0D6CA22E7}"/>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775049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E422-63BA-BCC0-2163-3D5243230FE2}"/>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B18C2A40-5664-5511-78B5-360EE9A94CA0}"/>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C6FB7F82-9638-DE53-3B6B-8AA05A7B4387}"/>
              </a:ext>
            </a:extLst>
          </p:cNvPr>
          <p:cNvPicPr>
            <a:picLocks noChangeAspect="1" noChangeArrowheads="1"/>
          </p:cNvPicPr>
          <p:nvPr/>
        </p:nvPicPr>
        <p:blipFill>
          <a:blip r:embed="rId3" cstate="print"/>
          <a:srcRect/>
          <a:stretch>
            <a:fillRect/>
          </a:stretch>
        </p:blipFill>
        <p:spPr bwMode="auto">
          <a:xfrm>
            <a:off x="1388389" y="1161081"/>
            <a:ext cx="5678838" cy="6386593"/>
          </a:xfrm>
          <a:prstGeom prst="rect">
            <a:avLst/>
          </a:prstGeom>
          <a:noFill/>
          <a:ln w="9525">
            <a:noFill/>
            <a:miter lim="800000"/>
            <a:headEnd/>
            <a:tailEnd/>
          </a:ln>
        </p:spPr>
      </p:pic>
      <p:pic>
        <p:nvPicPr>
          <p:cNvPr id="4" name="Picture 3">
            <a:extLst>
              <a:ext uri="{FF2B5EF4-FFF2-40B4-BE49-F238E27FC236}">
                <a16:creationId xmlns:a16="http://schemas.microsoft.com/office/drawing/2014/main" id="{5D35D67E-7D49-B3F3-7A78-1C1C7EA000B6}"/>
              </a:ext>
            </a:extLst>
          </p:cNvPr>
          <p:cNvPicPr>
            <a:picLocks noChangeAspect="1" noChangeArrowheads="1"/>
          </p:cNvPicPr>
          <p:nvPr/>
        </p:nvPicPr>
        <p:blipFill>
          <a:blip r:embed="rId4" cstate="print"/>
          <a:srcRect/>
          <a:stretch>
            <a:fillRect/>
          </a:stretch>
        </p:blipFill>
        <p:spPr bwMode="auto">
          <a:xfrm>
            <a:off x="8369084" y="1161081"/>
            <a:ext cx="6622513" cy="6114727"/>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70708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1F002-FB46-F2E9-AA12-B397160E57BC}"/>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F63D0108-5BCE-157D-F0C0-07DDCD155428}"/>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7B9320-474C-002B-BB79-C37857ECEACD}"/>
              </a:ext>
            </a:extLst>
          </p:cNvPr>
          <p:cNvPicPr>
            <a:picLocks noChangeAspect="1" noChangeArrowheads="1"/>
          </p:cNvPicPr>
          <p:nvPr/>
        </p:nvPicPr>
        <p:blipFill>
          <a:blip r:embed="rId3" cstate="print"/>
          <a:srcRect/>
          <a:stretch>
            <a:fillRect/>
          </a:stretch>
        </p:blipFill>
        <p:spPr bwMode="auto">
          <a:xfrm>
            <a:off x="1016430" y="1997989"/>
            <a:ext cx="4702445" cy="4371813"/>
          </a:xfrm>
          <a:prstGeom prst="rect">
            <a:avLst/>
          </a:prstGeom>
          <a:noFill/>
          <a:ln w="9525">
            <a:noFill/>
            <a:miter lim="800000"/>
            <a:headEnd/>
            <a:tailEnd/>
          </a:ln>
        </p:spPr>
      </p:pic>
      <p:pic>
        <p:nvPicPr>
          <p:cNvPr id="5" name="Picture 3">
            <a:extLst>
              <a:ext uri="{FF2B5EF4-FFF2-40B4-BE49-F238E27FC236}">
                <a16:creationId xmlns:a16="http://schemas.microsoft.com/office/drawing/2014/main" id="{950808CE-844C-D29A-16D8-01117449AAC0}"/>
              </a:ext>
            </a:extLst>
          </p:cNvPr>
          <p:cNvPicPr>
            <a:picLocks noChangeAspect="1" noChangeArrowheads="1"/>
          </p:cNvPicPr>
          <p:nvPr/>
        </p:nvPicPr>
        <p:blipFill>
          <a:blip r:embed="rId4" cstate="print"/>
          <a:srcRect/>
          <a:stretch>
            <a:fillRect/>
          </a:stretch>
        </p:blipFill>
        <p:spPr bwMode="auto">
          <a:xfrm>
            <a:off x="5610385" y="1997989"/>
            <a:ext cx="5300422" cy="4147735"/>
          </a:xfrm>
          <a:prstGeom prst="rect">
            <a:avLst/>
          </a:prstGeom>
          <a:noFill/>
          <a:ln w="9525">
            <a:noFill/>
            <a:miter lim="800000"/>
            <a:headEnd/>
            <a:tailEnd/>
          </a:ln>
        </p:spPr>
      </p:pic>
      <p:pic>
        <p:nvPicPr>
          <p:cNvPr id="7" name="Picture 4">
            <a:extLst>
              <a:ext uri="{FF2B5EF4-FFF2-40B4-BE49-F238E27FC236}">
                <a16:creationId xmlns:a16="http://schemas.microsoft.com/office/drawing/2014/main" id="{ADE98112-1689-57B1-A958-FDFBEA476CD8}"/>
              </a:ext>
            </a:extLst>
          </p:cNvPr>
          <p:cNvPicPr>
            <a:picLocks noChangeAspect="1" noChangeArrowheads="1"/>
          </p:cNvPicPr>
          <p:nvPr/>
        </p:nvPicPr>
        <p:blipFill>
          <a:blip r:embed="rId5" cstate="print"/>
          <a:srcRect/>
          <a:stretch>
            <a:fillRect/>
          </a:stretch>
        </p:blipFill>
        <p:spPr bwMode="auto">
          <a:xfrm>
            <a:off x="11285187" y="1997989"/>
            <a:ext cx="4817552" cy="437181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556067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B4200-CFEC-7F2D-EDAE-2828BF4A36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02EA266-BB34-0F41-381F-8E15C7DDD5E6}"/>
              </a:ext>
            </a:extLst>
          </p:cNvPr>
          <p:cNvSpPr>
            <a:spLocks noGrp="1"/>
          </p:cNvSpPr>
          <p:nvPr>
            <p:ph type="body" idx="1"/>
          </p:nvPr>
        </p:nvSpPr>
        <p:spPr>
          <a:xfrm>
            <a:off x="619933" y="1642820"/>
            <a:ext cx="14614902" cy="2138062"/>
          </a:xfrm>
        </p:spPr>
        <p:txBody>
          <a:bodyPr>
            <a:noAutofit/>
          </a:bodyPr>
          <a:lstStyle/>
          <a:p>
            <a:r>
              <a:rPr lang="en-US" sz="2800" dirty="0"/>
              <a:t>“</a:t>
            </a:r>
            <a:r>
              <a:rPr lang="en-IN" sz="2800" i="1" dirty="0"/>
              <a:t>Abstractions should not depend upon details. Details should depend upon abstractions</a:t>
            </a:r>
            <a:r>
              <a:rPr lang="en-US" sz="2800" dirty="0"/>
              <a:t>”</a:t>
            </a:r>
          </a:p>
          <a:p>
            <a:r>
              <a:rPr lang="en-US" sz="2800" dirty="0"/>
              <a:t>Or </a:t>
            </a:r>
          </a:p>
          <a:p>
            <a:r>
              <a:rPr lang="en-US" sz="2800" dirty="0"/>
              <a:t>“</a:t>
            </a:r>
            <a:r>
              <a:rPr lang="en-IN" sz="2800" i="1" dirty="0"/>
              <a:t>High-level modules should not depend on low-level modules. Both should depend on abstractions.</a:t>
            </a:r>
            <a:r>
              <a:rPr lang="en-US" sz="2800" dirty="0"/>
              <a:t>”</a:t>
            </a:r>
          </a:p>
          <a:p>
            <a:endParaRPr lang="en-US" sz="2800" dirty="0"/>
          </a:p>
        </p:txBody>
      </p:sp>
      <p:sp>
        <p:nvSpPr>
          <p:cNvPr id="4" name="Title 3">
            <a:extLst>
              <a:ext uri="{FF2B5EF4-FFF2-40B4-BE49-F238E27FC236}">
                <a16:creationId xmlns:a16="http://schemas.microsoft.com/office/drawing/2014/main" id="{42C487E7-F49E-1BAD-8BBD-680F767D31CB}"/>
              </a:ext>
            </a:extLst>
          </p:cNvPr>
          <p:cNvSpPr>
            <a:spLocks noGrp="1"/>
          </p:cNvSpPr>
          <p:nvPr>
            <p:ph type="title"/>
          </p:nvPr>
        </p:nvSpPr>
        <p:spPr/>
        <p:txBody>
          <a:bodyPr>
            <a:normAutofit/>
          </a:bodyPr>
          <a:lstStyle/>
          <a:p>
            <a:r>
              <a:rPr lang="en-US" sz="3200" dirty="0"/>
              <a:t>Dependency Inversion principle </a:t>
            </a:r>
            <a:endParaRPr lang="en-IN" sz="3200" dirty="0"/>
          </a:p>
        </p:txBody>
      </p:sp>
      <p:sp>
        <p:nvSpPr>
          <p:cNvPr id="6" name="Brandline_LVC">
            <a:extLst>
              <a:ext uri="{FF2B5EF4-FFF2-40B4-BE49-F238E27FC236}">
                <a16:creationId xmlns:a16="http://schemas.microsoft.com/office/drawing/2014/main" id="{1CB11C90-8892-1C68-88E9-D00F1B9B5ADA}"/>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E2A0343-C817-9625-DCA9-8AF517B18152}"/>
              </a:ext>
            </a:extLst>
          </p:cNvPr>
          <p:cNvPicPr>
            <a:picLocks noChangeAspect="1" noChangeArrowheads="1"/>
          </p:cNvPicPr>
          <p:nvPr/>
        </p:nvPicPr>
        <p:blipFill>
          <a:blip r:embed="rId3" cstate="print"/>
          <a:srcRect/>
          <a:stretch>
            <a:fillRect/>
          </a:stretch>
        </p:blipFill>
        <p:spPr bwMode="auto">
          <a:xfrm>
            <a:off x="1415512" y="3843580"/>
            <a:ext cx="4566834" cy="4147895"/>
          </a:xfrm>
          <a:prstGeom prst="rect">
            <a:avLst/>
          </a:prstGeom>
          <a:noFill/>
          <a:ln w="9525">
            <a:noFill/>
            <a:miter lim="800000"/>
            <a:headEnd/>
            <a:tailEnd/>
          </a:ln>
        </p:spPr>
      </p:pic>
      <p:pic>
        <p:nvPicPr>
          <p:cNvPr id="5" name="Picture 2">
            <a:extLst>
              <a:ext uri="{FF2B5EF4-FFF2-40B4-BE49-F238E27FC236}">
                <a16:creationId xmlns:a16="http://schemas.microsoft.com/office/drawing/2014/main" id="{4CC8E2C2-7EE9-EAE1-D723-8C42967E4B63}"/>
              </a:ext>
            </a:extLst>
          </p:cNvPr>
          <p:cNvPicPr>
            <a:picLocks noChangeAspect="1" noChangeArrowheads="1"/>
          </p:cNvPicPr>
          <p:nvPr/>
        </p:nvPicPr>
        <p:blipFill>
          <a:blip r:embed="rId4" cstate="print"/>
          <a:srcRect/>
          <a:stretch>
            <a:fillRect/>
          </a:stretch>
        </p:blipFill>
        <p:spPr bwMode="auto">
          <a:xfrm>
            <a:off x="6571281" y="3648075"/>
            <a:ext cx="9064786" cy="43434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577568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8228F-BAEA-8ADA-D346-5CA25B753D16}"/>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32DBC878-9739-C00B-0400-301E0AC2E00F}"/>
              </a:ext>
            </a:extLst>
          </p:cNvPr>
          <p:cNvSpPr>
            <a:spLocks noGrp="1"/>
          </p:cNvSpPr>
          <p:nvPr>
            <p:ph type="body" idx="10"/>
          </p:nvPr>
        </p:nvSpPr>
        <p:spPr/>
        <p:txBody>
          <a:bodyPr/>
          <a:lstStyle/>
          <a:p>
            <a:r>
              <a:rPr lang="en-IN" sz="4000" dirty="0">
                <a:effectLst/>
                <a:latin typeface="Calibri" panose="020F0502020204030204" pitchFamily="34" charset="0"/>
                <a:ea typeface="Calibri" panose="020F0502020204030204" pitchFamily="34" charset="0"/>
                <a:cs typeface="Mangal" panose="02040503050203030202" pitchFamily="18" charset="0"/>
              </a:rPr>
              <a:t>Java Core Design Patterns</a:t>
            </a:r>
            <a:endParaRPr lang="en-US" sz="4000" dirty="0"/>
          </a:p>
        </p:txBody>
      </p:sp>
    </p:spTree>
    <p:custDataLst>
      <p:tags r:id="rId1"/>
    </p:custDataLst>
    <p:extLst>
      <p:ext uri="{BB962C8B-B14F-4D97-AF65-F5344CB8AC3E}">
        <p14:creationId xmlns:p14="http://schemas.microsoft.com/office/powerpoint/2010/main" val="224145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40DF4-8EE0-7631-769E-2C3B278C81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4741A1-A385-76D2-D2EB-8C99E1568FCE}"/>
              </a:ext>
            </a:extLst>
          </p:cNvPr>
          <p:cNvSpPr>
            <a:spLocks noGrp="1"/>
          </p:cNvSpPr>
          <p:nvPr>
            <p:ph type="title"/>
          </p:nvPr>
        </p:nvSpPr>
        <p:spPr/>
        <p:txBody>
          <a:bodyPr>
            <a:noAutofit/>
          </a:bodyPr>
          <a:lstStyle/>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Mangal" panose="02040503050203030202" pitchFamily="18" charset="0"/>
              </a:rPr>
              <a:t>Core Design pattern </a:t>
            </a:r>
          </a:p>
        </p:txBody>
      </p:sp>
      <p:sp>
        <p:nvSpPr>
          <p:cNvPr id="6" name="Brandline_LVC">
            <a:extLst>
              <a:ext uri="{FF2B5EF4-FFF2-40B4-BE49-F238E27FC236}">
                <a16:creationId xmlns:a16="http://schemas.microsoft.com/office/drawing/2014/main" id="{7C00E8D2-0D7F-5292-FE81-4A5C19A2ED5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957C587C-EDBD-39D0-FA97-565F5615522B}"/>
              </a:ext>
            </a:extLst>
          </p:cNvPr>
          <p:cNvSpPr>
            <a:spLocks noGrp="1" noChangeArrowheads="1"/>
          </p:cNvSpPr>
          <p:nvPr>
            <p:ph type="body" idx="1"/>
          </p:nvPr>
        </p:nvSpPr>
        <p:spPr bwMode="auto">
          <a:xfrm>
            <a:off x="604435" y="1353221"/>
            <a:ext cx="15017858" cy="7290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dirty="0"/>
              <a:t>Here’s an overview of some core design patterns, often categorized into Creational, Structural, and Behavioral patterns, based on the type of problem they solve:</a:t>
            </a:r>
          </a:p>
          <a:p>
            <a:endParaRPr lang="en-US" sz="2800" dirty="0"/>
          </a:p>
          <a:p>
            <a:pPr marL="457200" indent="-457200" eaLnBrk="1" fontAlgn="auto" hangingPunct="1">
              <a:spcAft>
                <a:spcPts val="0"/>
              </a:spcAft>
              <a:buClr>
                <a:schemeClr val="accent3"/>
              </a:buClr>
              <a:buFont typeface="Wingdings 2"/>
              <a:buChar char=""/>
              <a:defRPr/>
            </a:pPr>
            <a:r>
              <a:rPr lang="en-US" sz="2800" dirty="0"/>
              <a:t>CREATIONAL PATTERNS</a:t>
            </a:r>
          </a:p>
          <a:p>
            <a:pPr marL="822960" lvl="1" indent="-457200" eaLnBrk="1" fontAlgn="auto" hangingPunct="1">
              <a:spcAft>
                <a:spcPts val="0"/>
              </a:spcAft>
              <a:buFont typeface="Wingdings 2"/>
              <a:buNone/>
              <a:defRPr/>
            </a:pPr>
            <a:r>
              <a:rPr lang="en-US" sz="2800" dirty="0"/>
              <a:t>	Deals with Initializing and Configuring Classes and Objects.</a:t>
            </a:r>
          </a:p>
          <a:p>
            <a:pPr marL="822960" lvl="1" indent="-457200" eaLnBrk="1" fontAlgn="auto" hangingPunct="1">
              <a:spcAft>
                <a:spcPts val="0"/>
              </a:spcAft>
              <a:buFont typeface="Wingdings 2"/>
              <a:buNone/>
              <a:defRPr/>
            </a:pPr>
            <a:endParaRPr lang="en-US" sz="2800" dirty="0"/>
          </a:p>
          <a:p>
            <a:pPr marL="457200" indent="-457200" eaLnBrk="1" fontAlgn="auto" hangingPunct="1">
              <a:spcAft>
                <a:spcPts val="0"/>
              </a:spcAft>
              <a:buClr>
                <a:schemeClr val="accent3"/>
              </a:buClr>
              <a:buFont typeface="Wingdings 2"/>
              <a:buChar char=""/>
              <a:defRPr/>
            </a:pPr>
            <a:r>
              <a:rPr lang="en-US" sz="2800" dirty="0"/>
              <a:t>STRUCTURAL PATTERNS</a:t>
            </a:r>
          </a:p>
          <a:p>
            <a:pPr marL="822960" lvl="1" indent="-457200" eaLnBrk="1" fontAlgn="auto" hangingPunct="1">
              <a:spcAft>
                <a:spcPts val="0"/>
              </a:spcAft>
              <a:buFont typeface="Wingdings 2"/>
              <a:buNone/>
              <a:defRPr/>
            </a:pPr>
            <a:r>
              <a:rPr lang="en-US" sz="2800" b="1" dirty="0"/>
              <a:t>	</a:t>
            </a:r>
            <a:r>
              <a:rPr lang="en-US" sz="2800" dirty="0"/>
              <a:t>Deals with Decoupling interface and Implementation of classes and objects.</a:t>
            </a:r>
          </a:p>
          <a:p>
            <a:pPr marL="822960" lvl="1" indent="-457200" eaLnBrk="1" fontAlgn="auto" hangingPunct="1">
              <a:spcAft>
                <a:spcPts val="0"/>
              </a:spcAft>
              <a:buFont typeface="Wingdings 2"/>
              <a:buNone/>
              <a:defRPr/>
            </a:pPr>
            <a:endParaRPr lang="en-US" sz="2800" dirty="0"/>
          </a:p>
          <a:p>
            <a:pPr marL="457200" indent="-457200" eaLnBrk="1" fontAlgn="auto" hangingPunct="1">
              <a:spcAft>
                <a:spcPts val="0"/>
              </a:spcAft>
              <a:buClr>
                <a:schemeClr val="accent3"/>
              </a:buClr>
              <a:buFont typeface="Wingdings 2"/>
              <a:buChar char=""/>
              <a:defRPr/>
            </a:pPr>
            <a:r>
              <a:rPr lang="en-US" sz="2800" dirty="0"/>
              <a:t>BEHAVIORAL PATTERNS</a:t>
            </a:r>
          </a:p>
          <a:p>
            <a:pPr marL="822960" lvl="1" indent="-457200" eaLnBrk="1" fontAlgn="auto" hangingPunct="1">
              <a:spcAft>
                <a:spcPts val="0"/>
              </a:spcAft>
              <a:buFont typeface="Wingdings 2"/>
              <a:buNone/>
              <a:defRPr/>
            </a:pPr>
            <a:r>
              <a:rPr lang="en-US" sz="2800" dirty="0"/>
              <a:t>	Deals with Dynamic interactions among classes and objects.</a:t>
            </a:r>
          </a:p>
          <a:p>
            <a:pPr marL="342900" indent="-342900">
              <a:buFont typeface="Arial" panose="020B0604020202020204" pitchFamily="34" charset="0"/>
              <a:buChar char="•"/>
            </a:pPr>
            <a:endParaRPr lang="en-US" sz="2800" dirty="0"/>
          </a:p>
          <a:p>
            <a:r>
              <a:rPr lang="en-US" sz="2800" dirty="0"/>
              <a:t> </a:t>
            </a:r>
          </a:p>
          <a:p>
            <a:endParaRPr lang="en-US" sz="2800" dirty="0"/>
          </a:p>
        </p:txBody>
      </p:sp>
    </p:spTree>
    <p:custDataLst>
      <p:tags r:id="rId1"/>
    </p:custDataLst>
    <p:extLst>
      <p:ext uri="{BB962C8B-B14F-4D97-AF65-F5344CB8AC3E}">
        <p14:creationId xmlns:p14="http://schemas.microsoft.com/office/powerpoint/2010/main" val="109532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6EA28-7028-2883-EBFC-5901402EEB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E43787-CF8E-4452-CA91-1D6616E935C4}"/>
              </a:ext>
            </a:extLst>
          </p:cNvPr>
          <p:cNvSpPr>
            <a:spLocks noGrp="1"/>
          </p:cNvSpPr>
          <p:nvPr>
            <p:ph type="title"/>
          </p:nvPr>
        </p:nvSpPr>
        <p:spPr/>
        <p:txBody>
          <a:bodyPr>
            <a:noAutofit/>
          </a:bodyPr>
          <a:lstStyle/>
          <a:p>
            <a:pPr>
              <a:lnSpc>
                <a:spcPct val="107000"/>
              </a:lnSpc>
              <a:spcAft>
                <a:spcPts val="800"/>
              </a:spcAft>
            </a:pPr>
            <a:r>
              <a:rPr lang="en-US" sz="3200" b="1" dirty="0"/>
              <a:t>Creational Design Patterns</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6264A878-48B3-5A15-E060-FCF802F5D84C}"/>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46A0A1D2-1399-5A4F-40E4-5D28549BC2C6}"/>
              </a:ext>
            </a:extLst>
          </p:cNvPr>
          <p:cNvSpPr>
            <a:spLocks noGrp="1" noChangeArrowheads="1"/>
          </p:cNvSpPr>
          <p:nvPr>
            <p:ph type="body" idx="1"/>
          </p:nvPr>
        </p:nvSpPr>
        <p:spPr bwMode="auto">
          <a:xfrm>
            <a:off x="604435" y="2250356"/>
            <a:ext cx="15017858" cy="5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800" b="1" dirty="0"/>
          </a:p>
          <a:p>
            <a:r>
              <a:rPr lang="en-US" sz="2800" dirty="0"/>
              <a:t>Focus on object creation mechanisms, ensuring flexibility and reuse.</a:t>
            </a:r>
          </a:p>
          <a:p>
            <a:endParaRPr lang="en-US" sz="2800" dirty="0"/>
          </a:p>
          <a:p>
            <a:pPr marL="457200" indent="-457200">
              <a:buFont typeface="Arial" panose="020B0604020202020204" pitchFamily="34" charset="0"/>
              <a:buChar char="•"/>
            </a:pPr>
            <a:r>
              <a:rPr lang="en-US" sz="2800" dirty="0"/>
              <a:t>Singleton </a:t>
            </a:r>
          </a:p>
          <a:p>
            <a:pPr marL="457200" indent="-457200">
              <a:buFont typeface="Arial" panose="020B0604020202020204" pitchFamily="34" charset="0"/>
              <a:buChar char="•"/>
            </a:pPr>
            <a:r>
              <a:rPr lang="en-US" sz="2800" dirty="0"/>
              <a:t>Factory method </a:t>
            </a:r>
          </a:p>
          <a:p>
            <a:pPr marL="457200" indent="-457200">
              <a:buFont typeface="Arial" panose="020B0604020202020204" pitchFamily="34" charset="0"/>
              <a:buChar char="•"/>
            </a:pPr>
            <a:r>
              <a:rPr lang="en-US" sz="2800" dirty="0"/>
              <a:t>Abstract factory </a:t>
            </a:r>
          </a:p>
          <a:p>
            <a:pPr marL="457200" indent="-457200">
              <a:buFont typeface="Arial" panose="020B0604020202020204" pitchFamily="34" charset="0"/>
              <a:buChar char="•"/>
            </a:pPr>
            <a:r>
              <a:rPr lang="en-US" sz="2800" dirty="0"/>
              <a:t>Builder </a:t>
            </a:r>
          </a:p>
          <a:p>
            <a:pPr marL="457200" indent="-457200">
              <a:buFont typeface="Arial" panose="020B0604020202020204" pitchFamily="34" charset="0"/>
              <a:buChar char="•"/>
            </a:pPr>
            <a:r>
              <a:rPr lang="en-US" sz="2800" dirty="0"/>
              <a:t>Prototype </a:t>
            </a:r>
          </a:p>
          <a:p>
            <a:endParaRPr lang="en-US" sz="2800" dirty="0"/>
          </a:p>
          <a:p>
            <a:r>
              <a:rPr lang="en-US" sz="2800" dirty="0"/>
              <a:t> </a:t>
            </a:r>
          </a:p>
          <a:p>
            <a:endParaRPr lang="en-US" sz="2800" dirty="0"/>
          </a:p>
        </p:txBody>
      </p:sp>
    </p:spTree>
    <p:custDataLst>
      <p:tags r:id="rId1"/>
    </p:custDataLst>
    <p:extLst>
      <p:ext uri="{BB962C8B-B14F-4D97-AF65-F5344CB8AC3E}">
        <p14:creationId xmlns:p14="http://schemas.microsoft.com/office/powerpoint/2010/main" val="634836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05FC6-DC17-D9C7-2803-B248E707541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E1126D-6347-D953-B29D-4536FBF38058}"/>
              </a:ext>
            </a:extLst>
          </p:cNvPr>
          <p:cNvSpPr>
            <a:spLocks noGrp="1"/>
          </p:cNvSpPr>
          <p:nvPr>
            <p:ph type="title"/>
          </p:nvPr>
        </p:nvSpPr>
        <p:spPr/>
        <p:txBody>
          <a:bodyPr>
            <a:noAutofit/>
          </a:bodyPr>
          <a:lstStyle/>
          <a:p>
            <a:pPr>
              <a:lnSpc>
                <a:spcPct val="107000"/>
              </a:lnSpc>
              <a:spcAft>
                <a:spcPts val="800"/>
              </a:spcAft>
            </a:pPr>
            <a:r>
              <a:rPr lang="en-IN" sz="3200" dirty="0"/>
              <a:t>Structural Design Patterns</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76FAC854-229A-6493-BB69-6A8A9F802AD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68455A59-D4AE-FB14-83EF-6E92B93ABECE}"/>
              </a:ext>
            </a:extLst>
          </p:cNvPr>
          <p:cNvSpPr>
            <a:spLocks noGrp="1" noChangeArrowheads="1"/>
          </p:cNvSpPr>
          <p:nvPr>
            <p:ph type="body" idx="1"/>
          </p:nvPr>
        </p:nvSpPr>
        <p:spPr bwMode="auto">
          <a:xfrm>
            <a:off x="604435" y="2271545"/>
            <a:ext cx="15017858" cy="5453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dirty="0"/>
              <a:t>Deal with object composition, making it easier to manage relationships between objects.</a:t>
            </a:r>
          </a:p>
          <a:p>
            <a:pPr marL="1028700" lvl="1" indent="-342900"/>
            <a:r>
              <a:rPr lang="en-US" sz="2800" dirty="0"/>
              <a:t>Adapter </a:t>
            </a:r>
          </a:p>
          <a:p>
            <a:pPr marL="1028700" lvl="1" indent="-342900"/>
            <a:r>
              <a:rPr lang="en-US" sz="2800" dirty="0"/>
              <a:t>Bridge </a:t>
            </a:r>
          </a:p>
          <a:p>
            <a:pPr marL="1028700" lvl="1" indent="-342900"/>
            <a:r>
              <a:rPr lang="en-US" sz="2800" dirty="0"/>
              <a:t>Composite </a:t>
            </a:r>
          </a:p>
          <a:p>
            <a:pPr marL="1028700" lvl="1" indent="-342900"/>
            <a:r>
              <a:rPr lang="en-US" sz="2800" dirty="0"/>
              <a:t>Decorator </a:t>
            </a:r>
          </a:p>
          <a:p>
            <a:pPr marL="1028700" lvl="1" indent="-342900"/>
            <a:r>
              <a:rPr lang="en-US" sz="2800" dirty="0"/>
              <a:t>Façade </a:t>
            </a:r>
          </a:p>
          <a:p>
            <a:pPr marL="1028700" lvl="1" indent="-342900"/>
            <a:r>
              <a:rPr lang="en-US" sz="2800" dirty="0"/>
              <a:t>Flyweight </a:t>
            </a:r>
          </a:p>
          <a:p>
            <a:pPr marL="1028700" lvl="1" indent="-342900"/>
            <a:r>
              <a:rPr lang="en-US" sz="2800" dirty="0"/>
              <a:t>Proxy </a:t>
            </a:r>
          </a:p>
          <a:p>
            <a:r>
              <a:rPr lang="en-US" sz="2800" dirty="0"/>
              <a:t> </a:t>
            </a:r>
          </a:p>
          <a:p>
            <a:endParaRPr lang="en-US" sz="2800" dirty="0"/>
          </a:p>
        </p:txBody>
      </p:sp>
    </p:spTree>
    <p:custDataLst>
      <p:tags r:id="rId1"/>
    </p:custDataLst>
    <p:extLst>
      <p:ext uri="{BB962C8B-B14F-4D97-AF65-F5344CB8AC3E}">
        <p14:creationId xmlns:p14="http://schemas.microsoft.com/office/powerpoint/2010/main" val="1689296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B9720-9B85-A0E7-6723-E51619B713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6DE62E-0A21-820D-C9D9-0F38F7BD2135}"/>
              </a:ext>
            </a:extLst>
          </p:cNvPr>
          <p:cNvSpPr>
            <a:spLocks noGrp="1"/>
          </p:cNvSpPr>
          <p:nvPr>
            <p:ph type="title"/>
          </p:nvPr>
        </p:nvSpPr>
        <p:spPr/>
        <p:txBody>
          <a:bodyPr>
            <a:normAutofit/>
          </a:bodyPr>
          <a:lstStyle/>
          <a:p>
            <a:r>
              <a:rPr lang="en-US" sz="3200" dirty="0"/>
              <a:t>Behavioral design pattern </a:t>
            </a:r>
          </a:p>
        </p:txBody>
      </p:sp>
      <p:sp>
        <p:nvSpPr>
          <p:cNvPr id="6" name="Brandline_LVC">
            <a:extLst>
              <a:ext uri="{FF2B5EF4-FFF2-40B4-BE49-F238E27FC236}">
                <a16:creationId xmlns:a16="http://schemas.microsoft.com/office/drawing/2014/main" id="{0D84E5C5-162E-C4AB-4970-0DE6AE01E97D}"/>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6BF795BE-CA40-E09A-A431-13140DF15F78}"/>
              </a:ext>
            </a:extLst>
          </p:cNvPr>
          <p:cNvSpPr>
            <a:spLocks noGrp="1" noChangeArrowheads="1"/>
          </p:cNvSpPr>
          <p:nvPr>
            <p:ph type="body" idx="1"/>
          </p:nvPr>
        </p:nvSpPr>
        <p:spPr bwMode="auto">
          <a:xfrm>
            <a:off x="604435" y="1684142"/>
            <a:ext cx="15017858" cy="662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dirty="0"/>
              <a:t>Focus on object interaction and responsibility distribution.</a:t>
            </a:r>
          </a:p>
          <a:p>
            <a:pPr marL="1143000" lvl="1" indent="-457200"/>
            <a:r>
              <a:rPr lang="en-US" sz="2800" dirty="0"/>
              <a:t>Chain of responsibility</a:t>
            </a:r>
          </a:p>
          <a:p>
            <a:pPr marL="1143000" lvl="1" indent="-457200"/>
            <a:r>
              <a:rPr lang="en-US" sz="2800" dirty="0"/>
              <a:t>Command </a:t>
            </a:r>
          </a:p>
          <a:p>
            <a:pPr marL="1143000" lvl="1" indent="-457200"/>
            <a:r>
              <a:rPr lang="en-US" sz="2800" dirty="0"/>
              <a:t>Interceptor </a:t>
            </a:r>
          </a:p>
          <a:p>
            <a:pPr marL="1143000" lvl="1" indent="-457200"/>
            <a:r>
              <a:rPr lang="en-US" sz="2800" dirty="0"/>
              <a:t>Iterator </a:t>
            </a:r>
          </a:p>
          <a:p>
            <a:pPr marL="1143000" lvl="1" indent="-457200"/>
            <a:r>
              <a:rPr lang="en-US" sz="2800" dirty="0"/>
              <a:t>Mediator </a:t>
            </a:r>
          </a:p>
          <a:p>
            <a:pPr marL="1143000" lvl="1" indent="-457200"/>
            <a:r>
              <a:rPr lang="en-US" sz="2800" dirty="0"/>
              <a:t>Memento </a:t>
            </a:r>
          </a:p>
          <a:p>
            <a:pPr marL="1143000" lvl="1" indent="-457200"/>
            <a:r>
              <a:rPr lang="en-US" sz="2800" dirty="0"/>
              <a:t>Observer </a:t>
            </a:r>
          </a:p>
          <a:p>
            <a:pPr marL="1143000" lvl="1" indent="-457200"/>
            <a:r>
              <a:rPr lang="en-US" sz="2800" dirty="0"/>
              <a:t>State </a:t>
            </a:r>
          </a:p>
          <a:p>
            <a:pPr marL="1143000" lvl="1" indent="-457200"/>
            <a:r>
              <a:rPr lang="en-US" sz="2800" dirty="0"/>
              <a:t>Visitor </a:t>
            </a:r>
          </a:p>
          <a:p>
            <a:pPr marL="1143000" lvl="1" indent="-457200"/>
            <a:r>
              <a:rPr lang="en-US" sz="2800" dirty="0"/>
              <a:t>Template </a:t>
            </a:r>
          </a:p>
          <a:p>
            <a:pPr marL="457200" indent="-457200">
              <a:buFont typeface="Arial" panose="020B0604020202020204" pitchFamily="34" charset="0"/>
              <a:buChar char="•"/>
            </a:pPr>
            <a:endParaRPr lang="en-US" sz="2800" dirty="0"/>
          </a:p>
        </p:txBody>
      </p:sp>
    </p:spTree>
    <p:custDataLst>
      <p:tags r:id="rId1"/>
    </p:custDataLst>
    <p:extLst>
      <p:ext uri="{BB962C8B-B14F-4D97-AF65-F5344CB8AC3E}">
        <p14:creationId xmlns:p14="http://schemas.microsoft.com/office/powerpoint/2010/main" val="237847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DB6FF7-A610-546B-6486-CC67169C4F5B}"/>
              </a:ext>
            </a:extLst>
          </p:cNvPr>
          <p:cNvSpPr>
            <a:spLocks noGrp="1"/>
          </p:cNvSpPr>
          <p:nvPr>
            <p:ph type="body" sz="quarter" idx="16"/>
          </p:nvPr>
        </p:nvSpPr>
        <p:spPr>
          <a:xfrm>
            <a:off x="734790" y="2695575"/>
            <a:ext cx="9533671" cy="3366243"/>
          </a:xfrm>
        </p:spPr>
        <p:txBody>
          <a:bodyPr/>
          <a:lstStyle/>
          <a:p>
            <a:pPr>
              <a:lnSpc>
                <a:spcPct val="107000"/>
              </a:lnSpc>
              <a:spcAft>
                <a:spcPts val="800"/>
              </a:spcAft>
            </a:pPr>
            <a:r>
              <a:rPr lang="en-IN" sz="2800" kern="100" dirty="0">
                <a:effectLst/>
                <a:latin typeface="Calibri" panose="020F0502020204030204" pitchFamily="34" charset="0"/>
                <a:ea typeface="Calibri" panose="020F0502020204030204" pitchFamily="34" charset="0"/>
                <a:cs typeface="Mangal" panose="02040503050203030202" pitchFamily="18" charset="0"/>
              </a:rPr>
              <a:t>What is a Design Pattern?</a:t>
            </a:r>
          </a:p>
          <a:p>
            <a:pPr marL="342900" lvl="3" indent="-342900">
              <a:lnSpc>
                <a:spcPct val="107000"/>
              </a:lnSpc>
              <a:spcAft>
                <a:spcPts val="800"/>
              </a:spcAft>
              <a:buSzPts val="1000"/>
              <a:buFont typeface="Symbol" panose="05050102010706020507" pitchFamily="18" charset="2"/>
              <a:buChar char=""/>
              <a:tabLst>
                <a:tab pos="457200" algn="l"/>
              </a:tabLst>
            </a:pPr>
            <a:r>
              <a:rPr lang="en-IN" sz="2800" kern="100" dirty="0">
                <a:effectLst/>
                <a:latin typeface="Calibri" panose="020F0502020204030204" pitchFamily="34" charset="0"/>
                <a:ea typeface="Calibri" panose="020F0502020204030204" pitchFamily="34" charset="0"/>
                <a:cs typeface="Mangal" panose="02040503050203030202" pitchFamily="18" charset="0"/>
              </a:rPr>
              <a:t>Definition and importance</a:t>
            </a:r>
          </a:p>
          <a:p>
            <a:pPr marL="342900" lvl="3" indent="-342900">
              <a:lnSpc>
                <a:spcPct val="107000"/>
              </a:lnSpc>
              <a:spcAft>
                <a:spcPts val="800"/>
              </a:spcAft>
              <a:buSzPts val="1000"/>
              <a:buFont typeface="Symbol" panose="05050102010706020507" pitchFamily="18" charset="2"/>
              <a:buChar char=""/>
              <a:tabLst>
                <a:tab pos="457200" algn="l"/>
              </a:tabLst>
            </a:pPr>
            <a:r>
              <a:rPr lang="en-IN" sz="2800" kern="100" dirty="0">
                <a:effectLst/>
                <a:latin typeface="Calibri" panose="020F0502020204030204" pitchFamily="34" charset="0"/>
                <a:ea typeface="Calibri" panose="020F0502020204030204" pitchFamily="34" charset="0"/>
                <a:cs typeface="Mangal" panose="02040503050203030202" pitchFamily="18" charset="0"/>
              </a:rPr>
              <a:t>History and origin (Gang of Four - </a:t>
            </a:r>
            <a:r>
              <a:rPr lang="en-IN" sz="2800" kern="100" dirty="0" err="1">
                <a:effectLst/>
                <a:latin typeface="Calibri" panose="020F0502020204030204" pitchFamily="34" charset="0"/>
                <a:ea typeface="Calibri" panose="020F0502020204030204" pitchFamily="34" charset="0"/>
                <a:cs typeface="Mangal" panose="02040503050203030202" pitchFamily="18" charset="0"/>
              </a:rPr>
              <a:t>GoF</a:t>
            </a:r>
            <a:r>
              <a:rPr lang="en-IN" sz="2800" kern="100" dirty="0">
                <a:effectLst/>
                <a:latin typeface="Calibri" panose="020F0502020204030204" pitchFamily="34" charset="0"/>
                <a:ea typeface="Calibri" panose="020F0502020204030204" pitchFamily="34" charset="0"/>
                <a:cs typeface="Mangal" panose="02040503050203030202" pitchFamily="18" charset="0"/>
              </a:rPr>
              <a:t>)</a:t>
            </a:r>
          </a:p>
          <a:p>
            <a:pPr marL="342900" lvl="3" indent="-342900">
              <a:lnSpc>
                <a:spcPct val="107000"/>
              </a:lnSpc>
              <a:spcAft>
                <a:spcPts val="800"/>
              </a:spcAft>
              <a:buSzPts val="1000"/>
              <a:buFont typeface="Symbol" panose="05050102010706020507" pitchFamily="18" charset="2"/>
              <a:buChar char=""/>
              <a:tabLst>
                <a:tab pos="457200" algn="l"/>
              </a:tabLst>
            </a:pPr>
            <a:r>
              <a:rPr lang="en-IN" sz="2800" kern="100" dirty="0">
                <a:effectLst/>
                <a:latin typeface="Calibri" panose="020F0502020204030204" pitchFamily="34" charset="0"/>
                <a:ea typeface="Calibri" panose="020F0502020204030204" pitchFamily="34" charset="0"/>
                <a:cs typeface="Mangal" panose="02040503050203030202" pitchFamily="18" charset="0"/>
              </a:rPr>
              <a:t>Advantages of using design patterns in software development</a:t>
            </a:r>
          </a:p>
          <a:p>
            <a:pPr marL="342900" lvl="3" indent="-342900">
              <a:lnSpc>
                <a:spcPct val="107000"/>
              </a:lnSpc>
              <a:spcAft>
                <a:spcPts val="800"/>
              </a:spcAft>
              <a:buSzPts val="1000"/>
              <a:buFont typeface="Symbol" panose="05050102010706020507" pitchFamily="18" charset="2"/>
              <a:buChar char=""/>
              <a:tabLst>
                <a:tab pos="457200" algn="l"/>
              </a:tabLst>
            </a:pPr>
            <a:r>
              <a:rPr lang="en-IN" sz="2800" kern="100" dirty="0">
                <a:effectLst/>
                <a:latin typeface="Calibri" panose="020F0502020204030204" pitchFamily="34" charset="0"/>
                <a:ea typeface="Calibri" panose="020F0502020204030204" pitchFamily="34" charset="0"/>
                <a:cs typeface="Mangal" panose="02040503050203030202" pitchFamily="18" charset="0"/>
              </a:rPr>
              <a:t>Common problems solved by design patterns</a:t>
            </a:r>
          </a:p>
        </p:txBody>
      </p:sp>
    </p:spTree>
    <p:custDataLst>
      <p:tags r:id="rId1"/>
    </p:custDataLst>
    <p:extLst>
      <p:ext uri="{BB962C8B-B14F-4D97-AF65-F5344CB8AC3E}">
        <p14:creationId xmlns:p14="http://schemas.microsoft.com/office/powerpoint/2010/main" val="1253298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8EFDC-AE70-166B-0576-FC551AC50EF7}"/>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BAD22E13-93FD-1158-916F-5278FD623F13}"/>
              </a:ext>
            </a:extLst>
          </p:cNvPr>
          <p:cNvSpPr>
            <a:spLocks noGrp="1"/>
          </p:cNvSpPr>
          <p:nvPr>
            <p:ph type="body" idx="10"/>
          </p:nvPr>
        </p:nvSpPr>
        <p:spPr/>
        <p:txBody>
          <a:bodyPr/>
          <a:lstStyle/>
          <a:p>
            <a:r>
              <a:rPr lang="en-IN" sz="4000" dirty="0">
                <a:effectLst/>
                <a:latin typeface="Calibri" panose="020F0502020204030204" pitchFamily="34" charset="0"/>
                <a:ea typeface="Calibri" panose="020F0502020204030204" pitchFamily="34" charset="0"/>
                <a:cs typeface="Mangal" panose="02040503050203030202" pitchFamily="18" charset="0"/>
              </a:rPr>
              <a:t>Creational design pattern </a:t>
            </a:r>
            <a:endParaRPr lang="en-US" sz="4000" dirty="0"/>
          </a:p>
        </p:txBody>
      </p:sp>
    </p:spTree>
    <p:custDataLst>
      <p:tags r:id="rId1"/>
    </p:custDataLst>
    <p:extLst>
      <p:ext uri="{BB962C8B-B14F-4D97-AF65-F5344CB8AC3E}">
        <p14:creationId xmlns:p14="http://schemas.microsoft.com/office/powerpoint/2010/main" val="1525360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E22E0-256B-714C-8C19-28B5156438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03681F-2494-4477-85E1-2A18E6143121}"/>
              </a:ext>
            </a:extLst>
          </p:cNvPr>
          <p:cNvSpPr>
            <a:spLocks noGrp="1"/>
          </p:cNvSpPr>
          <p:nvPr>
            <p:ph type="title"/>
          </p:nvPr>
        </p:nvSpPr>
        <p:spPr/>
        <p:txBody>
          <a:bodyPr>
            <a:noAutofit/>
          </a:bodyPr>
          <a:lstStyle/>
          <a:p>
            <a:pPr>
              <a:lnSpc>
                <a:spcPct val="107000"/>
              </a:lnSpc>
              <a:spcAft>
                <a:spcPts val="800"/>
              </a:spcAft>
            </a:pPr>
            <a:r>
              <a:rPr lang="en-IN" sz="3200" kern="100" dirty="0">
                <a:effectLst/>
                <a:latin typeface="Calibri" panose="020F0502020204030204" pitchFamily="34" charset="0"/>
                <a:ea typeface="Calibri" panose="020F0502020204030204" pitchFamily="34" charset="0"/>
                <a:cs typeface="Mangal" panose="02040503050203030202" pitchFamily="18" charset="0"/>
              </a:rPr>
              <a:t>Singleton design pattern </a:t>
            </a:r>
          </a:p>
        </p:txBody>
      </p:sp>
      <p:sp>
        <p:nvSpPr>
          <p:cNvPr id="6" name="Brandline_LVC">
            <a:extLst>
              <a:ext uri="{FF2B5EF4-FFF2-40B4-BE49-F238E27FC236}">
                <a16:creationId xmlns:a16="http://schemas.microsoft.com/office/drawing/2014/main" id="{FCDFD18B-884E-399E-C0E3-52A255C5B6E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09040703-9AA4-33E4-A0B4-BE862A7C2CD8}"/>
              </a:ext>
            </a:extLst>
          </p:cNvPr>
          <p:cNvSpPr>
            <a:spLocks noGrp="1" noChangeArrowheads="1"/>
          </p:cNvSpPr>
          <p:nvPr>
            <p:ph type="body" idx="1"/>
          </p:nvPr>
        </p:nvSpPr>
        <p:spPr bwMode="auto">
          <a:xfrm>
            <a:off x="741112" y="1718542"/>
            <a:ext cx="15017858" cy="613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latin typeface="+mj-lt"/>
              </a:rPr>
              <a:t>Singleton</a:t>
            </a:r>
            <a:r>
              <a:rPr lang="en-US" sz="2800" dirty="0">
                <a:latin typeface="+mj-lt"/>
              </a:rPr>
              <a:t>:</a:t>
            </a:r>
          </a:p>
          <a:p>
            <a:pPr lvl="2"/>
            <a:r>
              <a:rPr lang="en-US" sz="2800" b="1" dirty="0">
                <a:latin typeface="+mj-lt"/>
              </a:rPr>
              <a:t>Purpose</a:t>
            </a:r>
            <a:r>
              <a:rPr lang="en-US" sz="2800" dirty="0">
                <a:latin typeface="+mj-lt"/>
              </a:rPr>
              <a:t>: Ensures a class has only one instance and provides a global access point to it.</a:t>
            </a:r>
          </a:p>
          <a:p>
            <a:pPr marL="1600200" lvl="2" indent="-457200"/>
            <a:r>
              <a:rPr lang="en-US" sz="2800" b="1" i="1" dirty="0">
                <a:latin typeface="+mj-lt"/>
              </a:rPr>
              <a:t>Problem &amp; Context</a:t>
            </a:r>
          </a:p>
          <a:p>
            <a:pPr marL="2057400" lvl="3" indent="-457200"/>
            <a:r>
              <a:rPr lang="en-US" sz="2800" dirty="0">
                <a:latin typeface="+mj-lt"/>
              </a:rPr>
              <a:t>Sometimes there may be a need to have one and only one instance of a given class during the lifetime of an application. This may be due to necessity or, more often, because only a single instance of the class is sufficient</a:t>
            </a:r>
          </a:p>
          <a:p>
            <a:pPr lvl="2" indent="-457200"/>
            <a:r>
              <a:rPr lang="en-US" sz="2800" i="1" dirty="0">
                <a:latin typeface="+mj-lt"/>
                <a:ea typeface="Open Sans" panose="020B0606030504020204" pitchFamily="34" charset="0"/>
                <a:cs typeface="Open Sans" panose="020B0606030504020204" pitchFamily="34" charset="0"/>
              </a:rPr>
              <a:t>Solution</a:t>
            </a:r>
          </a:p>
          <a:p>
            <a:pPr lvl="3" indent="-457200"/>
            <a:r>
              <a:rPr lang="en-US" sz="2800" i="1" dirty="0">
                <a:latin typeface="+mj-lt"/>
                <a:ea typeface="Open Sans" panose="020B0606030504020204" pitchFamily="34" charset="0"/>
                <a:cs typeface="Open Sans" panose="020B0606030504020204" pitchFamily="34" charset="0"/>
              </a:rPr>
              <a:t>Create a class with a method that creates a new instance of the object if one does not exist. If one does exist, it returns a reference to the object that already exists. To make sure that the object cannot be instantiated any other way, the constructor is made either private or protected</a:t>
            </a:r>
            <a:endParaRPr lang="en-US" sz="2800" dirty="0">
              <a:latin typeface="+mj-lt"/>
            </a:endParaRPr>
          </a:p>
          <a:p>
            <a:pPr lvl="2"/>
            <a:r>
              <a:rPr lang="en-US" sz="2800" b="1" dirty="0">
                <a:latin typeface="+mj-lt"/>
              </a:rPr>
              <a:t>Use Case</a:t>
            </a:r>
            <a:r>
              <a:rPr lang="en-US" sz="2800" dirty="0">
                <a:latin typeface="+mj-lt"/>
              </a:rPr>
              <a:t>: Database connections, logging classes, or configurations</a:t>
            </a:r>
          </a:p>
        </p:txBody>
      </p:sp>
    </p:spTree>
    <p:custDataLst>
      <p:tags r:id="rId1"/>
    </p:custDataLst>
    <p:extLst>
      <p:ext uri="{BB962C8B-B14F-4D97-AF65-F5344CB8AC3E}">
        <p14:creationId xmlns:p14="http://schemas.microsoft.com/office/powerpoint/2010/main" val="1191561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8E95A-7AD2-C564-2353-A5E816CE0547}"/>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C91A829B-9F48-60C8-5A37-77B45B350722}"/>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AF3F89C-927A-9C9F-81D2-4D841374E46E}"/>
              </a:ext>
            </a:extLst>
          </p:cNvPr>
          <p:cNvPicPr>
            <a:picLocks noChangeAspect="1" noChangeArrowheads="1"/>
          </p:cNvPicPr>
          <p:nvPr/>
        </p:nvPicPr>
        <p:blipFill>
          <a:blip r:embed="rId3" cstate="print"/>
          <a:srcRect/>
          <a:stretch>
            <a:fillRect/>
          </a:stretch>
        </p:blipFill>
        <p:spPr bwMode="auto">
          <a:xfrm>
            <a:off x="2324746" y="918930"/>
            <a:ext cx="12615620" cy="77515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531833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FD9C7-3BC4-D410-CB15-E4A1151F0C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412DE7-3EE2-3C6C-ACD1-4BD0C3AEB0BB}"/>
              </a:ext>
            </a:extLst>
          </p:cNvPr>
          <p:cNvSpPr>
            <a:spLocks noGrp="1"/>
          </p:cNvSpPr>
          <p:nvPr>
            <p:ph type="title"/>
          </p:nvPr>
        </p:nvSpPr>
        <p:spPr/>
        <p:txBody>
          <a:bodyPr>
            <a:noAutofit/>
          </a:bodyPr>
          <a:lstStyle/>
          <a:p>
            <a:pPr>
              <a:lnSpc>
                <a:spcPct val="107000"/>
              </a:lnSpc>
              <a:spcAft>
                <a:spcPts val="800"/>
              </a:spcAft>
            </a:pPr>
            <a:r>
              <a:rPr lang="en-IN" sz="3200" dirty="0"/>
              <a:t>Factory Method</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BB82F161-4781-D295-A44C-F63FB46BD38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214AC2E9-F914-C7A5-EE6B-91B50F2E69D3}"/>
              </a:ext>
            </a:extLst>
          </p:cNvPr>
          <p:cNvSpPr>
            <a:spLocks noGrp="1" noChangeArrowheads="1"/>
          </p:cNvSpPr>
          <p:nvPr>
            <p:ph type="body" idx="1"/>
          </p:nvPr>
        </p:nvSpPr>
        <p:spPr bwMode="auto">
          <a:xfrm>
            <a:off x="617126" y="862845"/>
            <a:ext cx="15017858" cy="741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Factory Method</a:t>
            </a:r>
            <a:r>
              <a:rPr lang="en-US" sz="2800" dirty="0"/>
              <a:t>:</a:t>
            </a:r>
          </a:p>
          <a:p>
            <a:pPr lvl="1"/>
            <a:r>
              <a:rPr lang="en-US" sz="2800" b="1" dirty="0"/>
              <a:t>Purpose</a:t>
            </a:r>
            <a:r>
              <a:rPr lang="en-US" sz="2800" dirty="0"/>
              <a:t>: Defines an interface for creating objects but lets subclasses alter the type of created object.</a:t>
            </a:r>
          </a:p>
          <a:p>
            <a:pPr lvl="1"/>
            <a:r>
              <a:rPr lang="en-US" sz="2800" b="1" i="1" dirty="0"/>
              <a:t>Problem &amp; Context</a:t>
            </a:r>
          </a:p>
          <a:p>
            <a:pPr lvl="2"/>
            <a:r>
              <a:rPr lang="en-US" sz="2800" dirty="0"/>
              <a:t>If an object needs to know the selection criteria to instantiate an appropriate class, this results in a high degree of coupling. Whenever the selection criteria change, every object that uses the class must be changed correspondingly</a:t>
            </a:r>
          </a:p>
          <a:p>
            <a:pPr lvl="1"/>
            <a:r>
              <a:rPr lang="en-US" sz="2800" b="1" i="1" dirty="0"/>
              <a:t>Solution</a:t>
            </a:r>
          </a:p>
          <a:p>
            <a:pPr lvl="2"/>
            <a:r>
              <a:rPr lang="en-US" sz="2800" dirty="0"/>
              <a:t>Encapsulate the functionality required to select and instantiate the appropriate class. One way to do this is to create an abstract class or an interface that declares the factory method. Different subclasses can then implement the method in its entirety</a:t>
            </a:r>
          </a:p>
          <a:p>
            <a:pPr lvl="1"/>
            <a:endParaRPr lang="en-US" sz="2800" dirty="0"/>
          </a:p>
          <a:p>
            <a:pPr lvl="1"/>
            <a:endParaRPr lang="en-US" sz="2800" dirty="0"/>
          </a:p>
        </p:txBody>
      </p:sp>
    </p:spTree>
    <p:custDataLst>
      <p:tags r:id="rId1"/>
    </p:custDataLst>
    <p:extLst>
      <p:ext uri="{BB962C8B-B14F-4D97-AF65-F5344CB8AC3E}">
        <p14:creationId xmlns:p14="http://schemas.microsoft.com/office/powerpoint/2010/main" val="172856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64194-EB23-EF46-EA18-59BD5AA96C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A556BB-45DB-E0BD-370F-89A65D8F2855}"/>
              </a:ext>
            </a:extLst>
          </p:cNvPr>
          <p:cNvSpPr>
            <a:spLocks noGrp="1"/>
          </p:cNvSpPr>
          <p:nvPr>
            <p:ph type="title"/>
          </p:nvPr>
        </p:nvSpPr>
        <p:spPr/>
        <p:txBody>
          <a:bodyPr>
            <a:noAutofit/>
          </a:bodyPr>
          <a:lstStyle/>
          <a:p>
            <a:pPr>
              <a:lnSpc>
                <a:spcPct val="107000"/>
              </a:lnSpc>
              <a:spcAft>
                <a:spcPts val="800"/>
              </a:spcAft>
            </a:pPr>
            <a:r>
              <a:rPr lang="en-IN" sz="3200" dirty="0"/>
              <a:t>Factory Method</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20F5F468-C305-C092-77C5-DCDBE35AED8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9050D6E3-B22B-2A7D-435F-C915752FC0E0}"/>
              </a:ext>
            </a:extLst>
          </p:cNvPr>
          <p:cNvSpPr>
            <a:spLocks noGrp="1" noChangeArrowheads="1"/>
          </p:cNvSpPr>
          <p:nvPr>
            <p:ph type="body" idx="1"/>
          </p:nvPr>
        </p:nvSpPr>
        <p:spPr bwMode="auto">
          <a:xfrm>
            <a:off x="617126" y="1909958"/>
            <a:ext cx="15017858" cy="5324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1" indent="0">
              <a:buNone/>
            </a:pPr>
            <a:endParaRPr lang="en-US" sz="2800" dirty="0"/>
          </a:p>
          <a:p>
            <a:pPr lvl="1"/>
            <a:r>
              <a:rPr lang="en-US" sz="2800" b="1" dirty="0"/>
              <a:t>Use Case</a:t>
            </a:r>
            <a:r>
              <a:rPr lang="en-US" sz="2800" dirty="0"/>
              <a:t>: When a class can’t anticipate which class of objects it needs to create.</a:t>
            </a:r>
          </a:p>
          <a:p>
            <a:pPr lvl="2"/>
            <a:r>
              <a:rPr lang="en-US" sz="2800" dirty="0"/>
              <a:t>Example: </a:t>
            </a:r>
          </a:p>
          <a:p>
            <a:pPr lvl="3"/>
            <a:r>
              <a:rPr lang="en-US" sz="2800" dirty="0"/>
              <a:t>Factory Method Pattern can be seen in vehicle manufacturing, where different types of vehicles (e.g., cars, motorcycles, and trucks) need to be created dynamically based on customer requests.</a:t>
            </a:r>
          </a:p>
          <a:p>
            <a:pPr lvl="3"/>
            <a:r>
              <a:rPr lang="en-US" sz="2800" dirty="0"/>
              <a:t>Factory Method Pattern can be seen in payment processing systems, where different payment methods (e.g., credit card, PayPal, bank transfer) are handled depending on user preferences.</a:t>
            </a:r>
          </a:p>
          <a:p>
            <a:pPr lvl="1"/>
            <a:endParaRPr lang="en-US" sz="2800" dirty="0"/>
          </a:p>
          <a:p>
            <a:pPr lvl="1"/>
            <a:endParaRPr lang="en-US" sz="2800" dirty="0"/>
          </a:p>
        </p:txBody>
      </p:sp>
    </p:spTree>
    <p:custDataLst>
      <p:tags r:id="rId1"/>
    </p:custDataLst>
    <p:extLst>
      <p:ext uri="{BB962C8B-B14F-4D97-AF65-F5344CB8AC3E}">
        <p14:creationId xmlns:p14="http://schemas.microsoft.com/office/powerpoint/2010/main" val="330268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13C42-0A40-EC68-5A17-379A6D8E68F2}"/>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4FCF2912-815D-A6FB-8752-934E4CAD7BEB}"/>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6F1CF589-07D6-D6E2-A441-1F5897A14D10}"/>
              </a:ext>
            </a:extLst>
          </p:cNvPr>
          <p:cNvPicPr>
            <a:picLocks noChangeAspect="1" noChangeArrowheads="1"/>
          </p:cNvPicPr>
          <p:nvPr/>
        </p:nvPicPr>
        <p:blipFill>
          <a:blip r:embed="rId3" cstate="print"/>
          <a:srcRect/>
          <a:stretch>
            <a:fillRect/>
          </a:stretch>
        </p:blipFill>
        <p:spPr bwMode="auto">
          <a:xfrm>
            <a:off x="2541721" y="1689315"/>
            <a:ext cx="12770603" cy="6857999"/>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96705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B9C12-ECDF-D9F9-601C-5226C77F58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C43FFEF-D54F-F1D8-A5D6-75AA5913D0B2}"/>
              </a:ext>
            </a:extLst>
          </p:cNvPr>
          <p:cNvSpPr>
            <a:spLocks noGrp="1"/>
          </p:cNvSpPr>
          <p:nvPr>
            <p:ph type="title"/>
          </p:nvPr>
        </p:nvSpPr>
        <p:spPr/>
        <p:txBody>
          <a:bodyPr>
            <a:noAutofit/>
          </a:bodyPr>
          <a:lstStyle/>
          <a:p>
            <a:pPr>
              <a:lnSpc>
                <a:spcPct val="107000"/>
              </a:lnSpc>
              <a:spcAft>
                <a:spcPts val="800"/>
              </a:spcAft>
            </a:pPr>
            <a:r>
              <a:rPr lang="en-IN" sz="3200" dirty="0"/>
              <a:t>Pros and cons of abstract factory</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003796D9-F3C7-10C0-27B1-32E1838A33E7}"/>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680180F9-A2AF-EA4C-6806-A211D5D36A7B}"/>
              </a:ext>
            </a:extLst>
          </p:cNvPr>
          <p:cNvSpPr>
            <a:spLocks noGrp="1" noChangeArrowheads="1"/>
          </p:cNvSpPr>
          <p:nvPr>
            <p:ph type="body" idx="1"/>
          </p:nvPr>
        </p:nvSpPr>
        <p:spPr bwMode="auto">
          <a:xfrm>
            <a:off x="617126" y="2122964"/>
            <a:ext cx="15017858" cy="489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800" dirty="0"/>
              <a:t>Pros</a:t>
            </a:r>
          </a:p>
          <a:p>
            <a:pPr lvl="1"/>
            <a:r>
              <a:rPr lang="en-IN" sz="2800" dirty="0"/>
              <a:t>Abstraction, Polymorphism, Loosely coupling</a:t>
            </a:r>
          </a:p>
          <a:p>
            <a:pPr lvl="1"/>
            <a:r>
              <a:rPr lang="en-IN" sz="2800" dirty="0"/>
              <a:t>Shields clients from concrete classes</a:t>
            </a:r>
          </a:p>
          <a:p>
            <a:pPr lvl="1"/>
            <a:r>
              <a:rPr lang="en-IN" sz="2800" dirty="0"/>
              <a:t>  if a framework uses the Factory Method pattern, it enables third-party developers to plug-in new Shape.</a:t>
            </a:r>
          </a:p>
          <a:p>
            <a:r>
              <a:rPr lang="en-IN" sz="2800" dirty="0"/>
              <a:t>Cons</a:t>
            </a:r>
          </a:p>
          <a:p>
            <a:pPr lvl="1"/>
            <a:r>
              <a:rPr lang="en-IN" sz="2800" dirty="0"/>
              <a:t>Too much abstracts.</a:t>
            </a:r>
          </a:p>
          <a:p>
            <a:pPr lvl="1"/>
            <a:r>
              <a:rPr lang="en-IN" sz="2800" dirty="0"/>
              <a:t>Inheritance based </a:t>
            </a:r>
          </a:p>
          <a:p>
            <a:pPr lvl="1"/>
            <a:r>
              <a:rPr lang="en-IN" sz="2800" dirty="0"/>
              <a:t>One for the concrete Shape and one for the concrete </a:t>
            </a:r>
            <a:r>
              <a:rPr lang="en-IN" sz="2800" dirty="0" err="1"/>
              <a:t>Color</a:t>
            </a:r>
            <a:r>
              <a:rPr lang="en-IN" sz="2800" dirty="0"/>
              <a:t> </a:t>
            </a:r>
            <a:r>
              <a:rPr lang="en-IN" sz="2800" dirty="0" err="1"/>
              <a:t>ie</a:t>
            </a:r>
            <a:r>
              <a:rPr lang="en-IN" sz="2800" dirty="0"/>
              <a:t> hierarchy dependent </a:t>
            </a:r>
          </a:p>
        </p:txBody>
      </p:sp>
    </p:spTree>
    <p:custDataLst>
      <p:tags r:id="rId1"/>
    </p:custDataLst>
    <p:extLst>
      <p:ext uri="{BB962C8B-B14F-4D97-AF65-F5344CB8AC3E}">
        <p14:creationId xmlns:p14="http://schemas.microsoft.com/office/powerpoint/2010/main" val="234013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6961C-1666-E884-B03C-1E2ECF94F67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2FC4D9-5E6B-85C4-33B0-39CC12206D3F}"/>
              </a:ext>
            </a:extLst>
          </p:cNvPr>
          <p:cNvSpPr>
            <a:spLocks noGrp="1"/>
          </p:cNvSpPr>
          <p:nvPr>
            <p:ph type="title"/>
          </p:nvPr>
        </p:nvSpPr>
        <p:spPr/>
        <p:txBody>
          <a:bodyPr>
            <a:noAutofit/>
          </a:bodyPr>
          <a:lstStyle/>
          <a:p>
            <a:pPr>
              <a:lnSpc>
                <a:spcPct val="107000"/>
              </a:lnSpc>
              <a:spcAft>
                <a:spcPts val="800"/>
              </a:spcAft>
            </a:pPr>
            <a:r>
              <a:rPr lang="en-IN" sz="3200" dirty="0"/>
              <a:t>Abstract Factory</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69D2804A-BD4B-97CF-3158-EB8939F0BFB3}"/>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A467D53F-05DC-DFDE-C1C2-CEBB5D3897AB}"/>
              </a:ext>
            </a:extLst>
          </p:cNvPr>
          <p:cNvSpPr>
            <a:spLocks noGrp="1" noChangeArrowheads="1"/>
          </p:cNvSpPr>
          <p:nvPr>
            <p:ph type="body" idx="1"/>
          </p:nvPr>
        </p:nvSpPr>
        <p:spPr bwMode="auto">
          <a:xfrm>
            <a:off x="727559" y="1044239"/>
            <a:ext cx="14972224" cy="7430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Abstract Factory</a:t>
            </a:r>
            <a:r>
              <a:rPr lang="en-US" sz="2800" dirty="0"/>
              <a:t>:</a:t>
            </a:r>
          </a:p>
          <a:p>
            <a:pPr lvl="1"/>
            <a:r>
              <a:rPr lang="en-US" sz="2800" b="1" dirty="0"/>
              <a:t>Purpose</a:t>
            </a:r>
            <a:r>
              <a:rPr lang="en-US" sz="2800" dirty="0"/>
              <a:t>: Provides an interface to create families of related or dependent objects without specifying their concrete classes.</a:t>
            </a:r>
          </a:p>
          <a:p>
            <a:pPr lvl="1"/>
            <a:r>
              <a:rPr lang="en-US" sz="2800" b="1" i="1" dirty="0"/>
              <a:t>Problem &amp; Context</a:t>
            </a:r>
          </a:p>
          <a:p>
            <a:pPr lvl="2"/>
            <a:r>
              <a:rPr lang="en-US" sz="2800" dirty="0"/>
              <a:t>Useful when an object wants to create an instance of a suite of related and dependent classes without having to know which specific concrete class is instantiated. In its absence, the required implementation needs to be present wherever such an instance is created</a:t>
            </a:r>
          </a:p>
          <a:p>
            <a:pPr lvl="1"/>
            <a:r>
              <a:rPr lang="en-US" sz="2800" b="1" i="1" dirty="0"/>
              <a:t>Solution</a:t>
            </a:r>
          </a:p>
          <a:p>
            <a:pPr lvl="2"/>
            <a:r>
              <a:rPr lang="en-US" sz="2800" dirty="0"/>
              <a:t>Provide the necessary interface for creating instances. Different concrete factories implement this interface. In Java, it is an abstract class with its concrete subclasses as factories. Each factory is responsible for creating and providing access to the objects</a:t>
            </a:r>
          </a:p>
          <a:p>
            <a:endParaRPr lang="en-US" sz="3600" dirty="0"/>
          </a:p>
        </p:txBody>
      </p:sp>
    </p:spTree>
    <p:custDataLst>
      <p:tags r:id="rId1"/>
    </p:custDataLst>
    <p:extLst>
      <p:ext uri="{BB962C8B-B14F-4D97-AF65-F5344CB8AC3E}">
        <p14:creationId xmlns:p14="http://schemas.microsoft.com/office/powerpoint/2010/main" val="2275684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4EB44-F23A-C543-2722-90AA292A76B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15AAA1-F23A-2163-6C83-F244B463277E}"/>
              </a:ext>
            </a:extLst>
          </p:cNvPr>
          <p:cNvSpPr>
            <a:spLocks noGrp="1"/>
          </p:cNvSpPr>
          <p:nvPr>
            <p:ph type="title"/>
          </p:nvPr>
        </p:nvSpPr>
        <p:spPr/>
        <p:txBody>
          <a:bodyPr>
            <a:noAutofit/>
          </a:bodyPr>
          <a:lstStyle/>
          <a:p>
            <a:pPr>
              <a:lnSpc>
                <a:spcPct val="107000"/>
              </a:lnSpc>
              <a:spcAft>
                <a:spcPts val="800"/>
              </a:spcAft>
            </a:pPr>
            <a:r>
              <a:rPr lang="en-IN" sz="3200" dirty="0"/>
              <a:t>Abstract Factory</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87F0C806-45B3-0C02-DCED-DAE96DEE0393}"/>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A21F6223-C34D-75DF-3A99-6B8D6056EB0A}"/>
              </a:ext>
            </a:extLst>
          </p:cNvPr>
          <p:cNvSpPr>
            <a:spLocks noGrp="1" noChangeArrowheads="1"/>
          </p:cNvSpPr>
          <p:nvPr>
            <p:ph type="body" idx="1"/>
          </p:nvPr>
        </p:nvSpPr>
        <p:spPr bwMode="auto">
          <a:xfrm>
            <a:off x="727559" y="2185401"/>
            <a:ext cx="15017858" cy="435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Abstract Factory</a:t>
            </a:r>
            <a:r>
              <a:rPr lang="en-US" sz="2800" dirty="0"/>
              <a:t>:</a:t>
            </a:r>
          </a:p>
          <a:p>
            <a:pPr lvl="1"/>
            <a:r>
              <a:rPr lang="en-US" sz="2800" b="1" dirty="0"/>
              <a:t>Use Case</a:t>
            </a:r>
            <a:r>
              <a:rPr lang="en-US" sz="2800" dirty="0"/>
              <a:t>: GUI applications that need to support multiple themes or look-and-feel settings.</a:t>
            </a:r>
          </a:p>
          <a:p>
            <a:pPr lvl="2"/>
            <a:r>
              <a:rPr lang="en-US" sz="2800" dirty="0"/>
              <a:t>Example :</a:t>
            </a:r>
          </a:p>
          <a:p>
            <a:pPr lvl="2"/>
            <a:r>
              <a:rPr lang="en-US" sz="2800" dirty="0"/>
              <a:t>A vehicle manufacturer that produces different types of vehicles (e.g., Cars, Bikes) for different markets (e.g., Electric, Gasoline). Each factory would produce a specific type of vehicle according to the specifications of the market.</a:t>
            </a:r>
          </a:p>
          <a:p>
            <a:endParaRPr lang="en-US" sz="3600" dirty="0"/>
          </a:p>
        </p:txBody>
      </p:sp>
    </p:spTree>
    <p:custDataLst>
      <p:tags r:id="rId1"/>
    </p:custDataLst>
    <p:extLst>
      <p:ext uri="{BB962C8B-B14F-4D97-AF65-F5344CB8AC3E}">
        <p14:creationId xmlns:p14="http://schemas.microsoft.com/office/powerpoint/2010/main" val="3974067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C77E1-5C73-3013-6853-7D9672E9D430}"/>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0EDECD70-D2F7-4563-EBE5-5ADDFE22FD2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FC14B41-604A-153B-727D-7D9AD81F2ADB}"/>
              </a:ext>
            </a:extLst>
          </p:cNvPr>
          <p:cNvPicPr>
            <a:picLocks noChangeAspect="1" noChangeArrowheads="1"/>
          </p:cNvPicPr>
          <p:nvPr/>
        </p:nvPicPr>
        <p:blipFill>
          <a:blip r:embed="rId3" cstate="print"/>
          <a:srcRect/>
          <a:stretch>
            <a:fillRect/>
          </a:stretch>
        </p:blipFill>
        <p:spPr bwMode="auto">
          <a:xfrm>
            <a:off x="1084880" y="1332855"/>
            <a:ext cx="14769885" cy="746307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010182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29A1DFE-97DF-1C77-CC8C-6962CDA1B4A9}"/>
              </a:ext>
            </a:extLst>
          </p:cNvPr>
          <p:cNvSpPr>
            <a:spLocks noGrp="1"/>
          </p:cNvSpPr>
          <p:nvPr>
            <p:ph type="body" idx="10"/>
          </p:nvPr>
        </p:nvSpPr>
        <p:spPr/>
        <p:txBody>
          <a:bodyPr/>
          <a:lstStyle/>
          <a:p>
            <a:r>
              <a:rPr lang="en-IN" sz="4000" dirty="0">
                <a:effectLst/>
                <a:latin typeface="Calibri" panose="020F0502020204030204" pitchFamily="34" charset="0"/>
                <a:ea typeface="Calibri" panose="020F0502020204030204" pitchFamily="34" charset="0"/>
                <a:cs typeface="Mangal" panose="02040503050203030202" pitchFamily="18" charset="0"/>
              </a:rPr>
              <a:t>Introduction to Design Patterns</a:t>
            </a:r>
            <a:endParaRPr lang="en-US" sz="4000" dirty="0"/>
          </a:p>
        </p:txBody>
      </p:sp>
    </p:spTree>
    <p:custDataLst>
      <p:tags r:id="rId1"/>
    </p:custDataLst>
    <p:extLst>
      <p:ext uri="{BB962C8B-B14F-4D97-AF65-F5344CB8AC3E}">
        <p14:creationId xmlns:p14="http://schemas.microsoft.com/office/powerpoint/2010/main" val="3772084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1AFA9-22CA-2902-75F2-E4C6996066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F1D73E-6595-B715-82DC-C08CBB681DEB}"/>
              </a:ext>
            </a:extLst>
          </p:cNvPr>
          <p:cNvSpPr>
            <a:spLocks noGrp="1"/>
          </p:cNvSpPr>
          <p:nvPr>
            <p:ph type="title"/>
          </p:nvPr>
        </p:nvSpPr>
        <p:spPr/>
        <p:txBody>
          <a:bodyPr>
            <a:noAutofit/>
          </a:bodyPr>
          <a:lstStyle/>
          <a:p>
            <a:pPr>
              <a:lnSpc>
                <a:spcPct val="107000"/>
              </a:lnSpc>
              <a:spcAft>
                <a:spcPts val="800"/>
              </a:spcAft>
            </a:pPr>
            <a:r>
              <a:rPr lang="en-IN" sz="3200" dirty="0"/>
              <a:t>Pros and cons of abstract factory</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792D0DF5-8AED-4349-D6CF-12685535AD27}"/>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301F267B-7BAC-0BC4-3312-58B25A101407}"/>
              </a:ext>
            </a:extLst>
          </p:cNvPr>
          <p:cNvSpPr>
            <a:spLocks noGrp="1" noChangeArrowheads="1"/>
          </p:cNvSpPr>
          <p:nvPr>
            <p:ph type="body" idx="1"/>
          </p:nvPr>
        </p:nvSpPr>
        <p:spPr bwMode="auto">
          <a:xfrm>
            <a:off x="617126" y="2923920"/>
            <a:ext cx="15017858" cy="329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800" dirty="0"/>
              <a:t>Pros</a:t>
            </a:r>
          </a:p>
          <a:p>
            <a:pPr marL="1143000" lvl="1" indent="-457200"/>
            <a:r>
              <a:rPr lang="en-IN" sz="2800" dirty="0"/>
              <a:t>Shields clients from concrete classes.</a:t>
            </a:r>
          </a:p>
          <a:p>
            <a:pPr marL="1143000" lvl="1" indent="-457200"/>
            <a:r>
              <a:rPr lang="en-IN" sz="2800" dirty="0"/>
              <a:t>Easy to switch product family at runtime Just change concrete factory</a:t>
            </a:r>
          </a:p>
          <a:p>
            <a:pPr marL="1143000" lvl="1" indent="-457200"/>
            <a:r>
              <a:rPr lang="en-IN" sz="2800" dirty="0"/>
              <a:t>Keep it in the family</a:t>
            </a:r>
          </a:p>
          <a:p>
            <a:r>
              <a:rPr lang="en-IN" sz="2800" dirty="0"/>
              <a:t>Cons </a:t>
            </a:r>
          </a:p>
          <a:p>
            <a:pPr lvl="1"/>
            <a:r>
              <a:rPr lang="en-IN" sz="2800" dirty="0"/>
              <a:t>Adding a new product means changing factory interface + all concrete factories</a:t>
            </a:r>
          </a:p>
        </p:txBody>
      </p:sp>
    </p:spTree>
    <p:custDataLst>
      <p:tags r:id="rId1"/>
    </p:custDataLst>
    <p:extLst>
      <p:ext uri="{BB962C8B-B14F-4D97-AF65-F5344CB8AC3E}">
        <p14:creationId xmlns:p14="http://schemas.microsoft.com/office/powerpoint/2010/main" val="2210317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B4BD7-DA01-F39E-87B2-142E9B4E8F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90B284-03A4-6B20-0A8A-75FAE23B9289}"/>
              </a:ext>
            </a:extLst>
          </p:cNvPr>
          <p:cNvSpPr>
            <a:spLocks noGrp="1"/>
          </p:cNvSpPr>
          <p:nvPr>
            <p:ph type="title"/>
          </p:nvPr>
        </p:nvSpPr>
        <p:spPr/>
        <p:txBody>
          <a:bodyPr>
            <a:noAutofit/>
          </a:bodyPr>
          <a:lstStyle/>
          <a:p>
            <a:pPr>
              <a:lnSpc>
                <a:spcPct val="107000"/>
              </a:lnSpc>
              <a:spcAft>
                <a:spcPts val="800"/>
              </a:spcAft>
            </a:pPr>
            <a:r>
              <a:rPr lang="en-IN" sz="3200" b="1" dirty="0"/>
              <a:t>Builder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E22ACCF1-89B9-B3E8-A370-6F5DBD5BB45D}"/>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F9D5AA84-9B6A-A108-D7BC-430069E4FB61}"/>
              </a:ext>
            </a:extLst>
          </p:cNvPr>
          <p:cNvSpPr>
            <a:spLocks noGrp="1" noChangeArrowheads="1"/>
          </p:cNvSpPr>
          <p:nvPr>
            <p:ph type="body" idx="1"/>
          </p:nvPr>
        </p:nvSpPr>
        <p:spPr bwMode="auto">
          <a:xfrm>
            <a:off x="617126" y="1068705"/>
            <a:ext cx="15017858" cy="784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Builder</a:t>
            </a:r>
            <a:r>
              <a:rPr lang="en-US" sz="2800" dirty="0"/>
              <a:t>:</a:t>
            </a:r>
          </a:p>
          <a:p>
            <a:pPr lvl="1"/>
            <a:r>
              <a:rPr lang="en-US" sz="2800" b="1" dirty="0"/>
              <a:t>Purpose</a:t>
            </a:r>
            <a:r>
              <a:rPr lang="en-US" sz="2800" dirty="0"/>
              <a:t>: Separates the construction of a complex object from its representation, allowing the same process to create different representations.</a:t>
            </a:r>
          </a:p>
          <a:p>
            <a:pPr lvl="1"/>
            <a:r>
              <a:rPr lang="en-US" sz="2800" b="1" i="1" dirty="0"/>
              <a:t>Problem &amp; Context</a:t>
            </a:r>
          </a:p>
          <a:p>
            <a:pPr lvl="2"/>
            <a:r>
              <a:rPr lang="en-US" sz="2800" dirty="0"/>
              <a:t>Object construction details are kept within the object as part of its constructor. This may not be effective when the object being created is complex and the object creation process produces different representations of the object. The object can become bulky (construction bloat) and less modular</a:t>
            </a:r>
            <a:endParaRPr lang="en-US" sz="2400" dirty="0"/>
          </a:p>
          <a:p>
            <a:pPr lvl="1"/>
            <a:r>
              <a:rPr lang="en-US" sz="2800" b="1" i="1" dirty="0"/>
              <a:t>Solution</a:t>
            </a:r>
          </a:p>
          <a:p>
            <a:pPr lvl="2"/>
            <a:r>
              <a:rPr lang="en-US" sz="2800" dirty="0"/>
              <a:t>Move the construction logic out of the object class to separate classes referred to as </a:t>
            </a:r>
            <a:r>
              <a:rPr lang="en-US" sz="2800" i="1" dirty="0"/>
              <a:t> builder</a:t>
            </a:r>
            <a:r>
              <a:rPr lang="en-US" sz="2800" dirty="0"/>
              <a:t> classes. A dedicated object referred to as a </a:t>
            </a:r>
            <a:r>
              <a:rPr lang="en-US" sz="2800" i="1" dirty="0"/>
              <a:t>Director</a:t>
            </a:r>
            <a:r>
              <a:rPr lang="en-US" sz="2800" dirty="0"/>
              <a:t>, is responsible for invoking different builder methods required for the construction of the final object. Different client objects can make use of the Director object to create the required object</a:t>
            </a:r>
          </a:p>
          <a:p>
            <a:pPr lvl="1"/>
            <a:endParaRPr lang="en-US" sz="2800" dirty="0"/>
          </a:p>
        </p:txBody>
      </p:sp>
    </p:spTree>
    <p:custDataLst>
      <p:tags r:id="rId1"/>
    </p:custDataLst>
    <p:extLst>
      <p:ext uri="{BB962C8B-B14F-4D97-AF65-F5344CB8AC3E}">
        <p14:creationId xmlns:p14="http://schemas.microsoft.com/office/powerpoint/2010/main" val="3888620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A331F-4D8B-6B4A-665C-213580ECEE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59682F-D374-88D9-F404-94695AC9B1C2}"/>
              </a:ext>
            </a:extLst>
          </p:cNvPr>
          <p:cNvSpPr>
            <a:spLocks noGrp="1"/>
          </p:cNvSpPr>
          <p:nvPr>
            <p:ph type="title"/>
          </p:nvPr>
        </p:nvSpPr>
        <p:spPr/>
        <p:txBody>
          <a:bodyPr>
            <a:noAutofit/>
          </a:bodyPr>
          <a:lstStyle/>
          <a:p>
            <a:pPr>
              <a:lnSpc>
                <a:spcPct val="107000"/>
              </a:lnSpc>
              <a:spcAft>
                <a:spcPts val="800"/>
              </a:spcAft>
            </a:pPr>
            <a:r>
              <a:rPr lang="en-IN" sz="3200" b="1" dirty="0"/>
              <a:t>Builder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FE467B8C-93EF-A556-C3B5-EBFFCC15A797}"/>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3F41DB0E-A086-78EC-E88C-3373F11EB030}"/>
              </a:ext>
            </a:extLst>
          </p:cNvPr>
          <p:cNvSpPr>
            <a:spLocks noGrp="1" noChangeArrowheads="1"/>
          </p:cNvSpPr>
          <p:nvPr>
            <p:ph type="body" idx="1"/>
          </p:nvPr>
        </p:nvSpPr>
        <p:spPr bwMode="auto">
          <a:xfrm>
            <a:off x="617126" y="2336584"/>
            <a:ext cx="15017858" cy="3787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Builder</a:t>
            </a:r>
            <a:r>
              <a:rPr lang="en-US" sz="2800" dirty="0"/>
              <a:t>:</a:t>
            </a:r>
          </a:p>
          <a:p>
            <a:pPr lvl="1"/>
            <a:r>
              <a:rPr lang="en-US" sz="2800" b="1" dirty="0"/>
              <a:t>Use Case</a:t>
            </a:r>
            <a:r>
              <a:rPr lang="en-US" sz="2800" dirty="0"/>
              <a:t>: Complex object construction with many optional parts, like creating a meal in a fast-food ordering system.</a:t>
            </a:r>
          </a:p>
          <a:p>
            <a:pPr lvl="1"/>
            <a:r>
              <a:rPr lang="en-US" sz="2800" dirty="0"/>
              <a:t>Example </a:t>
            </a:r>
          </a:p>
          <a:p>
            <a:pPr lvl="2"/>
            <a:r>
              <a:rPr lang="en-US" sz="2800" dirty="0"/>
              <a:t>In Java, StringBuilder, internally use Builder design pattern. </a:t>
            </a:r>
          </a:p>
          <a:p>
            <a:pPr lvl="2"/>
            <a:r>
              <a:rPr lang="en-US" sz="2800" dirty="0" err="1"/>
              <a:t>ResponseEntity</a:t>
            </a:r>
            <a:r>
              <a:rPr lang="en-US" sz="2800" dirty="0"/>
              <a:t> class part of spring framework internally follow builder design pattern.  </a:t>
            </a:r>
          </a:p>
        </p:txBody>
      </p:sp>
    </p:spTree>
    <p:custDataLst>
      <p:tags r:id="rId1"/>
    </p:custDataLst>
    <p:extLst>
      <p:ext uri="{BB962C8B-B14F-4D97-AF65-F5344CB8AC3E}">
        <p14:creationId xmlns:p14="http://schemas.microsoft.com/office/powerpoint/2010/main" val="2020135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0846E-48B3-F2BE-6533-313AC56B9965}"/>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E0B199F0-693B-6874-D15D-953F62940263}"/>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9BCE9466-C223-35E9-4DE0-37DABB6E8CF8}"/>
              </a:ext>
            </a:extLst>
          </p:cNvPr>
          <p:cNvPicPr>
            <a:picLocks noChangeAspect="1" noChangeArrowheads="1"/>
          </p:cNvPicPr>
          <p:nvPr/>
        </p:nvPicPr>
        <p:blipFill>
          <a:blip r:embed="rId3" cstate="print"/>
          <a:srcRect/>
          <a:stretch>
            <a:fillRect/>
          </a:stretch>
        </p:blipFill>
        <p:spPr bwMode="auto">
          <a:xfrm>
            <a:off x="1239864" y="1053885"/>
            <a:ext cx="13777994" cy="7273791"/>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670669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DA6DD-25C9-4280-5693-EF3B6F2097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70ED55-1326-F015-59DA-E328D90825A7}"/>
              </a:ext>
            </a:extLst>
          </p:cNvPr>
          <p:cNvSpPr>
            <a:spLocks noGrp="1"/>
          </p:cNvSpPr>
          <p:nvPr>
            <p:ph type="title"/>
          </p:nvPr>
        </p:nvSpPr>
        <p:spPr/>
        <p:txBody>
          <a:bodyPr>
            <a:noAutofit/>
          </a:bodyPr>
          <a:lstStyle/>
          <a:p>
            <a:pPr>
              <a:lnSpc>
                <a:spcPct val="107000"/>
              </a:lnSpc>
              <a:spcAft>
                <a:spcPts val="800"/>
              </a:spcAft>
            </a:pPr>
            <a:r>
              <a:rPr lang="en-IN" sz="3200" dirty="0"/>
              <a:t>Real time example in API</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7E8C9AA7-C816-4945-8134-30D52A22084E}"/>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6BA0FF52-5EC9-9D46-5F60-EC7E16E97002}"/>
              </a:ext>
            </a:extLst>
          </p:cNvPr>
          <p:cNvSpPr>
            <a:spLocks noGrp="1" noChangeArrowheads="1"/>
          </p:cNvSpPr>
          <p:nvPr>
            <p:ph type="body" idx="1"/>
          </p:nvPr>
        </p:nvSpPr>
        <p:spPr bwMode="auto">
          <a:xfrm>
            <a:off x="617126" y="1482376"/>
            <a:ext cx="15017858" cy="5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IN" sz="2800" dirty="0"/>
              <a:t>@GetMapping</a:t>
            </a:r>
          </a:p>
          <a:p>
            <a:pPr>
              <a:buNone/>
            </a:pPr>
            <a:r>
              <a:rPr lang="en-IN" sz="2800" b="1" dirty="0"/>
              <a:t>public</a:t>
            </a:r>
            <a:r>
              <a:rPr lang="en-IN" sz="2800" dirty="0"/>
              <a:t> Response </a:t>
            </a:r>
            <a:r>
              <a:rPr lang="en-IN" sz="2800" dirty="0" err="1"/>
              <a:t>passIdResponse</a:t>
            </a:r>
            <a:r>
              <a:rPr lang="en-IN" sz="2800" dirty="0"/>
              <a:t>(@PathVariable("id") </a:t>
            </a:r>
            <a:r>
              <a:rPr lang="en-IN" sz="2800" b="1" dirty="0"/>
              <a:t>int</a:t>
            </a:r>
            <a:r>
              <a:rPr lang="en-IN" sz="2800" dirty="0"/>
              <a:t> id) {</a:t>
            </a:r>
          </a:p>
          <a:p>
            <a:pPr>
              <a:buNone/>
            </a:pPr>
            <a:r>
              <a:rPr lang="en-IN" sz="2800" dirty="0"/>
              <a:t>		</a:t>
            </a:r>
            <a:r>
              <a:rPr lang="en-IN" sz="2800" dirty="0" err="1"/>
              <a:t>System.</a:t>
            </a:r>
            <a:r>
              <a:rPr lang="en-IN" sz="2800" b="1" i="1" dirty="0" err="1"/>
              <a:t>out</a:t>
            </a:r>
            <a:r>
              <a:rPr lang="en-IN" sz="2800" dirty="0" err="1"/>
              <a:t>.println</a:t>
            </a:r>
            <a:r>
              <a:rPr lang="en-IN" sz="2800" dirty="0"/>
              <a:t>("The employee id is "+id);</a:t>
            </a:r>
          </a:p>
          <a:p>
            <a:pPr>
              <a:buNone/>
            </a:pPr>
            <a:r>
              <a:rPr lang="en-IN" sz="2800" dirty="0"/>
              <a:t>		String output="The employee id is "+id;</a:t>
            </a:r>
          </a:p>
          <a:p>
            <a:pPr>
              <a:buNone/>
            </a:pPr>
            <a:r>
              <a:rPr lang="en-IN" sz="2800" dirty="0"/>
              <a:t>		</a:t>
            </a:r>
            <a:r>
              <a:rPr lang="en-IN" sz="2800" b="1" dirty="0"/>
              <a:t>return</a:t>
            </a:r>
            <a:r>
              <a:rPr lang="en-IN" sz="2800" dirty="0"/>
              <a:t> </a:t>
            </a:r>
            <a:r>
              <a:rPr lang="en-IN" sz="2800" dirty="0" err="1"/>
              <a:t>Response.</a:t>
            </a:r>
            <a:r>
              <a:rPr lang="en-IN" sz="2800" i="1" dirty="0" err="1"/>
              <a:t>status</a:t>
            </a:r>
            <a:r>
              <a:rPr lang="en-IN" sz="2800" dirty="0"/>
              <a:t>(200).entity(output).build();</a:t>
            </a:r>
          </a:p>
          <a:p>
            <a:pPr>
              <a:buNone/>
            </a:pPr>
            <a:r>
              <a:rPr lang="en-IN" sz="2800" dirty="0"/>
              <a:t>			Or</a:t>
            </a:r>
          </a:p>
          <a:p>
            <a:pPr>
              <a:buNone/>
            </a:pPr>
            <a:r>
              <a:rPr lang="en-IN" sz="2800" dirty="0"/>
              <a:t>	</a:t>
            </a:r>
            <a:r>
              <a:rPr lang="en-IN" sz="2800" b="1" dirty="0"/>
              <a:t> 	return</a:t>
            </a:r>
            <a:r>
              <a:rPr lang="en-IN" sz="2800" dirty="0"/>
              <a:t> </a:t>
            </a:r>
            <a:r>
              <a:rPr lang="en-IN" sz="2800" dirty="0" err="1"/>
              <a:t>Response.</a:t>
            </a:r>
            <a:r>
              <a:rPr lang="en-IN" sz="2800" i="1" dirty="0" err="1"/>
              <a:t>status</a:t>
            </a:r>
            <a:r>
              <a:rPr lang="en-IN" sz="2800" dirty="0"/>
              <a:t>(200).build();</a:t>
            </a:r>
          </a:p>
          <a:p>
            <a:pPr>
              <a:buNone/>
            </a:pPr>
            <a:r>
              <a:rPr lang="en-IN" sz="2800" dirty="0"/>
              <a:t>			Or</a:t>
            </a:r>
          </a:p>
          <a:p>
            <a:pPr>
              <a:buNone/>
            </a:pPr>
            <a:r>
              <a:rPr lang="en-IN" sz="2800" dirty="0"/>
              <a:t>		</a:t>
            </a:r>
            <a:r>
              <a:rPr lang="en-IN" sz="2800" b="1" dirty="0"/>
              <a:t> return</a:t>
            </a:r>
            <a:r>
              <a:rPr lang="en-IN" sz="2800" dirty="0"/>
              <a:t> </a:t>
            </a:r>
            <a:r>
              <a:rPr lang="en-IN" sz="2800" dirty="0" err="1"/>
              <a:t>Response.</a:t>
            </a:r>
            <a:r>
              <a:rPr lang="en-IN" sz="2800" i="1" dirty="0" err="1"/>
              <a:t>status</a:t>
            </a:r>
            <a:r>
              <a:rPr lang="en-IN" sz="2800" dirty="0"/>
              <a:t>(200).cookie(</a:t>
            </a:r>
            <a:r>
              <a:rPr lang="en-IN" sz="2800" dirty="0" err="1"/>
              <a:t>CookiesRef</a:t>
            </a:r>
            <a:r>
              <a:rPr lang="en-IN" sz="2800" dirty="0"/>
              <a:t>).entity(output).build();</a:t>
            </a:r>
          </a:p>
          <a:p>
            <a:pPr>
              <a:buNone/>
            </a:pPr>
            <a:r>
              <a:rPr lang="en-IN" sz="2800" dirty="0"/>
              <a:t>	}</a:t>
            </a:r>
          </a:p>
          <a:p>
            <a:endParaRPr lang="en-IN" sz="2800" dirty="0"/>
          </a:p>
        </p:txBody>
      </p:sp>
    </p:spTree>
    <p:custDataLst>
      <p:tags r:id="rId1"/>
    </p:custDataLst>
    <p:extLst>
      <p:ext uri="{BB962C8B-B14F-4D97-AF65-F5344CB8AC3E}">
        <p14:creationId xmlns:p14="http://schemas.microsoft.com/office/powerpoint/2010/main" val="106268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7EEC7-C5F4-07F7-C729-C4F049D14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4C7116-4821-2C17-F796-BA0639F2198F}"/>
              </a:ext>
            </a:extLst>
          </p:cNvPr>
          <p:cNvSpPr>
            <a:spLocks noGrp="1"/>
          </p:cNvSpPr>
          <p:nvPr>
            <p:ph type="title"/>
          </p:nvPr>
        </p:nvSpPr>
        <p:spPr/>
        <p:txBody>
          <a:bodyPr>
            <a:noAutofit/>
          </a:bodyPr>
          <a:lstStyle/>
          <a:p>
            <a:pPr>
              <a:lnSpc>
                <a:spcPct val="107000"/>
              </a:lnSpc>
              <a:spcAft>
                <a:spcPts val="800"/>
              </a:spcAft>
            </a:pPr>
            <a:r>
              <a:rPr lang="en-IN" sz="3200" dirty="0"/>
              <a:t>Pros and cons of abstract factory</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3FE8749D-42AB-588B-EA89-A1FE1870DFC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35C5E4F4-39FB-16FE-3E3A-7657BCC22640}"/>
              </a:ext>
            </a:extLst>
          </p:cNvPr>
          <p:cNvSpPr>
            <a:spLocks noGrp="1" noChangeArrowheads="1"/>
          </p:cNvSpPr>
          <p:nvPr>
            <p:ph type="body" idx="1"/>
          </p:nvPr>
        </p:nvSpPr>
        <p:spPr bwMode="auto">
          <a:xfrm>
            <a:off x="617126" y="2955980"/>
            <a:ext cx="15017858" cy="323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800" dirty="0"/>
              <a:t>Pros</a:t>
            </a:r>
          </a:p>
          <a:p>
            <a:pPr lvl="1"/>
            <a:r>
              <a:rPr lang="en-IN" sz="2800" dirty="0"/>
              <a:t>The client code is easier to write and, more importantly, to read.</a:t>
            </a:r>
          </a:p>
          <a:p>
            <a:pPr lvl="1"/>
            <a:r>
              <a:rPr lang="en-IN" sz="2800" dirty="0"/>
              <a:t>The fact that the builder class is usually a static member class of the class it builds, they can evolve together fairly easy.</a:t>
            </a:r>
          </a:p>
          <a:p>
            <a:r>
              <a:rPr lang="en-IN" sz="2800" dirty="0"/>
              <a:t>Cons</a:t>
            </a:r>
          </a:p>
          <a:p>
            <a:pPr lvl="1"/>
            <a:r>
              <a:rPr lang="en-IN" sz="2800" dirty="0"/>
              <a:t>The fact that you have to duplicate the class's attributes on the builder.</a:t>
            </a:r>
          </a:p>
        </p:txBody>
      </p:sp>
    </p:spTree>
    <p:custDataLst>
      <p:tags r:id="rId1"/>
    </p:custDataLst>
    <p:extLst>
      <p:ext uri="{BB962C8B-B14F-4D97-AF65-F5344CB8AC3E}">
        <p14:creationId xmlns:p14="http://schemas.microsoft.com/office/powerpoint/2010/main" val="3362929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0855A-6733-BCA4-0D78-A4945082F5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CEF5CDD-D681-ACDB-3CEB-288447655067}"/>
              </a:ext>
            </a:extLst>
          </p:cNvPr>
          <p:cNvSpPr>
            <a:spLocks noGrp="1"/>
          </p:cNvSpPr>
          <p:nvPr>
            <p:ph type="title"/>
          </p:nvPr>
        </p:nvSpPr>
        <p:spPr/>
        <p:txBody>
          <a:bodyPr>
            <a:noAutofit/>
          </a:bodyPr>
          <a:lstStyle/>
          <a:p>
            <a:pPr>
              <a:lnSpc>
                <a:spcPct val="107000"/>
              </a:lnSpc>
              <a:spcAft>
                <a:spcPts val="800"/>
              </a:spcAft>
            </a:pPr>
            <a:r>
              <a:rPr lang="en-IN" sz="3200" b="1" dirty="0"/>
              <a:t>Prototype</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3187ADF2-FC2D-C455-E3F1-E08979C22792}"/>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2D4092B4-08D7-D934-3F38-3781324E01D7}"/>
              </a:ext>
            </a:extLst>
          </p:cNvPr>
          <p:cNvSpPr>
            <a:spLocks noGrp="1" noChangeArrowheads="1"/>
          </p:cNvSpPr>
          <p:nvPr>
            <p:ph type="body" idx="1"/>
          </p:nvPr>
        </p:nvSpPr>
        <p:spPr bwMode="auto">
          <a:xfrm>
            <a:off x="772109" y="1885880"/>
            <a:ext cx="15017858" cy="5880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Prototype</a:t>
            </a:r>
            <a:r>
              <a:rPr lang="en-US" sz="2800" dirty="0"/>
              <a:t>:</a:t>
            </a:r>
          </a:p>
          <a:p>
            <a:pPr lvl="1"/>
            <a:r>
              <a:rPr lang="en-US" sz="2800" b="1" dirty="0"/>
              <a:t>Purpose</a:t>
            </a:r>
            <a:r>
              <a:rPr lang="en-US" sz="2800" dirty="0"/>
              <a:t>: Creates new objects by cloning an existing object (prototype).</a:t>
            </a:r>
          </a:p>
          <a:p>
            <a:pPr lvl="1"/>
            <a:r>
              <a:rPr lang="en-US" sz="2800" b="1" i="1" dirty="0"/>
              <a:t>Problem &amp; Context</a:t>
            </a:r>
          </a:p>
          <a:p>
            <a:pPr lvl="2"/>
            <a:r>
              <a:rPr lang="en-US" sz="2800" dirty="0"/>
              <a:t>When clients need to create a set of objects that are cost prohibitive and alike or differ only in terms of their state, create one object upfront and designate it as a prototype object or simply make a copy of the prototype object</a:t>
            </a:r>
          </a:p>
          <a:p>
            <a:pPr lvl="1"/>
            <a:r>
              <a:rPr lang="en-US" sz="2800" b="1" i="1" dirty="0"/>
              <a:t>Solution</a:t>
            </a:r>
          </a:p>
          <a:p>
            <a:pPr lvl="2"/>
            <a:r>
              <a:rPr lang="en-US" sz="2800" dirty="0"/>
              <a:t>Provide a way for clients to create a copy of the prototype object. By default, all Java objects inherit the built in clone() method that creates a clone of the original object</a:t>
            </a:r>
          </a:p>
          <a:p>
            <a:pPr lvl="1"/>
            <a:endParaRPr lang="en-US" sz="2800" dirty="0"/>
          </a:p>
        </p:txBody>
      </p:sp>
    </p:spTree>
    <p:custDataLst>
      <p:tags r:id="rId1"/>
    </p:custDataLst>
    <p:extLst>
      <p:ext uri="{BB962C8B-B14F-4D97-AF65-F5344CB8AC3E}">
        <p14:creationId xmlns:p14="http://schemas.microsoft.com/office/powerpoint/2010/main" val="2024281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C2A90-05C8-466D-374B-AAA47CF614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3B974E5-4E84-A96B-2C86-EAF98607EF0B}"/>
              </a:ext>
            </a:extLst>
          </p:cNvPr>
          <p:cNvSpPr>
            <a:spLocks noGrp="1"/>
          </p:cNvSpPr>
          <p:nvPr>
            <p:ph type="title"/>
          </p:nvPr>
        </p:nvSpPr>
        <p:spPr/>
        <p:txBody>
          <a:bodyPr>
            <a:noAutofit/>
          </a:bodyPr>
          <a:lstStyle/>
          <a:p>
            <a:pPr>
              <a:lnSpc>
                <a:spcPct val="107000"/>
              </a:lnSpc>
              <a:spcAft>
                <a:spcPts val="800"/>
              </a:spcAft>
            </a:pPr>
            <a:r>
              <a:rPr lang="en-IN" sz="3200" b="1" dirty="0"/>
              <a:t>Prototype</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D99710A7-F108-2114-54E4-0252B72FF212}"/>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DB7D5230-9092-BB2C-156F-D4908D8BF176}"/>
              </a:ext>
            </a:extLst>
          </p:cNvPr>
          <p:cNvSpPr>
            <a:spLocks noGrp="1" noChangeArrowheads="1"/>
          </p:cNvSpPr>
          <p:nvPr>
            <p:ph type="body" idx="1"/>
          </p:nvPr>
        </p:nvSpPr>
        <p:spPr bwMode="auto">
          <a:xfrm>
            <a:off x="617126" y="1898056"/>
            <a:ext cx="15017858" cy="427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Prototype</a:t>
            </a:r>
            <a:r>
              <a:rPr lang="en-US" sz="2800" dirty="0"/>
              <a:t>:</a:t>
            </a:r>
          </a:p>
          <a:p>
            <a:pPr lvl="1"/>
            <a:r>
              <a:rPr lang="en-US" sz="2800" b="1" dirty="0"/>
              <a:t>Use Case</a:t>
            </a:r>
            <a:r>
              <a:rPr lang="en-US" sz="2800" dirty="0"/>
              <a:t>: When object creation is costly (like in games) and instances share most properties.</a:t>
            </a:r>
          </a:p>
          <a:p>
            <a:pPr lvl="2"/>
            <a:r>
              <a:rPr lang="en-US" sz="2800" dirty="0"/>
              <a:t>Example </a:t>
            </a:r>
          </a:p>
          <a:p>
            <a:pPr lvl="2"/>
            <a:r>
              <a:rPr lang="en-US" sz="2800" dirty="0"/>
              <a:t>Graphic Editing software : Allow users to duplicate existing shapes with different attributes. </a:t>
            </a:r>
          </a:p>
          <a:p>
            <a:pPr lvl="2"/>
            <a:r>
              <a:rPr lang="en-US" sz="2800" dirty="0"/>
              <a:t>Document management system : clone a configuration prototype to create a new configuration for different environment without starting from scratch. </a:t>
            </a:r>
          </a:p>
        </p:txBody>
      </p:sp>
    </p:spTree>
    <p:custDataLst>
      <p:tags r:id="rId1"/>
    </p:custDataLst>
    <p:extLst>
      <p:ext uri="{BB962C8B-B14F-4D97-AF65-F5344CB8AC3E}">
        <p14:creationId xmlns:p14="http://schemas.microsoft.com/office/powerpoint/2010/main" val="1707986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D71A0-18A1-069C-7F0F-101D6FB533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2CBDE54-426C-9A93-957D-8E14CC1785AC}"/>
              </a:ext>
            </a:extLst>
          </p:cNvPr>
          <p:cNvSpPr>
            <a:spLocks noGrp="1"/>
          </p:cNvSpPr>
          <p:nvPr>
            <p:ph type="title"/>
          </p:nvPr>
        </p:nvSpPr>
        <p:spPr/>
        <p:txBody>
          <a:bodyPr>
            <a:noAutofit/>
          </a:bodyPr>
          <a:lstStyle/>
          <a:p>
            <a:pPr>
              <a:lnSpc>
                <a:spcPct val="107000"/>
              </a:lnSpc>
              <a:spcAft>
                <a:spcPts val="800"/>
              </a:spcAft>
            </a:pPr>
            <a:r>
              <a:rPr lang="en-IN" dirty="0"/>
              <a:t>Copy object</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FA4EEC25-7E81-13FA-D0BF-E427A165549F}"/>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F4CA25D3-E290-D15A-4E35-2E5E4D7B81CF}"/>
              </a:ext>
            </a:extLst>
          </p:cNvPr>
          <p:cNvSpPr>
            <a:spLocks noGrp="1" noChangeArrowheads="1"/>
          </p:cNvSpPr>
          <p:nvPr>
            <p:ph type="body" idx="1"/>
          </p:nvPr>
        </p:nvSpPr>
        <p:spPr bwMode="auto">
          <a:xfrm>
            <a:off x="617126" y="1962176"/>
            <a:ext cx="15017858" cy="415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IN" sz="2800" dirty="0"/>
              <a:t>Types of copy </a:t>
            </a:r>
          </a:p>
          <a:p>
            <a:pPr marL="1143000" lvl="1" indent="-457200"/>
            <a:r>
              <a:rPr lang="en-IN" sz="2800" dirty="0"/>
              <a:t>Shallow copy:  Generally clone method of an object, creates a new instance of the same class and copies all the fields to the new instance and returns it. This is nothing but shallow copy. </a:t>
            </a:r>
          </a:p>
          <a:p>
            <a:pPr marL="1143000" lvl="1" indent="-457200"/>
            <a:r>
              <a:rPr lang="en-IN" sz="2800" dirty="0"/>
              <a:t>Deep copy : When the copied object contains some other object its references are copied recursively in deep copy. When you implement deep copy be careful as you might fall for cyclic dependencies. If you don’t want to implement deep copy yourselves then you can go for </a:t>
            </a:r>
            <a:r>
              <a:rPr lang="en-IN" sz="2800" dirty="0">
                <a:hlinkClick r:id="rId4" tooltip="Java Serialization"/>
              </a:rPr>
              <a:t>serialization</a:t>
            </a:r>
            <a:r>
              <a:rPr lang="en-IN" sz="2800" dirty="0"/>
              <a:t>.</a:t>
            </a:r>
          </a:p>
        </p:txBody>
      </p:sp>
    </p:spTree>
    <p:custDataLst>
      <p:tags r:id="rId1"/>
    </p:custDataLst>
    <p:extLst>
      <p:ext uri="{BB962C8B-B14F-4D97-AF65-F5344CB8AC3E}">
        <p14:creationId xmlns:p14="http://schemas.microsoft.com/office/powerpoint/2010/main" val="3184311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2A264-E2B2-58D3-2024-8A6EFFA4DAC3}"/>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4F4D700C-4DEB-0A46-56C5-08DCE680A654}"/>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077209E8-51A3-1766-7768-8008C260E73E}"/>
              </a:ext>
            </a:extLst>
          </p:cNvPr>
          <p:cNvPicPr>
            <a:picLocks noChangeAspect="1" noChangeArrowheads="1"/>
          </p:cNvPicPr>
          <p:nvPr/>
        </p:nvPicPr>
        <p:blipFill>
          <a:blip r:embed="rId3" cstate="print"/>
          <a:srcRect/>
          <a:stretch>
            <a:fillRect/>
          </a:stretch>
        </p:blipFill>
        <p:spPr bwMode="auto">
          <a:xfrm>
            <a:off x="3230105" y="1815885"/>
            <a:ext cx="9525000" cy="554581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4571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02444A-5241-A89C-933C-EE78178DB538}"/>
              </a:ext>
            </a:extLst>
          </p:cNvPr>
          <p:cNvSpPr>
            <a:spLocks noGrp="1"/>
          </p:cNvSpPr>
          <p:nvPr>
            <p:ph type="body" idx="1"/>
          </p:nvPr>
        </p:nvSpPr>
        <p:spPr>
          <a:xfrm>
            <a:off x="1279501" y="1440869"/>
            <a:ext cx="13696998" cy="3456717"/>
          </a:xfrm>
        </p:spPr>
        <p:txBody>
          <a:bodyPr>
            <a:noAutofit/>
          </a:bodyPr>
          <a:lstStyle/>
          <a:p>
            <a:pPr marL="457200" indent="-457200">
              <a:buFont typeface="Arial" panose="020B0604020202020204" pitchFamily="34" charset="0"/>
              <a:buChar char="•"/>
            </a:pPr>
            <a:r>
              <a:rPr lang="en-US" sz="2800" dirty="0"/>
              <a:t>Design patterns are proven, reusable solutions to common problems that developers face in software design. </a:t>
            </a:r>
          </a:p>
          <a:p>
            <a:pPr marL="457200" indent="-457200">
              <a:buFont typeface="Arial" panose="020B0604020202020204" pitchFamily="34" charset="0"/>
              <a:buChar char="•"/>
            </a:pPr>
            <a:r>
              <a:rPr lang="en-US" sz="2800" dirty="0"/>
              <a:t>Rather than starting from scratch each time, design patterns provide a template that guides the structure of code and the interaction between components. </a:t>
            </a:r>
          </a:p>
          <a:p>
            <a:pPr marL="457200" indent="-457200">
              <a:buFont typeface="Arial" panose="020B0604020202020204" pitchFamily="34" charset="0"/>
              <a:buChar char="•"/>
            </a:pPr>
            <a:r>
              <a:rPr lang="en-US" sz="2800" dirty="0"/>
              <a:t>This leads to cleaner, more maintainable, and scalable code, especially in complex applications.</a:t>
            </a:r>
            <a:endParaRPr lang="en-IN" sz="2800" dirty="0"/>
          </a:p>
        </p:txBody>
      </p:sp>
      <p:sp>
        <p:nvSpPr>
          <p:cNvPr id="4" name="Title 3">
            <a:extLst>
              <a:ext uri="{FF2B5EF4-FFF2-40B4-BE49-F238E27FC236}">
                <a16:creationId xmlns:a16="http://schemas.microsoft.com/office/drawing/2014/main" id="{C4F03E2A-B5BE-51C3-5340-C21D52ED08D9}"/>
              </a:ext>
            </a:extLst>
          </p:cNvPr>
          <p:cNvSpPr>
            <a:spLocks noGrp="1"/>
          </p:cNvSpPr>
          <p:nvPr>
            <p:ph type="title"/>
          </p:nvPr>
        </p:nvSpPr>
        <p:spPr/>
        <p:txBody>
          <a:bodyPr>
            <a:normAutofit/>
          </a:bodyPr>
          <a:lstStyle/>
          <a:p>
            <a:r>
              <a:rPr lang="en-IN" sz="3200" b="1" dirty="0"/>
              <a:t>Definition and Importance</a:t>
            </a:r>
            <a:r>
              <a:rPr lang="en-IN" sz="3200" dirty="0"/>
              <a:t>:</a:t>
            </a:r>
          </a:p>
        </p:txBody>
      </p:sp>
      <p:sp>
        <p:nvSpPr>
          <p:cNvPr id="6" name="Brandline_LVC">
            <a:extLst>
              <a:ext uri="{FF2B5EF4-FFF2-40B4-BE49-F238E27FC236}">
                <a16:creationId xmlns:a16="http://schemas.microsoft.com/office/drawing/2014/main" id="{5BE2EE64-B90B-8E80-FD4F-BAE5A426C25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1">
            <a:extLst>
              <a:ext uri="{FF2B5EF4-FFF2-40B4-BE49-F238E27FC236}">
                <a16:creationId xmlns:a16="http://schemas.microsoft.com/office/drawing/2014/main" id="{AA8A879A-C01E-0C09-C9EC-F7B47A88ECDA}"/>
              </a:ext>
            </a:extLst>
          </p:cNvPr>
          <p:cNvSpPr txBox="1">
            <a:spLocks/>
          </p:cNvSpPr>
          <p:nvPr/>
        </p:nvSpPr>
        <p:spPr>
          <a:xfrm>
            <a:off x="1617881" y="4897587"/>
            <a:ext cx="13696998" cy="3781937"/>
          </a:xfrm>
          <a:prstGeom prst="rect">
            <a:avLst/>
          </a:prstGeom>
          <a:noFill/>
          <a:ln>
            <a:noFill/>
          </a:ln>
        </p:spPr>
        <p:txBody>
          <a:bodyPr spcFirstLastPara="1" vert="horz" wrap="square" lIns="91425" tIns="0" rIns="91425" bIns="0" rtlCol="0" anchor="t" anchorCtr="0">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Why They Matter:</a:t>
            </a:r>
          </a:p>
          <a:p>
            <a:pPr lvl="1">
              <a:buFont typeface="+mj-lt"/>
              <a:buAutoNum type="arabicPeriod"/>
            </a:pPr>
            <a:r>
              <a:rPr lang="en-US" sz="2800" dirty="0"/>
              <a:t>Consistency: Patterns create consistency in design, making code easier for developers to understand and work with collaboratively.</a:t>
            </a:r>
          </a:p>
          <a:p>
            <a:pPr lvl="1">
              <a:buFont typeface="+mj-lt"/>
              <a:buAutoNum type="arabicPeriod"/>
            </a:pPr>
            <a:r>
              <a:rPr lang="en-US" sz="2800" dirty="0"/>
              <a:t>Efficiency: They speed up development by reducing the need to reinvent solutions.</a:t>
            </a:r>
          </a:p>
          <a:p>
            <a:pPr lvl="1">
              <a:buFont typeface="+mj-lt"/>
              <a:buAutoNum type="arabicPeriod"/>
            </a:pPr>
            <a:r>
              <a:rPr lang="en-US" sz="2800" dirty="0"/>
              <a:t>Quality: Patterns improve code quality by following established best practices.</a:t>
            </a:r>
          </a:p>
          <a:p>
            <a:pPr lvl="1">
              <a:buFont typeface="+mj-lt"/>
              <a:buAutoNum type="arabicPeriod"/>
            </a:pPr>
            <a:r>
              <a:rPr lang="en-US" sz="2800" dirty="0"/>
              <a:t>Adaptability: They provide flexibility, allowing systems to be extended and modified with less risk of introducing errors.</a:t>
            </a:r>
          </a:p>
        </p:txBody>
      </p:sp>
    </p:spTree>
    <p:custDataLst>
      <p:tags r:id="rId1"/>
    </p:custDataLst>
    <p:extLst>
      <p:ext uri="{BB962C8B-B14F-4D97-AF65-F5344CB8AC3E}">
        <p14:creationId xmlns:p14="http://schemas.microsoft.com/office/powerpoint/2010/main" val="3287640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5ED66-BAC4-AF5E-E6D1-847CB78FC20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534407-C5BC-E492-2B73-27E96AC0ABD7}"/>
              </a:ext>
            </a:extLst>
          </p:cNvPr>
          <p:cNvSpPr>
            <a:spLocks noGrp="1"/>
          </p:cNvSpPr>
          <p:nvPr>
            <p:ph type="title"/>
          </p:nvPr>
        </p:nvSpPr>
        <p:spPr/>
        <p:txBody>
          <a:bodyPr>
            <a:noAutofit/>
          </a:bodyPr>
          <a:lstStyle/>
          <a:p>
            <a:pPr>
              <a:lnSpc>
                <a:spcPct val="107000"/>
              </a:lnSpc>
              <a:spcAft>
                <a:spcPts val="800"/>
              </a:spcAft>
            </a:pPr>
            <a:r>
              <a:rPr lang="en-IN" sz="3200" dirty="0"/>
              <a:t>Pros and cons of abstract factory</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CE19EDF4-7601-8157-4B4E-47FB256DFA1B}"/>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DB544D1B-A7E0-D458-3742-CC4039D68A18}"/>
              </a:ext>
            </a:extLst>
          </p:cNvPr>
          <p:cNvSpPr>
            <a:spLocks noGrp="1" noChangeArrowheads="1"/>
          </p:cNvSpPr>
          <p:nvPr>
            <p:ph type="body" idx="1"/>
          </p:nvPr>
        </p:nvSpPr>
        <p:spPr bwMode="auto">
          <a:xfrm>
            <a:off x="617126" y="2955980"/>
            <a:ext cx="15017858" cy="323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800" dirty="0"/>
              <a:t>Pros </a:t>
            </a:r>
          </a:p>
          <a:p>
            <a:pPr lvl="1"/>
            <a:r>
              <a:rPr lang="en-IN" sz="2800" dirty="0"/>
              <a:t>Don’t need to call a constructor explicitly or when a system don’t need to depend on way of objects creation.</a:t>
            </a:r>
          </a:p>
          <a:p>
            <a:pPr lvl="1"/>
            <a:r>
              <a:rPr lang="en-IN" sz="2800" dirty="0"/>
              <a:t>Hides the complexities of making new instances from the client.</a:t>
            </a:r>
          </a:p>
          <a:p>
            <a:r>
              <a:rPr lang="en-IN" sz="2800" dirty="0"/>
              <a:t>Cons </a:t>
            </a:r>
          </a:p>
          <a:p>
            <a:pPr lvl="1"/>
            <a:r>
              <a:rPr lang="en-IN" sz="2800" dirty="0"/>
              <a:t>Classes that have circular references can be difficult to deep clone.</a:t>
            </a:r>
          </a:p>
        </p:txBody>
      </p:sp>
    </p:spTree>
    <p:custDataLst>
      <p:tags r:id="rId1"/>
    </p:custDataLst>
    <p:extLst>
      <p:ext uri="{BB962C8B-B14F-4D97-AF65-F5344CB8AC3E}">
        <p14:creationId xmlns:p14="http://schemas.microsoft.com/office/powerpoint/2010/main" val="4133889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4482D-38BB-C6D5-47E9-F35BAF071A5A}"/>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04D50473-5D2B-3C9A-5F58-F57519260D8B}"/>
              </a:ext>
            </a:extLst>
          </p:cNvPr>
          <p:cNvSpPr>
            <a:spLocks noGrp="1"/>
          </p:cNvSpPr>
          <p:nvPr>
            <p:ph type="body" idx="10"/>
          </p:nvPr>
        </p:nvSpPr>
        <p:spPr/>
        <p:txBody>
          <a:bodyPr/>
          <a:lstStyle/>
          <a:p>
            <a:r>
              <a:rPr lang="en-IN" sz="4000" dirty="0"/>
              <a:t>Structural Design Patterns</a:t>
            </a:r>
            <a:endParaRPr lang="en-US" sz="4000" dirty="0"/>
          </a:p>
        </p:txBody>
      </p:sp>
    </p:spTree>
    <p:custDataLst>
      <p:tags r:id="rId1"/>
    </p:custDataLst>
    <p:extLst>
      <p:ext uri="{BB962C8B-B14F-4D97-AF65-F5344CB8AC3E}">
        <p14:creationId xmlns:p14="http://schemas.microsoft.com/office/powerpoint/2010/main" val="2900740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5EADD-5258-2AB1-7715-1A1F04B5FE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59614D-9AD1-D4E1-49B9-D9D3E5A530A0}"/>
              </a:ext>
            </a:extLst>
          </p:cNvPr>
          <p:cNvSpPr>
            <a:spLocks noGrp="1"/>
          </p:cNvSpPr>
          <p:nvPr>
            <p:ph type="title"/>
          </p:nvPr>
        </p:nvSpPr>
        <p:spPr/>
        <p:txBody>
          <a:bodyPr>
            <a:noAutofit/>
          </a:bodyPr>
          <a:lstStyle/>
          <a:p>
            <a:pPr>
              <a:lnSpc>
                <a:spcPct val="107000"/>
              </a:lnSpc>
              <a:spcAft>
                <a:spcPts val="800"/>
              </a:spcAft>
            </a:pPr>
            <a:r>
              <a:rPr lang="en-IN" sz="3200" b="1" dirty="0"/>
              <a:t>Adapter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9086DCBC-E0C6-8C5C-8B31-7001ED6DFE5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847E99F7-802A-528B-9703-3A82FF77093B}"/>
              </a:ext>
            </a:extLst>
          </p:cNvPr>
          <p:cNvSpPr>
            <a:spLocks noGrp="1" noChangeArrowheads="1"/>
          </p:cNvSpPr>
          <p:nvPr>
            <p:ph type="body" idx="1"/>
          </p:nvPr>
        </p:nvSpPr>
        <p:spPr bwMode="auto">
          <a:xfrm>
            <a:off x="741113" y="1214414"/>
            <a:ext cx="15017858" cy="735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Adapter</a:t>
            </a:r>
            <a:r>
              <a:rPr lang="en-US" sz="2800" dirty="0"/>
              <a:t>:</a:t>
            </a:r>
          </a:p>
          <a:p>
            <a:pPr lvl="1"/>
            <a:r>
              <a:rPr lang="en-US" sz="2800" b="1" dirty="0"/>
              <a:t>Purpose</a:t>
            </a:r>
            <a:r>
              <a:rPr lang="en-US" sz="2800" dirty="0"/>
              <a:t>: Converts the interface of a class into another interface that clients expect, allowing classes with incompatible interfaces to work together.</a:t>
            </a:r>
          </a:p>
          <a:p>
            <a:pPr lvl="1"/>
            <a:r>
              <a:rPr lang="en-US" sz="2800" b="1" i="1" dirty="0"/>
              <a:t>Problem &amp; Context</a:t>
            </a:r>
          </a:p>
          <a:p>
            <a:pPr lvl="1"/>
            <a:r>
              <a:rPr lang="en-US" sz="2800" dirty="0"/>
              <a:t>Sometimes an existing class may provide the functionality required by a client, but its interface may not be what the client expects. In such cases, the existing interface needs to be converted into an interface that the client expects, preserving the reusability of the existing class</a:t>
            </a:r>
            <a:endParaRPr lang="en-US" sz="2400" dirty="0"/>
          </a:p>
          <a:p>
            <a:pPr lvl="1"/>
            <a:r>
              <a:rPr lang="en-US" sz="2800" b="1" i="1" dirty="0"/>
              <a:t>Solution</a:t>
            </a:r>
          </a:p>
          <a:p>
            <a:pPr lvl="1"/>
            <a:r>
              <a:rPr lang="en-US" sz="2800" dirty="0"/>
              <a:t>Define a wrapper class around the object with the incompatible interface. The adapter provides the required interface expected by the client. The implementation of the adapter interface converts client requests into calls to the adoptee class interface</a:t>
            </a:r>
          </a:p>
          <a:p>
            <a:pPr lvl="1"/>
            <a:endParaRPr lang="en-US" sz="2800" dirty="0"/>
          </a:p>
        </p:txBody>
      </p:sp>
    </p:spTree>
    <p:custDataLst>
      <p:tags r:id="rId1"/>
    </p:custDataLst>
    <p:extLst>
      <p:ext uri="{BB962C8B-B14F-4D97-AF65-F5344CB8AC3E}">
        <p14:creationId xmlns:p14="http://schemas.microsoft.com/office/powerpoint/2010/main" val="2078298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32F50-7DB0-4D2D-BB08-5A43EC4641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FE6DFD-04CF-6584-31F6-3541C57F3BAE}"/>
              </a:ext>
            </a:extLst>
          </p:cNvPr>
          <p:cNvSpPr>
            <a:spLocks noGrp="1"/>
          </p:cNvSpPr>
          <p:nvPr>
            <p:ph type="title"/>
          </p:nvPr>
        </p:nvSpPr>
        <p:spPr/>
        <p:txBody>
          <a:bodyPr>
            <a:noAutofit/>
          </a:bodyPr>
          <a:lstStyle/>
          <a:p>
            <a:pPr>
              <a:lnSpc>
                <a:spcPct val="107000"/>
              </a:lnSpc>
              <a:spcAft>
                <a:spcPts val="800"/>
              </a:spcAft>
            </a:pPr>
            <a:r>
              <a:rPr lang="en-IN" sz="3200" b="1" dirty="0"/>
              <a:t>Adapter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900E796A-6CD7-EB84-1E7D-6041A42CB13E}"/>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4AD3ACEA-7B36-77AA-5C2D-7D8BCC6E4F9A}"/>
              </a:ext>
            </a:extLst>
          </p:cNvPr>
          <p:cNvSpPr>
            <a:spLocks noGrp="1" noChangeArrowheads="1"/>
          </p:cNvSpPr>
          <p:nvPr>
            <p:ph type="body" idx="1"/>
          </p:nvPr>
        </p:nvSpPr>
        <p:spPr bwMode="auto">
          <a:xfrm>
            <a:off x="787608" y="917122"/>
            <a:ext cx="15017858" cy="7854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Adapter</a:t>
            </a:r>
            <a:r>
              <a:rPr lang="en-US" sz="2800" dirty="0"/>
              <a:t>:</a:t>
            </a:r>
          </a:p>
          <a:p>
            <a:pPr lvl="1"/>
            <a:r>
              <a:rPr lang="en-US" sz="2800" b="1" dirty="0"/>
              <a:t>Use Case</a:t>
            </a:r>
            <a:r>
              <a:rPr lang="en-US" sz="2800" dirty="0"/>
              <a:t>: Integrating legacy code with modern applications</a:t>
            </a:r>
          </a:p>
          <a:p>
            <a:pPr lvl="2"/>
            <a:r>
              <a:rPr lang="en-US" sz="2800" dirty="0"/>
              <a:t>Example </a:t>
            </a:r>
          </a:p>
          <a:p>
            <a:pPr lvl="2"/>
            <a:r>
              <a:rPr lang="en-IN" sz="2800" dirty="0"/>
              <a:t>Integrating Legacy Systems: </a:t>
            </a:r>
            <a:r>
              <a:rPr lang="en-US" sz="2800" dirty="0"/>
              <a:t>The adapter acts as a bridge, allowing new systems to communicate with older systems that have incompatible interfaces, thereby facilitating integration without extensive rewrites.</a:t>
            </a:r>
          </a:p>
          <a:p>
            <a:pPr lvl="2"/>
            <a:r>
              <a:rPr lang="en-IN" sz="2800" dirty="0"/>
              <a:t>Third-Party Library Integration</a:t>
            </a:r>
            <a:r>
              <a:rPr lang="en-US" sz="2800" dirty="0"/>
              <a:t>: An adapter can wrap the third-party API to match the application's existing interface, making it easier to integrate and reducing the learning curve for developers.</a:t>
            </a:r>
          </a:p>
          <a:p>
            <a:pPr lvl="2"/>
            <a:r>
              <a:rPr lang="en-US" sz="2800" dirty="0"/>
              <a:t>Few pre defined API internally use Adapter design pattern </a:t>
            </a:r>
          </a:p>
          <a:p>
            <a:pPr lvl="3"/>
            <a:r>
              <a:rPr lang="en-IN" sz="28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WindowAdapter</a:t>
            </a:r>
            <a:r>
              <a:rPr lang="en-IN" sz="2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a:p>
            <a:pPr lvl="3"/>
            <a:r>
              <a:rPr lang="en-IN" sz="28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KeyAdapter</a:t>
            </a:r>
            <a:r>
              <a:rPr lang="en-IN" sz="2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a:p>
            <a:pPr lvl="3"/>
            <a:r>
              <a:rPr lang="en-IN" sz="28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MouseAdapter</a:t>
            </a:r>
            <a:r>
              <a:rPr lang="en-IN" sz="2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a:p>
            <a:pPr lvl="3"/>
            <a:r>
              <a:rPr lang="en-IN" sz="28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InputStreamReader</a:t>
            </a:r>
            <a:r>
              <a:rPr lang="en-IN" sz="2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and </a:t>
            </a:r>
            <a:r>
              <a:rPr lang="en-IN" sz="28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BufferedReader</a:t>
            </a:r>
            <a:r>
              <a:rPr lang="en-IN" sz="28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p>
          <a:p>
            <a:pPr lvl="2"/>
            <a:endParaRPr lang="en-US" sz="2800" dirty="0"/>
          </a:p>
        </p:txBody>
      </p:sp>
    </p:spTree>
    <p:custDataLst>
      <p:tags r:id="rId1"/>
    </p:custDataLst>
    <p:extLst>
      <p:ext uri="{BB962C8B-B14F-4D97-AF65-F5344CB8AC3E}">
        <p14:creationId xmlns:p14="http://schemas.microsoft.com/office/powerpoint/2010/main" val="3741183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19288-0173-B216-7AE9-D94339A50EC1}"/>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F495E315-1B13-CF3B-F02E-EE8221C334DE}"/>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120A9938-2234-C0F1-EB05-D0A782BAE484}"/>
              </a:ext>
            </a:extLst>
          </p:cNvPr>
          <p:cNvPicPr>
            <a:picLocks noChangeAspect="1" noChangeArrowheads="1"/>
          </p:cNvPicPr>
          <p:nvPr/>
        </p:nvPicPr>
        <p:blipFill>
          <a:blip r:embed="rId3" cstate="print"/>
          <a:srcRect/>
          <a:stretch>
            <a:fillRect/>
          </a:stretch>
        </p:blipFill>
        <p:spPr bwMode="auto">
          <a:xfrm>
            <a:off x="2181387" y="1367725"/>
            <a:ext cx="12263033" cy="651380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978332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C32BB-CC45-7C55-BFCB-BF4044366A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224B07-D05C-34C0-0DF5-A39754689112}"/>
              </a:ext>
            </a:extLst>
          </p:cNvPr>
          <p:cNvSpPr>
            <a:spLocks noGrp="1"/>
          </p:cNvSpPr>
          <p:nvPr>
            <p:ph type="title"/>
          </p:nvPr>
        </p:nvSpPr>
        <p:spPr/>
        <p:txBody>
          <a:bodyPr>
            <a:noAutofit/>
          </a:bodyPr>
          <a:lstStyle/>
          <a:p>
            <a:pPr>
              <a:lnSpc>
                <a:spcPct val="107000"/>
              </a:lnSpc>
              <a:spcAft>
                <a:spcPts val="800"/>
              </a:spcAft>
            </a:pPr>
            <a:r>
              <a:rPr lang="en-IN" sz="3200" dirty="0"/>
              <a:t>Pros and cons of abstract factory</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F22D71D1-1019-EEA9-4167-43BB5D431AC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747C2040-9863-75DF-F8C9-A0070170FD9B}"/>
              </a:ext>
            </a:extLst>
          </p:cNvPr>
          <p:cNvSpPr>
            <a:spLocks noGrp="1" noChangeArrowheads="1"/>
          </p:cNvSpPr>
          <p:nvPr>
            <p:ph type="body" idx="1"/>
          </p:nvPr>
        </p:nvSpPr>
        <p:spPr bwMode="auto">
          <a:xfrm>
            <a:off x="617126" y="1695860"/>
            <a:ext cx="15017858" cy="575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800" dirty="0"/>
              <a:t>Pros </a:t>
            </a:r>
          </a:p>
          <a:p>
            <a:pPr lvl="1" fontAlgn="base"/>
            <a:r>
              <a:rPr lang="en-IN" sz="2800" dirty="0"/>
              <a:t>It allows more flexibility in design.</a:t>
            </a:r>
          </a:p>
          <a:p>
            <a:pPr lvl="1" fontAlgn="base"/>
            <a:r>
              <a:rPr lang="en-IN" sz="2800" dirty="0"/>
              <a:t>They handle logic by wrapping a new interface around that of an existing class so you can use new APIs (with different interfaces) and avoid breaking existing implementations.</a:t>
            </a:r>
          </a:p>
          <a:p>
            <a:r>
              <a:rPr lang="en-IN" sz="2800" dirty="0"/>
              <a:t>Cons </a:t>
            </a:r>
          </a:p>
          <a:p>
            <a:pPr lvl="1" fontAlgn="base"/>
            <a:r>
              <a:rPr lang="en-IN" sz="2800" dirty="0"/>
              <a:t>It unnecessarily increases the size of the code as class inheritance is less used and lot of code is needlessly duplicated between classes.</a:t>
            </a:r>
          </a:p>
          <a:p>
            <a:pPr lvl="1" fontAlgn="base"/>
            <a:r>
              <a:rPr lang="en-IN" sz="2800" dirty="0"/>
              <a:t>Sometimes many adaptations are required along an adapter chain to reach the type which is required.</a:t>
            </a:r>
          </a:p>
          <a:p>
            <a:endParaRPr lang="en-IN" sz="2800" dirty="0"/>
          </a:p>
        </p:txBody>
      </p:sp>
    </p:spTree>
    <p:custDataLst>
      <p:tags r:id="rId1"/>
    </p:custDataLst>
    <p:extLst>
      <p:ext uri="{BB962C8B-B14F-4D97-AF65-F5344CB8AC3E}">
        <p14:creationId xmlns:p14="http://schemas.microsoft.com/office/powerpoint/2010/main" val="3779865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C6413-18C0-BDF6-99AF-5B129B2D4E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BAC58E-DB57-D55F-ADFE-2718E09D8E54}"/>
              </a:ext>
            </a:extLst>
          </p:cNvPr>
          <p:cNvSpPr>
            <a:spLocks noGrp="1"/>
          </p:cNvSpPr>
          <p:nvPr>
            <p:ph type="title"/>
          </p:nvPr>
        </p:nvSpPr>
        <p:spPr/>
        <p:txBody>
          <a:bodyPr>
            <a:normAutofit/>
          </a:bodyPr>
          <a:lstStyle/>
          <a:p>
            <a:pPr>
              <a:lnSpc>
                <a:spcPct val="107000"/>
              </a:lnSpc>
              <a:spcAft>
                <a:spcPts val="800"/>
              </a:spcAft>
            </a:pPr>
            <a:r>
              <a:rPr lang="en-IN" b="1" dirty="0"/>
              <a:t>Bridge</a:t>
            </a:r>
            <a:r>
              <a:rPr lang="en-IN" dirty="0"/>
              <a:t>:</a:t>
            </a:r>
            <a:endParaRPr lang="en-IN" sz="40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D9112238-DB5B-E68A-DE42-DEBAB35F852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E64A6A67-D945-F93F-4F15-5A519D3D7727}"/>
              </a:ext>
            </a:extLst>
          </p:cNvPr>
          <p:cNvSpPr>
            <a:spLocks noGrp="1" noChangeArrowheads="1"/>
          </p:cNvSpPr>
          <p:nvPr>
            <p:ph type="body" idx="1"/>
          </p:nvPr>
        </p:nvSpPr>
        <p:spPr bwMode="auto">
          <a:xfrm>
            <a:off x="973587" y="917122"/>
            <a:ext cx="14304935" cy="8827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Bridge</a:t>
            </a:r>
            <a:r>
              <a:rPr lang="en-US" sz="2800" dirty="0"/>
              <a:t>:</a:t>
            </a:r>
          </a:p>
          <a:p>
            <a:pPr lvl="1"/>
            <a:r>
              <a:rPr lang="en-US" sz="2800" b="1" dirty="0"/>
              <a:t>Purpose</a:t>
            </a:r>
            <a:r>
              <a:rPr lang="en-US" sz="2800" dirty="0"/>
              <a:t>: Decouples an abstraction from its implementation, allowing both to vary independently.</a:t>
            </a:r>
          </a:p>
          <a:p>
            <a:pPr lvl="1"/>
            <a:r>
              <a:rPr lang="en-US" sz="2800" b="1" i="1" dirty="0"/>
              <a:t>Problem &amp; Context</a:t>
            </a:r>
          </a:p>
          <a:p>
            <a:pPr lvl="2"/>
            <a:r>
              <a:rPr lang="en-US" sz="2800" dirty="0"/>
              <a:t>An abstraction can be designed as an interface with one or more concrete implementers. When sub classing the hierarchy, it could lead to an exponential number of subclasses. And since both the interface and its implementation are closely tied together, they cannot be independently varied without affecting each other</a:t>
            </a:r>
            <a:endParaRPr lang="en-US" sz="2400" dirty="0"/>
          </a:p>
          <a:p>
            <a:pPr lvl="1"/>
            <a:r>
              <a:rPr lang="en-US" sz="2800" b="1" i="1" dirty="0"/>
              <a:t>Solution</a:t>
            </a:r>
          </a:p>
          <a:p>
            <a:pPr lvl="2"/>
            <a:r>
              <a:rPr lang="en-US" sz="2800" dirty="0"/>
              <a:t>Put both the interfaces and the implementations into separate class hierarchies. The Abstraction maintains an object reference of the Implementer type. A client application can choose a desired abstraction type from the Abstraction class hierarchy. The abstraction object can then be configured with an instance of an appropriate implementer from the Implementer class hierarchy</a:t>
            </a:r>
            <a:endParaRPr lang="en-US" sz="3200" dirty="0"/>
          </a:p>
          <a:p>
            <a:pPr lvl="1"/>
            <a:endParaRPr lang="en-US" sz="2800" dirty="0"/>
          </a:p>
        </p:txBody>
      </p:sp>
    </p:spTree>
    <p:custDataLst>
      <p:tags r:id="rId1"/>
    </p:custDataLst>
    <p:extLst>
      <p:ext uri="{BB962C8B-B14F-4D97-AF65-F5344CB8AC3E}">
        <p14:creationId xmlns:p14="http://schemas.microsoft.com/office/powerpoint/2010/main" val="1081758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44905-CAC2-7CBD-704E-9C0E6D6046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49077A-E889-D3E1-6106-D2378B02ABF9}"/>
              </a:ext>
            </a:extLst>
          </p:cNvPr>
          <p:cNvSpPr>
            <a:spLocks noGrp="1"/>
          </p:cNvSpPr>
          <p:nvPr>
            <p:ph type="title"/>
          </p:nvPr>
        </p:nvSpPr>
        <p:spPr/>
        <p:txBody>
          <a:bodyPr>
            <a:normAutofit/>
          </a:bodyPr>
          <a:lstStyle/>
          <a:p>
            <a:pPr>
              <a:lnSpc>
                <a:spcPct val="107000"/>
              </a:lnSpc>
              <a:spcAft>
                <a:spcPts val="800"/>
              </a:spcAft>
            </a:pPr>
            <a:r>
              <a:rPr lang="en-IN" b="1" dirty="0"/>
              <a:t>Bridge</a:t>
            </a:r>
            <a:r>
              <a:rPr lang="en-IN" dirty="0"/>
              <a:t>:</a:t>
            </a:r>
            <a:endParaRPr lang="en-IN" sz="40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546C17A9-9381-924F-F408-D619DF8A913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CD67725F-0ED9-2BFB-84F8-43433963D96C}"/>
              </a:ext>
            </a:extLst>
          </p:cNvPr>
          <p:cNvSpPr>
            <a:spLocks noGrp="1" noChangeArrowheads="1"/>
          </p:cNvSpPr>
          <p:nvPr>
            <p:ph type="body" idx="1"/>
          </p:nvPr>
        </p:nvSpPr>
        <p:spPr bwMode="auto">
          <a:xfrm>
            <a:off x="725614" y="1060701"/>
            <a:ext cx="15017858" cy="7720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Bridge</a:t>
            </a:r>
            <a:r>
              <a:rPr lang="en-US" sz="2800" dirty="0"/>
              <a:t>:</a:t>
            </a:r>
          </a:p>
          <a:p>
            <a:pPr lvl="1"/>
            <a:r>
              <a:rPr lang="en-US" sz="2800" b="1" dirty="0"/>
              <a:t>Use Case</a:t>
            </a:r>
            <a:r>
              <a:rPr lang="en-US" sz="2800" dirty="0"/>
              <a:t>: Separating UI components from the platform-specific operations.</a:t>
            </a:r>
          </a:p>
          <a:p>
            <a:pPr lvl="1"/>
            <a:r>
              <a:rPr lang="en-US" sz="2800" dirty="0"/>
              <a:t>Example </a:t>
            </a:r>
          </a:p>
          <a:p>
            <a:pPr lvl="2"/>
            <a:r>
              <a:rPr lang="en-IN" sz="2800" dirty="0"/>
              <a:t>UI Frameworks</a:t>
            </a:r>
            <a:r>
              <a:rPr lang="en-US" sz="2800" dirty="0"/>
              <a:t>: The Bridge Pattern allows a UI framework to be independent of the underlying UI toolkit (like Swing, JavaFX, or HTML/CSS), enabling a consistent interface across different platforms.</a:t>
            </a:r>
          </a:p>
          <a:p>
            <a:pPr lvl="2"/>
            <a:r>
              <a:rPr lang="en-IN" sz="2800" dirty="0"/>
              <a:t>Payment Gateway Integration</a:t>
            </a:r>
            <a:r>
              <a:rPr lang="en-US" sz="2800" dirty="0"/>
              <a:t>: The Bridge Pattern can help in designing a payment processing system where the payment interface is separated from the implementation, making it easy to add or change payment methods without altering the core logic.</a:t>
            </a:r>
          </a:p>
          <a:p>
            <a:pPr lvl="2"/>
            <a:r>
              <a:rPr lang="en-US" sz="2800" dirty="0"/>
              <a:t>Pre defined API internally use Bridge pattern </a:t>
            </a:r>
          </a:p>
          <a:p>
            <a:pPr lvl="3"/>
            <a:r>
              <a:rPr lang="en-IN" sz="2400" dirty="0"/>
              <a:t>JDBC API </a:t>
            </a:r>
            <a:r>
              <a:rPr lang="en-IN" sz="2400" dirty="0" err="1"/>
              <a:t>ie</a:t>
            </a:r>
            <a:r>
              <a:rPr lang="en-IN" sz="2400" dirty="0"/>
              <a:t> Connection, </a:t>
            </a:r>
            <a:r>
              <a:rPr lang="en-IN" sz="2400" dirty="0" err="1"/>
              <a:t>Statetement</a:t>
            </a:r>
            <a:r>
              <a:rPr lang="en-IN" sz="2400" dirty="0"/>
              <a:t>, </a:t>
            </a:r>
            <a:r>
              <a:rPr lang="en-IN" sz="2400" dirty="0" err="1"/>
              <a:t>ResultSet</a:t>
            </a:r>
            <a:r>
              <a:rPr lang="en-IN" sz="2400" dirty="0"/>
              <a:t> etc </a:t>
            </a:r>
          </a:p>
          <a:p>
            <a:pPr lvl="3"/>
            <a:r>
              <a:rPr lang="en-IN" sz="2400" dirty="0"/>
              <a:t>RMI API </a:t>
            </a:r>
          </a:p>
          <a:p>
            <a:pPr lvl="3"/>
            <a:r>
              <a:rPr lang="en-IN" sz="2400" dirty="0"/>
              <a:t>SOA Architecture </a:t>
            </a:r>
          </a:p>
          <a:p>
            <a:pPr lvl="2"/>
            <a:endParaRPr lang="en-US" sz="2800" dirty="0"/>
          </a:p>
        </p:txBody>
      </p:sp>
    </p:spTree>
    <p:custDataLst>
      <p:tags r:id="rId1"/>
    </p:custDataLst>
    <p:extLst>
      <p:ext uri="{BB962C8B-B14F-4D97-AF65-F5344CB8AC3E}">
        <p14:creationId xmlns:p14="http://schemas.microsoft.com/office/powerpoint/2010/main" val="2981217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1DA4E-5BA6-9A9A-2D97-6FB6D46F3506}"/>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8A952089-3D8D-8AEB-6714-8D76ED14987F}"/>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F4A4CAA-C6BD-1CD1-B0FB-F00522660857}"/>
              </a:ext>
            </a:extLst>
          </p:cNvPr>
          <p:cNvPicPr>
            <a:picLocks noChangeAspect="1"/>
          </p:cNvPicPr>
          <p:nvPr/>
        </p:nvPicPr>
        <p:blipFill>
          <a:blip r:embed="rId3"/>
          <a:stretch>
            <a:fillRect/>
          </a:stretch>
        </p:blipFill>
        <p:spPr>
          <a:xfrm>
            <a:off x="2305373" y="1564037"/>
            <a:ext cx="11503617" cy="6629400"/>
          </a:xfrm>
          <a:prstGeom prst="rect">
            <a:avLst/>
          </a:prstGeom>
        </p:spPr>
      </p:pic>
    </p:spTree>
    <p:custDataLst>
      <p:tags r:id="rId1"/>
    </p:custDataLst>
    <p:extLst>
      <p:ext uri="{BB962C8B-B14F-4D97-AF65-F5344CB8AC3E}">
        <p14:creationId xmlns:p14="http://schemas.microsoft.com/office/powerpoint/2010/main" val="3125401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3975B-F7F4-035B-F2D5-EC8A040FB9E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C7A9C4-5F62-4661-074B-9FD56120DCA0}"/>
              </a:ext>
            </a:extLst>
          </p:cNvPr>
          <p:cNvSpPr>
            <a:spLocks noGrp="1"/>
          </p:cNvSpPr>
          <p:nvPr>
            <p:ph type="title"/>
          </p:nvPr>
        </p:nvSpPr>
        <p:spPr/>
        <p:txBody>
          <a:bodyPr>
            <a:noAutofit/>
          </a:bodyPr>
          <a:lstStyle/>
          <a:p>
            <a:pPr>
              <a:lnSpc>
                <a:spcPct val="107000"/>
              </a:lnSpc>
              <a:spcAft>
                <a:spcPts val="800"/>
              </a:spcAft>
            </a:pPr>
            <a:r>
              <a:rPr lang="en-IN" sz="3200" b="1" dirty="0"/>
              <a:t>Composite</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724480A6-A5EB-9F59-409C-B091A6DD01C0}"/>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C247A0CD-BA43-1FF2-08CA-46EF05C7B854}"/>
              </a:ext>
            </a:extLst>
          </p:cNvPr>
          <p:cNvSpPr>
            <a:spLocks noGrp="1" noChangeArrowheads="1"/>
          </p:cNvSpPr>
          <p:nvPr>
            <p:ph type="body" idx="1"/>
          </p:nvPr>
        </p:nvSpPr>
        <p:spPr bwMode="auto">
          <a:xfrm>
            <a:off x="697424" y="815606"/>
            <a:ext cx="14937560" cy="95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Composite</a:t>
            </a:r>
            <a:r>
              <a:rPr lang="en-US" sz="2800" dirty="0"/>
              <a:t>:</a:t>
            </a:r>
          </a:p>
          <a:p>
            <a:pPr lvl="1"/>
            <a:r>
              <a:rPr lang="en-US" sz="2800" b="1" dirty="0"/>
              <a:t>Purpose</a:t>
            </a:r>
            <a:r>
              <a:rPr lang="en-US" sz="2800" dirty="0"/>
              <a:t>: Composes objects into tree structures to represent part-whole hierarchies, allowing clients to treat individual and composite objects uniformly.</a:t>
            </a:r>
          </a:p>
          <a:p>
            <a:pPr lvl="1"/>
            <a:r>
              <a:rPr lang="en-US" sz="2800" b="1" i="1" dirty="0"/>
              <a:t>Problem &amp; Context</a:t>
            </a:r>
          </a:p>
          <a:p>
            <a:pPr lvl="2"/>
            <a:r>
              <a:rPr lang="en-US" sz="2800" dirty="0"/>
              <a:t>Useful in designing a common interface for both individual and composite components so that client programs can view both the individual components and groups of components uniformly</a:t>
            </a:r>
          </a:p>
          <a:p>
            <a:pPr lvl="1"/>
            <a:r>
              <a:rPr lang="en-US" sz="2800" b="1" i="1" dirty="0"/>
              <a:t>Solution</a:t>
            </a:r>
          </a:p>
          <a:p>
            <a:pPr lvl="2"/>
            <a:r>
              <a:rPr lang="en-US" sz="2800" dirty="0"/>
              <a:t>Simulate a file system that consists of directories, files and an interface called </a:t>
            </a:r>
            <a:r>
              <a:rPr lang="en-US" sz="2800" dirty="0" err="1"/>
              <a:t>FileSystem</a:t>
            </a:r>
            <a:r>
              <a:rPr lang="en-US" sz="2800" dirty="0"/>
              <a:t> with methods (such as </a:t>
            </a:r>
            <a:r>
              <a:rPr lang="en-US" sz="2800" dirty="0" err="1"/>
              <a:t>getSize</a:t>
            </a:r>
            <a:r>
              <a:rPr lang="en-US" sz="2800" dirty="0"/>
              <a:t>(), </a:t>
            </a:r>
            <a:r>
              <a:rPr lang="en-US" sz="2800" dirty="0" err="1"/>
              <a:t>getComponent</a:t>
            </a:r>
            <a:r>
              <a:rPr lang="en-US" sz="2800" dirty="0"/>
              <a:t>(), </a:t>
            </a:r>
            <a:r>
              <a:rPr lang="en-US" sz="2800" dirty="0" err="1"/>
              <a:t>addComponent</a:t>
            </a:r>
            <a:r>
              <a:rPr lang="en-US" sz="2800" dirty="0"/>
              <a:t>()) common for both File and Directory components. File and Directory classes are the implementers of the interface. A typical client would create a set of </a:t>
            </a:r>
            <a:r>
              <a:rPr lang="en-US" sz="2800" dirty="0" err="1"/>
              <a:t>FileSystem</a:t>
            </a:r>
            <a:r>
              <a:rPr lang="en-US" sz="2800" dirty="0"/>
              <a:t> objects including a hierarchy of file system objects. The client can treat both the Directory and File objects identically</a:t>
            </a:r>
            <a:endParaRPr lang="en-US" sz="3200" dirty="0"/>
          </a:p>
          <a:p>
            <a:pPr lvl="1"/>
            <a:endParaRPr lang="en-US" sz="2800" dirty="0"/>
          </a:p>
          <a:p>
            <a:pPr lvl="1"/>
            <a:endParaRPr lang="en-US" sz="2800" dirty="0"/>
          </a:p>
          <a:p>
            <a:pPr lvl="1"/>
            <a:endParaRPr lang="en-US" sz="2800" dirty="0"/>
          </a:p>
          <a:p>
            <a:pPr lvl="1"/>
            <a:endParaRPr lang="en-US" sz="2800" dirty="0"/>
          </a:p>
        </p:txBody>
      </p:sp>
    </p:spTree>
    <p:custDataLst>
      <p:tags r:id="rId1"/>
    </p:custDataLst>
    <p:extLst>
      <p:ext uri="{BB962C8B-B14F-4D97-AF65-F5344CB8AC3E}">
        <p14:creationId xmlns:p14="http://schemas.microsoft.com/office/powerpoint/2010/main" val="2812601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0436975-A54E-D814-5B46-3BDD6E53873A}"/>
              </a:ext>
            </a:extLst>
          </p:cNvPr>
          <p:cNvSpPr>
            <a:spLocks noGrp="1"/>
          </p:cNvSpPr>
          <p:nvPr>
            <p:ph type="body" sz="quarter" idx="13"/>
          </p:nvPr>
        </p:nvSpPr>
        <p:spPr>
          <a:xfrm>
            <a:off x="1285825" y="1440870"/>
            <a:ext cx="13697000" cy="6689667"/>
          </a:xfrm>
        </p:spPr>
        <p:txBody>
          <a:bodyPr>
            <a:normAutofit/>
          </a:bodyPr>
          <a:lstStyle/>
          <a:p>
            <a:r>
              <a:rPr lang="en-IN" sz="2800" dirty="0"/>
              <a:t>These are design patterns which were defined by four authors</a:t>
            </a:r>
          </a:p>
          <a:p>
            <a:pPr lvl="1"/>
            <a:r>
              <a:rPr lang="en-IN" sz="2800" dirty="0"/>
              <a:t>Erich Gamma </a:t>
            </a:r>
          </a:p>
          <a:p>
            <a:pPr lvl="1"/>
            <a:r>
              <a:rPr lang="en-IN" sz="2800" dirty="0"/>
              <a:t>Richard Helm</a:t>
            </a:r>
          </a:p>
          <a:p>
            <a:pPr lvl="1"/>
            <a:r>
              <a:rPr lang="en-IN" sz="2800" dirty="0"/>
              <a:t>Ralph Johnson and </a:t>
            </a:r>
          </a:p>
          <a:p>
            <a:pPr lvl="1"/>
            <a:r>
              <a:rPr lang="en-IN" sz="2800" dirty="0"/>
              <a:t>John </a:t>
            </a:r>
            <a:r>
              <a:rPr lang="en-IN" sz="2800" dirty="0" err="1"/>
              <a:t>Vlissides</a:t>
            </a:r>
            <a:r>
              <a:rPr lang="en-IN" sz="2800" dirty="0"/>
              <a:t> in their book Design Patterns:</a:t>
            </a:r>
            <a:endParaRPr lang="en-US" sz="2800" dirty="0"/>
          </a:p>
          <a:p>
            <a:pPr marL="457200" indent="-457200">
              <a:buFont typeface="Arial" panose="020B0604020202020204" pitchFamily="34" charset="0"/>
              <a:buChar char="•"/>
            </a:pPr>
            <a:r>
              <a:rPr lang="en-US" sz="2800" dirty="0"/>
              <a:t>Their work provided a common language for developers to discuss and apply solutions to recurring design challenges. </a:t>
            </a:r>
          </a:p>
          <a:p>
            <a:pPr marL="457200" indent="-457200">
              <a:buFont typeface="Arial" panose="020B0604020202020204" pitchFamily="34" charset="0"/>
              <a:buChar char="•"/>
            </a:pPr>
            <a:r>
              <a:rPr lang="en-US" sz="2800" dirty="0"/>
              <a:t>Each pattern in the book addresses a specific problem, explaining when to use it, how to implement it, and the consequences of doing so. </a:t>
            </a:r>
          </a:p>
          <a:p>
            <a:pPr marL="457200" indent="-457200">
              <a:buFont typeface="Arial" panose="020B0604020202020204" pitchFamily="34" charset="0"/>
              <a:buChar char="•"/>
            </a:pPr>
            <a:r>
              <a:rPr lang="en-US" sz="2800" dirty="0"/>
              <a:t>The </a:t>
            </a:r>
            <a:r>
              <a:rPr lang="en-US" sz="2800" dirty="0" err="1"/>
              <a:t>GoF</a:t>
            </a:r>
            <a:r>
              <a:rPr lang="en-US" sz="2800" dirty="0"/>
              <a:t> patterns laid the foundation for modern software design, and their influence is seen in virtually every programming language and framework today, including Java, C#, Python, and JavaScript libraries like React.</a:t>
            </a:r>
          </a:p>
        </p:txBody>
      </p:sp>
      <p:sp>
        <p:nvSpPr>
          <p:cNvPr id="5" name="Title 4">
            <a:extLst>
              <a:ext uri="{FF2B5EF4-FFF2-40B4-BE49-F238E27FC236}">
                <a16:creationId xmlns:a16="http://schemas.microsoft.com/office/drawing/2014/main" id="{CC7CFDF4-0FFC-CFB3-4D6E-C4F0FA57C096}"/>
              </a:ext>
            </a:extLst>
          </p:cNvPr>
          <p:cNvSpPr>
            <a:spLocks noGrp="1"/>
          </p:cNvSpPr>
          <p:nvPr>
            <p:ph type="title"/>
          </p:nvPr>
        </p:nvSpPr>
        <p:spPr/>
        <p:txBody>
          <a:bodyPr>
            <a:normAutofit/>
          </a:bodyPr>
          <a:lstStyle/>
          <a:p>
            <a:r>
              <a:rPr lang="en-US" sz="3200" b="1" dirty="0"/>
              <a:t>History and Origin (Gang of Four - </a:t>
            </a:r>
            <a:r>
              <a:rPr lang="en-US" sz="3200" b="1" dirty="0" err="1"/>
              <a:t>GoF</a:t>
            </a:r>
            <a:r>
              <a:rPr lang="en-US" sz="3200" b="1" dirty="0"/>
              <a:t>)</a:t>
            </a:r>
            <a:r>
              <a:rPr lang="en-US" sz="3200" dirty="0"/>
              <a:t>:</a:t>
            </a:r>
            <a:endParaRPr lang="en-IN" sz="3200" dirty="0"/>
          </a:p>
        </p:txBody>
      </p:sp>
      <p:sp>
        <p:nvSpPr>
          <p:cNvPr id="17" name="Brandline_LVC">
            <a:extLst>
              <a:ext uri="{FF2B5EF4-FFF2-40B4-BE49-F238E27FC236}">
                <a16:creationId xmlns:a16="http://schemas.microsoft.com/office/drawing/2014/main" id="{C9B49CDC-1B44-AD0C-0593-802DBA8FFC87}"/>
              </a:ext>
            </a:extLst>
          </p:cNvPr>
          <p:cNvSpPr/>
          <p:nvPr/>
        </p:nvSpPr>
        <p:spPr>
          <a:xfrm>
            <a:off x="5384800" y="816324"/>
            <a:ext cx="5490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2200081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389CB-F39E-3251-B693-EEC86AB79A5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A3845E-241C-C506-815A-9DD44D7B54FD}"/>
              </a:ext>
            </a:extLst>
          </p:cNvPr>
          <p:cNvSpPr>
            <a:spLocks noGrp="1"/>
          </p:cNvSpPr>
          <p:nvPr>
            <p:ph type="title"/>
          </p:nvPr>
        </p:nvSpPr>
        <p:spPr/>
        <p:txBody>
          <a:bodyPr>
            <a:noAutofit/>
          </a:bodyPr>
          <a:lstStyle/>
          <a:p>
            <a:pPr>
              <a:lnSpc>
                <a:spcPct val="107000"/>
              </a:lnSpc>
              <a:spcAft>
                <a:spcPts val="800"/>
              </a:spcAft>
            </a:pPr>
            <a:r>
              <a:rPr lang="en-IN" sz="3200" b="1" dirty="0"/>
              <a:t>Composite</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95F44726-09FF-86F1-0585-BBCAB76963D3}"/>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5895DE50-96D9-3B93-94A7-050626F83AAE}"/>
              </a:ext>
            </a:extLst>
          </p:cNvPr>
          <p:cNvSpPr>
            <a:spLocks noGrp="1" noChangeArrowheads="1"/>
          </p:cNvSpPr>
          <p:nvPr>
            <p:ph type="body" idx="1"/>
          </p:nvPr>
        </p:nvSpPr>
        <p:spPr bwMode="auto">
          <a:xfrm>
            <a:off x="1115878" y="816324"/>
            <a:ext cx="12708610" cy="8929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latin typeface="Open Sans" panose="020B0606030504020204" pitchFamily="34" charset="0"/>
                <a:ea typeface="Open Sans" panose="020B0606030504020204" pitchFamily="34" charset="0"/>
                <a:cs typeface="Open Sans" panose="020B0606030504020204" pitchFamily="34" charset="0"/>
              </a:rPr>
              <a:t>Composite</a:t>
            </a:r>
            <a:r>
              <a:rPr lang="en-US" sz="2800" dirty="0">
                <a:latin typeface="Open Sans" panose="020B0606030504020204" pitchFamily="34" charset="0"/>
                <a:ea typeface="Open Sans" panose="020B0606030504020204" pitchFamily="34" charset="0"/>
                <a:cs typeface="Open Sans" panose="020B0606030504020204" pitchFamily="34" charset="0"/>
              </a:rPr>
              <a:t>:</a:t>
            </a:r>
          </a:p>
          <a:p>
            <a:pPr lvl="1"/>
            <a:r>
              <a:rPr lang="en-US" sz="2800" b="1" dirty="0"/>
              <a:t>Use Case</a:t>
            </a:r>
            <a:r>
              <a:rPr lang="en-US" sz="2800" dirty="0"/>
              <a:t>: GUI applications where components (buttons, panels) can contain other components.</a:t>
            </a:r>
          </a:p>
          <a:p>
            <a:pPr lvl="2"/>
            <a:r>
              <a:rPr lang="en-US" sz="2800" dirty="0"/>
              <a:t>Example </a:t>
            </a:r>
          </a:p>
          <a:p>
            <a:pPr lvl="3"/>
            <a:r>
              <a:rPr lang="en-US" sz="2800" dirty="0">
                <a:latin typeface="Open Sans" panose="020B0606030504020204" pitchFamily="34" charset="0"/>
                <a:ea typeface="Open Sans" panose="020B0606030504020204" pitchFamily="34" charset="0"/>
                <a:cs typeface="Open Sans" panose="020B0606030504020204" pitchFamily="34" charset="0"/>
              </a:rPr>
              <a:t>A Panel class can contain multiple Button, Label, and Textbox instances. Each of these can be treated uniformly, allowing you to manipulate the entire UI hierarchy as a single object.</a:t>
            </a:r>
          </a:p>
          <a:p>
            <a:pPr lvl="3"/>
            <a:r>
              <a:rPr lang="en-US" sz="2800" dirty="0">
                <a:latin typeface="Open Sans" panose="020B0606030504020204" pitchFamily="34" charset="0"/>
                <a:ea typeface="Open Sans" panose="020B0606030504020204" pitchFamily="34" charset="0"/>
                <a:cs typeface="Open Sans" panose="020B0606030504020204" pitchFamily="34" charset="0"/>
              </a:rPr>
              <a:t>Example: A Directory can contain both File and other Directory objects. Operations like </a:t>
            </a:r>
            <a:r>
              <a:rPr lang="en-US" sz="2800" dirty="0" err="1">
                <a:latin typeface="Open Sans" panose="020B0606030504020204" pitchFamily="34" charset="0"/>
                <a:ea typeface="Open Sans" panose="020B0606030504020204" pitchFamily="34" charset="0"/>
                <a:cs typeface="Open Sans" panose="020B0606030504020204" pitchFamily="34" charset="0"/>
              </a:rPr>
              <a:t>getSize</a:t>
            </a:r>
            <a:r>
              <a:rPr lang="en-US" sz="2800" dirty="0">
                <a:latin typeface="Open Sans" panose="020B0606030504020204" pitchFamily="34" charset="0"/>
                <a:ea typeface="Open Sans" panose="020B0606030504020204" pitchFamily="34" charset="0"/>
                <a:cs typeface="Open Sans" panose="020B0606030504020204" pitchFamily="34" charset="0"/>
              </a:rPr>
              <a:t>() can be implemented at both levels, allowing clients to call this method on any file system entity.</a:t>
            </a:r>
          </a:p>
          <a:p>
            <a:pPr lvl="3"/>
            <a:r>
              <a:rPr lang="en-IN" sz="2800" dirty="0">
                <a:latin typeface="Open Sans" panose="020B0606030504020204" pitchFamily="34" charset="0"/>
                <a:ea typeface="Open Sans" panose="020B0606030504020204" pitchFamily="34" charset="0"/>
                <a:cs typeface="Open Sans" panose="020B0606030504020204" pitchFamily="34" charset="0"/>
              </a:rPr>
              <a:t>Reading XML data from a XML file </a:t>
            </a:r>
            <a:r>
              <a:rPr lang="en-IN" sz="2800" dirty="0" err="1">
                <a:latin typeface="Open Sans" panose="020B0606030504020204" pitchFamily="34" charset="0"/>
                <a:ea typeface="Open Sans" panose="020B0606030504020204" pitchFamily="34" charset="0"/>
                <a:cs typeface="Open Sans" panose="020B0606030504020204" pitchFamily="34" charset="0"/>
              </a:rPr>
              <a:t>ie</a:t>
            </a:r>
            <a:r>
              <a:rPr lang="en-IN" sz="2800" dirty="0">
                <a:latin typeface="Open Sans" panose="020B0606030504020204" pitchFamily="34" charset="0"/>
                <a:ea typeface="Open Sans" panose="020B0606030504020204" pitchFamily="34" charset="0"/>
                <a:cs typeface="Open Sans" panose="020B0606030504020204" pitchFamily="34" charset="0"/>
              </a:rPr>
              <a:t> read a tag check it, it is complex or simple. If it is a complex then read its child tag other wise read its data. Continue this process till get the simple tags. </a:t>
            </a:r>
          </a:p>
          <a:p>
            <a:pPr lvl="3"/>
            <a:endParaRPr lang="en-US" sz="2800" dirty="0">
              <a:latin typeface="Open Sans" panose="020B0606030504020204" pitchFamily="34" charset="0"/>
              <a:ea typeface="Open Sans" panose="020B0606030504020204" pitchFamily="34" charset="0"/>
              <a:cs typeface="Open Sans" panose="020B0606030504020204" pitchFamily="34" charset="0"/>
            </a:endParaRPr>
          </a:p>
          <a:p>
            <a:pPr lvl="1"/>
            <a:endParaRPr lang="en-US" sz="2800" dirty="0"/>
          </a:p>
          <a:p>
            <a:pPr lvl="1"/>
            <a:endParaRPr lang="en-US" sz="2800" dirty="0"/>
          </a:p>
          <a:p>
            <a:pPr lvl="1"/>
            <a:endParaRPr lang="en-US" sz="2800" dirty="0"/>
          </a:p>
          <a:p>
            <a:pPr lvl="1"/>
            <a:endParaRPr lang="en-US" sz="2800" dirty="0"/>
          </a:p>
        </p:txBody>
      </p:sp>
    </p:spTree>
    <p:custDataLst>
      <p:tags r:id="rId1"/>
    </p:custDataLst>
    <p:extLst>
      <p:ext uri="{BB962C8B-B14F-4D97-AF65-F5344CB8AC3E}">
        <p14:creationId xmlns:p14="http://schemas.microsoft.com/office/powerpoint/2010/main" val="2876549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B812A-7278-6307-582B-9E5D55ECFA26}"/>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1191AD66-6315-9936-2809-E638E0E6110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3">
            <a:extLst>
              <a:ext uri="{FF2B5EF4-FFF2-40B4-BE49-F238E27FC236}">
                <a16:creationId xmlns:a16="http://schemas.microsoft.com/office/drawing/2014/main" id="{C8232E98-E0A7-166D-7DF9-865E9916A030}"/>
              </a:ext>
            </a:extLst>
          </p:cNvPr>
          <p:cNvPicPr>
            <a:picLocks noChangeAspect="1" noChangeArrowheads="1"/>
          </p:cNvPicPr>
          <p:nvPr/>
        </p:nvPicPr>
        <p:blipFill>
          <a:blip r:embed="rId3" cstate="print"/>
          <a:srcRect/>
          <a:stretch>
            <a:fillRect/>
          </a:stretch>
        </p:blipFill>
        <p:spPr bwMode="auto">
          <a:xfrm>
            <a:off x="1203701" y="1739039"/>
            <a:ext cx="6266481" cy="5665922"/>
          </a:xfrm>
          <a:prstGeom prst="rect">
            <a:avLst/>
          </a:prstGeom>
          <a:noFill/>
          <a:ln w="9525">
            <a:noFill/>
            <a:miter lim="800000"/>
            <a:headEnd/>
            <a:tailEnd/>
          </a:ln>
        </p:spPr>
      </p:pic>
      <p:pic>
        <p:nvPicPr>
          <p:cNvPr id="4" name="Picture 3">
            <a:extLst>
              <a:ext uri="{FF2B5EF4-FFF2-40B4-BE49-F238E27FC236}">
                <a16:creationId xmlns:a16="http://schemas.microsoft.com/office/drawing/2014/main" id="{BEFDA130-7E48-86B6-904F-428F21AA15BD}"/>
              </a:ext>
            </a:extLst>
          </p:cNvPr>
          <p:cNvPicPr>
            <a:picLocks noChangeAspect="1"/>
          </p:cNvPicPr>
          <p:nvPr/>
        </p:nvPicPr>
        <p:blipFill>
          <a:blip r:embed="rId4"/>
          <a:stretch>
            <a:fillRect/>
          </a:stretch>
        </p:blipFill>
        <p:spPr>
          <a:xfrm>
            <a:off x="7777021" y="1525292"/>
            <a:ext cx="8209023" cy="6336790"/>
          </a:xfrm>
          <a:prstGeom prst="rect">
            <a:avLst/>
          </a:prstGeom>
        </p:spPr>
      </p:pic>
    </p:spTree>
    <p:custDataLst>
      <p:tags r:id="rId1"/>
    </p:custDataLst>
    <p:extLst>
      <p:ext uri="{BB962C8B-B14F-4D97-AF65-F5344CB8AC3E}">
        <p14:creationId xmlns:p14="http://schemas.microsoft.com/office/powerpoint/2010/main" val="2700815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1652A-778C-0092-BCE6-6BBFB07607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8DAB21-5578-A709-D2DB-2DF1DA6592EF}"/>
              </a:ext>
            </a:extLst>
          </p:cNvPr>
          <p:cNvSpPr>
            <a:spLocks noGrp="1"/>
          </p:cNvSpPr>
          <p:nvPr>
            <p:ph type="title"/>
          </p:nvPr>
        </p:nvSpPr>
        <p:spPr/>
        <p:txBody>
          <a:bodyPr>
            <a:noAutofit/>
          </a:bodyPr>
          <a:lstStyle/>
          <a:p>
            <a:pPr>
              <a:lnSpc>
                <a:spcPct val="107000"/>
              </a:lnSpc>
              <a:spcAft>
                <a:spcPts val="800"/>
              </a:spcAft>
            </a:pPr>
            <a:r>
              <a:rPr lang="en-IN" sz="3200" dirty="0"/>
              <a:t>Pros and cons of abstract factory</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BD6392F8-E83B-2DCF-E278-D4716346F0F7}"/>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68A9FAF7-4908-EE26-2DA5-AD4796CB3A19}"/>
              </a:ext>
            </a:extLst>
          </p:cNvPr>
          <p:cNvSpPr>
            <a:spLocks noGrp="1" noChangeArrowheads="1"/>
          </p:cNvSpPr>
          <p:nvPr>
            <p:ph type="body" idx="1"/>
          </p:nvPr>
        </p:nvSpPr>
        <p:spPr bwMode="auto">
          <a:xfrm>
            <a:off x="617126" y="3201592"/>
            <a:ext cx="15017858" cy="274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800" dirty="0"/>
              <a:t>Pros</a:t>
            </a:r>
          </a:p>
          <a:p>
            <a:pPr lvl="1"/>
            <a:r>
              <a:rPr lang="en-IN" sz="2800" dirty="0"/>
              <a:t>It makes it easy to add new kids of components </a:t>
            </a:r>
          </a:p>
          <a:p>
            <a:pPr lvl="1"/>
            <a:r>
              <a:rPr lang="en-IN" sz="2800" dirty="0"/>
              <a:t>It makes client simpler  </a:t>
            </a:r>
          </a:p>
          <a:p>
            <a:r>
              <a:rPr lang="en-IN" sz="2800" dirty="0"/>
              <a:t>Cons </a:t>
            </a:r>
          </a:p>
          <a:p>
            <a:pPr lvl="1"/>
            <a:r>
              <a:rPr lang="en-IN" sz="2800" dirty="0"/>
              <a:t>It makes it harder to restrict the type of component of a composite. </a:t>
            </a:r>
          </a:p>
        </p:txBody>
      </p:sp>
    </p:spTree>
    <p:custDataLst>
      <p:tags r:id="rId1"/>
    </p:custDataLst>
    <p:extLst>
      <p:ext uri="{BB962C8B-B14F-4D97-AF65-F5344CB8AC3E}">
        <p14:creationId xmlns:p14="http://schemas.microsoft.com/office/powerpoint/2010/main" val="1875696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E45AE-34CC-7621-BF85-61F900CC82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2CA66A-EC1C-EDCF-76FA-B14E8E4DF2F3}"/>
              </a:ext>
            </a:extLst>
          </p:cNvPr>
          <p:cNvSpPr>
            <a:spLocks noGrp="1"/>
          </p:cNvSpPr>
          <p:nvPr>
            <p:ph type="title"/>
          </p:nvPr>
        </p:nvSpPr>
        <p:spPr/>
        <p:txBody>
          <a:bodyPr>
            <a:noAutofit/>
          </a:bodyPr>
          <a:lstStyle/>
          <a:p>
            <a:pPr>
              <a:lnSpc>
                <a:spcPct val="107000"/>
              </a:lnSpc>
              <a:spcAft>
                <a:spcPts val="800"/>
              </a:spcAft>
            </a:pPr>
            <a:r>
              <a:rPr lang="en-IN" sz="3200" b="1" dirty="0"/>
              <a:t>Decorator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89550D06-86A4-75E5-9053-2B4FA89E102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03D546B9-F59C-01B5-065D-AF8389BC8AF0}"/>
              </a:ext>
            </a:extLst>
          </p:cNvPr>
          <p:cNvSpPr>
            <a:spLocks noGrp="1" noChangeArrowheads="1"/>
          </p:cNvSpPr>
          <p:nvPr>
            <p:ph type="body" idx="1"/>
          </p:nvPr>
        </p:nvSpPr>
        <p:spPr bwMode="auto">
          <a:xfrm>
            <a:off x="774915" y="932296"/>
            <a:ext cx="14769886" cy="77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Decorator</a:t>
            </a:r>
            <a:r>
              <a:rPr lang="en-US" sz="2800" dirty="0"/>
              <a:t>:</a:t>
            </a:r>
          </a:p>
          <a:p>
            <a:pPr lvl="1"/>
            <a:r>
              <a:rPr lang="en-US" sz="2800" b="1" dirty="0"/>
              <a:t>Purpose</a:t>
            </a:r>
            <a:r>
              <a:rPr lang="en-US" sz="2800" dirty="0"/>
              <a:t>: Adds additional responsibilities to an object dynamically, without altering its structure.</a:t>
            </a:r>
          </a:p>
          <a:p>
            <a:pPr lvl="1"/>
            <a:r>
              <a:rPr lang="en-US" sz="2800" b="1" i="1" dirty="0"/>
              <a:t>Problem &amp; Context</a:t>
            </a:r>
          </a:p>
          <a:p>
            <a:pPr lvl="2"/>
            <a:r>
              <a:rPr lang="en-US" sz="2800" dirty="0"/>
              <a:t>This pattern allows new/additional behavior to be added to an existing method of an object dynamically. Since classes cannot be created at runtime and it is typically not possible to predict what extensions will be needed at design time, a new class would have to be made for every possible combination. By contrast, decorators are objects, created at runtime, and can be combined on a per-use basis</a:t>
            </a:r>
          </a:p>
          <a:p>
            <a:pPr lvl="1"/>
            <a:r>
              <a:rPr lang="en-US" sz="2800" b="1" i="1" dirty="0"/>
              <a:t>Solution</a:t>
            </a:r>
          </a:p>
          <a:p>
            <a:pPr lvl="2"/>
            <a:r>
              <a:rPr lang="en-US" sz="2800" dirty="0"/>
              <a:t>Pass the original object as a parameter to the constructor of the decorator, with the decorator implementing the new functionality. The interface of the original object needs to be maintained by the decorator</a:t>
            </a:r>
          </a:p>
          <a:p>
            <a:endParaRPr lang="en-US" sz="2800" dirty="0"/>
          </a:p>
        </p:txBody>
      </p:sp>
    </p:spTree>
    <p:custDataLst>
      <p:tags r:id="rId1"/>
    </p:custDataLst>
    <p:extLst>
      <p:ext uri="{BB962C8B-B14F-4D97-AF65-F5344CB8AC3E}">
        <p14:creationId xmlns:p14="http://schemas.microsoft.com/office/powerpoint/2010/main" val="230356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90344-8794-577B-987B-4C1F6D07A0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B29DAB-89E5-B2AD-0BC2-D24A09162494}"/>
              </a:ext>
            </a:extLst>
          </p:cNvPr>
          <p:cNvSpPr>
            <a:spLocks noGrp="1"/>
          </p:cNvSpPr>
          <p:nvPr>
            <p:ph type="title"/>
          </p:nvPr>
        </p:nvSpPr>
        <p:spPr/>
        <p:txBody>
          <a:bodyPr>
            <a:noAutofit/>
          </a:bodyPr>
          <a:lstStyle/>
          <a:p>
            <a:pPr>
              <a:lnSpc>
                <a:spcPct val="107000"/>
              </a:lnSpc>
              <a:spcAft>
                <a:spcPts val="800"/>
              </a:spcAft>
            </a:pPr>
            <a:r>
              <a:rPr lang="en-IN" sz="3200" b="1" dirty="0"/>
              <a:t>Decorator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720FCEEE-AE70-0217-E0AD-3FC5BD96F89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FB2D4B90-6FE7-54EF-9F09-A520B937C3C3}"/>
              </a:ext>
            </a:extLst>
          </p:cNvPr>
          <p:cNvSpPr>
            <a:spLocks noGrp="1" noChangeArrowheads="1"/>
          </p:cNvSpPr>
          <p:nvPr>
            <p:ph type="body" idx="1"/>
          </p:nvPr>
        </p:nvSpPr>
        <p:spPr bwMode="auto">
          <a:xfrm>
            <a:off x="617126" y="1412595"/>
            <a:ext cx="15017858" cy="6658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Decorator</a:t>
            </a:r>
            <a:r>
              <a:rPr lang="en-US" sz="2800" dirty="0"/>
              <a:t>:</a:t>
            </a:r>
          </a:p>
          <a:p>
            <a:pPr lvl="1"/>
            <a:r>
              <a:rPr lang="en-US" sz="2800" b="1" dirty="0"/>
              <a:t>Use Case</a:t>
            </a:r>
            <a:r>
              <a:rPr lang="en-US" sz="2800" dirty="0"/>
              <a:t>: Adding features (like scroll bars, borders) to UI components.</a:t>
            </a:r>
          </a:p>
          <a:p>
            <a:pPr lvl="1"/>
            <a:r>
              <a:rPr lang="en-US" sz="2800" dirty="0"/>
              <a:t>Example </a:t>
            </a:r>
          </a:p>
          <a:p>
            <a:pPr lvl="2"/>
            <a:r>
              <a:rPr lang="en-US" sz="2800" dirty="0"/>
              <a:t>In Java, you can use classes like </a:t>
            </a:r>
            <a:r>
              <a:rPr lang="en-US" sz="2800" dirty="0" err="1"/>
              <a:t>BufferedReader</a:t>
            </a:r>
            <a:r>
              <a:rPr lang="en-US" sz="2800" dirty="0"/>
              <a:t> or </a:t>
            </a:r>
            <a:r>
              <a:rPr lang="en-US" sz="2800" dirty="0" err="1"/>
              <a:t>DataInputStream</a:t>
            </a:r>
            <a:r>
              <a:rPr lang="en-US" sz="2800" dirty="0"/>
              <a:t> to decorate a basic </a:t>
            </a:r>
            <a:r>
              <a:rPr lang="en-US" sz="2800" dirty="0" err="1"/>
              <a:t>InputStream</a:t>
            </a:r>
            <a:r>
              <a:rPr lang="en-US" sz="2800" dirty="0"/>
              <a:t>. This allows you to read data in a more efficient or convenient way without modifying the original </a:t>
            </a:r>
            <a:r>
              <a:rPr lang="en-US" sz="2800" dirty="0" err="1"/>
              <a:t>InputStream</a:t>
            </a:r>
            <a:r>
              <a:rPr lang="en-US" sz="2800" dirty="0"/>
              <a:t> class.</a:t>
            </a:r>
          </a:p>
          <a:p>
            <a:pPr lvl="2"/>
            <a:r>
              <a:rPr lang="en-IN" sz="3200" dirty="0"/>
              <a:t>The decorator must be of the same type of object, which they are decorating. This can be achieved either by implementing the interface of the object or by extending an abstract class of the original class.</a:t>
            </a:r>
          </a:p>
          <a:p>
            <a:pPr lvl="2"/>
            <a:endParaRPr lang="en-US" sz="2800" dirty="0"/>
          </a:p>
          <a:p>
            <a:pPr lvl="2"/>
            <a:endParaRPr lang="en-US" sz="2800" dirty="0"/>
          </a:p>
          <a:p>
            <a:endParaRPr lang="en-US" sz="3600" dirty="0"/>
          </a:p>
        </p:txBody>
      </p:sp>
    </p:spTree>
    <p:custDataLst>
      <p:tags r:id="rId1"/>
    </p:custDataLst>
    <p:extLst>
      <p:ext uri="{BB962C8B-B14F-4D97-AF65-F5344CB8AC3E}">
        <p14:creationId xmlns:p14="http://schemas.microsoft.com/office/powerpoint/2010/main" val="2802557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F2F8-4B2B-ABBF-C410-1CEE8E915018}"/>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08C9EFC7-E11F-E9FB-A4CA-95D3317E9D01}"/>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89A9AF54-8972-3457-84CC-B15CDE65F531}"/>
              </a:ext>
            </a:extLst>
          </p:cNvPr>
          <p:cNvPicPr>
            <a:picLocks noChangeAspect="1" noChangeArrowheads="1"/>
          </p:cNvPicPr>
          <p:nvPr/>
        </p:nvPicPr>
        <p:blipFill>
          <a:blip r:embed="rId3" cstate="print"/>
          <a:srcRect/>
          <a:stretch>
            <a:fillRect/>
          </a:stretch>
        </p:blipFill>
        <p:spPr bwMode="auto">
          <a:xfrm>
            <a:off x="2216257" y="1704813"/>
            <a:ext cx="11639228" cy="6858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432725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BEEE1-9ACA-5B25-9819-37680BA726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CA489A-2ACC-4471-1400-CE5D68E018C5}"/>
              </a:ext>
            </a:extLst>
          </p:cNvPr>
          <p:cNvSpPr>
            <a:spLocks noGrp="1"/>
          </p:cNvSpPr>
          <p:nvPr>
            <p:ph type="title"/>
          </p:nvPr>
        </p:nvSpPr>
        <p:spPr/>
        <p:txBody>
          <a:bodyPr>
            <a:noAutofit/>
          </a:bodyPr>
          <a:lstStyle/>
          <a:p>
            <a:pPr>
              <a:lnSpc>
                <a:spcPct val="107000"/>
              </a:lnSpc>
              <a:spcAft>
                <a:spcPts val="800"/>
              </a:spcAft>
            </a:pPr>
            <a:r>
              <a:rPr lang="en-IN" sz="3200" b="1" dirty="0"/>
              <a:t>Facade</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16813A7D-F1A2-1209-29E0-F696DF888F00}"/>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AE7A726E-5BCF-74EF-737D-A7F84E273889}"/>
              </a:ext>
            </a:extLst>
          </p:cNvPr>
          <p:cNvSpPr>
            <a:spLocks noGrp="1" noChangeArrowheads="1"/>
          </p:cNvSpPr>
          <p:nvPr>
            <p:ph type="body" idx="1"/>
          </p:nvPr>
        </p:nvSpPr>
        <p:spPr bwMode="auto">
          <a:xfrm>
            <a:off x="617126" y="917586"/>
            <a:ext cx="15017858" cy="5325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Facade</a:t>
            </a:r>
            <a:r>
              <a:rPr lang="en-US" sz="2800" dirty="0"/>
              <a:t>:</a:t>
            </a:r>
          </a:p>
          <a:p>
            <a:pPr lvl="1"/>
            <a:r>
              <a:rPr lang="en-US" sz="2800" b="1" dirty="0"/>
              <a:t>Purpose</a:t>
            </a:r>
            <a:r>
              <a:rPr lang="en-US" sz="2800" dirty="0"/>
              <a:t>: Provides a simplified interface to a complex subsystem.</a:t>
            </a:r>
          </a:p>
          <a:p>
            <a:pPr lvl="1"/>
            <a:r>
              <a:rPr lang="en-US" sz="2800" b="1" i="1" dirty="0"/>
              <a:t>Problem &amp; Context</a:t>
            </a:r>
          </a:p>
          <a:p>
            <a:pPr lvl="2"/>
            <a:r>
              <a:rPr lang="en-US" sz="2800" dirty="0"/>
              <a:t>The Façade object takes up the responsibility of interacting with the subsystem classes. In effect, clients interface with the façade to deal with the subsystem. Consequently,  the Façade pattern promotes a weak coupling between a subsystem and its clients</a:t>
            </a:r>
          </a:p>
          <a:p>
            <a:pPr lvl="1"/>
            <a:r>
              <a:rPr lang="en-US" sz="2800" b="1" i="1" dirty="0"/>
              <a:t>Solution</a:t>
            </a:r>
          </a:p>
          <a:p>
            <a:pPr lvl="2"/>
            <a:r>
              <a:rPr lang="en-US" sz="2800" dirty="0"/>
              <a:t>A façade should not be designed to provide any additional functionality. Never return subsystem components from Façade methods to clients</a:t>
            </a:r>
            <a:endParaRPr lang="en-US" sz="3200" dirty="0"/>
          </a:p>
        </p:txBody>
      </p:sp>
    </p:spTree>
    <p:custDataLst>
      <p:tags r:id="rId1"/>
    </p:custDataLst>
    <p:extLst>
      <p:ext uri="{BB962C8B-B14F-4D97-AF65-F5344CB8AC3E}">
        <p14:creationId xmlns:p14="http://schemas.microsoft.com/office/powerpoint/2010/main" val="964513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5BA33-06A3-86F6-632D-B1D2E0AEA3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446DC9-B17E-DF34-A223-C42F3717DDFF}"/>
              </a:ext>
            </a:extLst>
          </p:cNvPr>
          <p:cNvSpPr>
            <a:spLocks noGrp="1"/>
          </p:cNvSpPr>
          <p:nvPr>
            <p:ph type="title"/>
          </p:nvPr>
        </p:nvSpPr>
        <p:spPr/>
        <p:txBody>
          <a:bodyPr>
            <a:noAutofit/>
          </a:bodyPr>
          <a:lstStyle/>
          <a:p>
            <a:pPr>
              <a:lnSpc>
                <a:spcPct val="107000"/>
              </a:lnSpc>
              <a:spcAft>
                <a:spcPts val="800"/>
              </a:spcAft>
            </a:pPr>
            <a:r>
              <a:rPr lang="en-IN" sz="3200" b="1" dirty="0"/>
              <a:t>Facade</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681FAD3F-BDC7-BB7D-C7A6-EC08534C971C}"/>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3D79D3D9-510F-D343-F6BD-A9AD3939D563}"/>
              </a:ext>
            </a:extLst>
          </p:cNvPr>
          <p:cNvSpPr>
            <a:spLocks noGrp="1" noChangeArrowheads="1"/>
          </p:cNvSpPr>
          <p:nvPr>
            <p:ph type="body" idx="1"/>
          </p:nvPr>
        </p:nvSpPr>
        <p:spPr bwMode="auto">
          <a:xfrm>
            <a:off x="617126" y="1718542"/>
            <a:ext cx="15017858" cy="372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Facade</a:t>
            </a:r>
            <a:r>
              <a:rPr lang="en-US" sz="2800" dirty="0"/>
              <a:t>:</a:t>
            </a:r>
          </a:p>
          <a:p>
            <a:pPr lvl="1"/>
            <a:r>
              <a:rPr lang="en-US" sz="2800" b="1" dirty="0"/>
              <a:t>Use Case</a:t>
            </a:r>
            <a:r>
              <a:rPr lang="en-US" sz="2800" dirty="0"/>
              <a:t>: Simplifying complex libraries or APIs (like accessing multiple methods in a database library) like JDBC </a:t>
            </a:r>
          </a:p>
          <a:p>
            <a:pPr lvl="1"/>
            <a:r>
              <a:rPr lang="en-US" sz="2800" dirty="0"/>
              <a:t>Example </a:t>
            </a:r>
          </a:p>
          <a:p>
            <a:pPr lvl="2"/>
            <a:r>
              <a:rPr lang="en-US" sz="2800" dirty="0"/>
              <a:t>A </a:t>
            </a:r>
            <a:r>
              <a:rPr lang="en-US" sz="2800" dirty="0" err="1"/>
              <a:t>PaymentFacade</a:t>
            </a:r>
            <a:r>
              <a:rPr lang="en-US" sz="2800" dirty="0"/>
              <a:t> can encapsulate the complexities of different payment gateways (like PayPal, Stripe, etc.), providing a unified interface for processing payments without exposing the details of each service.</a:t>
            </a:r>
          </a:p>
        </p:txBody>
      </p:sp>
    </p:spTree>
    <p:custDataLst>
      <p:tags r:id="rId1"/>
    </p:custDataLst>
    <p:extLst>
      <p:ext uri="{BB962C8B-B14F-4D97-AF65-F5344CB8AC3E}">
        <p14:creationId xmlns:p14="http://schemas.microsoft.com/office/powerpoint/2010/main" val="2692441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973B2-7226-D299-BD68-DC643EB637B7}"/>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E5A626F6-0567-0A8A-4768-A14693C77602}"/>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B9956D36-36E6-2C13-4303-8CDDD1EB509F}"/>
              </a:ext>
            </a:extLst>
          </p:cNvPr>
          <p:cNvPicPr>
            <a:picLocks noChangeAspect="1" noChangeArrowheads="1"/>
          </p:cNvPicPr>
          <p:nvPr/>
        </p:nvPicPr>
        <p:blipFill>
          <a:blip r:embed="rId3" cstate="print"/>
          <a:srcRect/>
          <a:stretch>
            <a:fillRect/>
          </a:stretch>
        </p:blipFill>
        <p:spPr bwMode="auto">
          <a:xfrm>
            <a:off x="1530458" y="1863672"/>
            <a:ext cx="4565542" cy="5137042"/>
          </a:xfrm>
          <a:prstGeom prst="rect">
            <a:avLst/>
          </a:prstGeom>
          <a:noFill/>
          <a:ln w="9525">
            <a:noFill/>
            <a:miter lim="800000"/>
            <a:headEnd/>
            <a:tailEnd/>
          </a:ln>
        </p:spPr>
      </p:pic>
      <p:pic>
        <p:nvPicPr>
          <p:cNvPr id="4" name="Picture 3">
            <a:extLst>
              <a:ext uri="{FF2B5EF4-FFF2-40B4-BE49-F238E27FC236}">
                <a16:creationId xmlns:a16="http://schemas.microsoft.com/office/drawing/2014/main" id="{3D2BF87D-021D-2E91-9C2A-6E5BF9192893}"/>
              </a:ext>
            </a:extLst>
          </p:cNvPr>
          <p:cNvPicPr>
            <a:picLocks noChangeAspect="1" noChangeArrowheads="1"/>
          </p:cNvPicPr>
          <p:nvPr/>
        </p:nvPicPr>
        <p:blipFill>
          <a:blip r:embed="rId4" cstate="print"/>
          <a:srcRect/>
          <a:stretch>
            <a:fillRect/>
          </a:stretch>
        </p:blipFill>
        <p:spPr bwMode="auto">
          <a:xfrm>
            <a:off x="9001932" y="1739685"/>
            <a:ext cx="5256509" cy="4692596"/>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994376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F76E5-5FFB-1424-F369-35314245BE44}"/>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F9C1D53F-974F-4E1A-868C-8389A384B03B}"/>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64E504C0-AD7E-0929-C672-6EC697E804D9}"/>
              </a:ext>
            </a:extLst>
          </p:cNvPr>
          <p:cNvPicPr>
            <a:picLocks noChangeAspect="1" noChangeArrowheads="1"/>
          </p:cNvPicPr>
          <p:nvPr/>
        </p:nvPicPr>
        <p:blipFill>
          <a:blip r:embed="rId3" cstate="print"/>
          <a:srcRect/>
          <a:stretch>
            <a:fillRect/>
          </a:stretch>
        </p:blipFill>
        <p:spPr bwMode="auto">
          <a:xfrm>
            <a:off x="1797803" y="1469676"/>
            <a:ext cx="12290155" cy="6858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67071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6F316-EEE3-04E8-FEA2-897F9C386D51}"/>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8E1765EE-140E-9DD2-FB13-41917C8518D5}"/>
              </a:ext>
            </a:extLst>
          </p:cNvPr>
          <p:cNvSpPr>
            <a:spLocks noGrp="1"/>
          </p:cNvSpPr>
          <p:nvPr>
            <p:ph type="body" sz="quarter" idx="13"/>
          </p:nvPr>
        </p:nvSpPr>
        <p:spPr>
          <a:xfrm>
            <a:off x="1270327" y="1440870"/>
            <a:ext cx="13697000" cy="4185015"/>
          </a:xfrm>
        </p:spPr>
        <p:txBody>
          <a:bodyPr>
            <a:normAutofit/>
          </a:bodyPr>
          <a:lstStyle/>
          <a:p>
            <a:pPr marL="457200" indent="-457200">
              <a:buFont typeface="Arial" panose="020B0604020202020204" pitchFamily="34" charset="0"/>
              <a:buChar char="•"/>
            </a:pPr>
            <a:r>
              <a:rPr lang="en-IN" sz="2800" dirty="0"/>
              <a:t>Improved Code Reusability</a:t>
            </a:r>
          </a:p>
          <a:p>
            <a:pPr marL="457200" indent="-457200">
              <a:buFont typeface="Arial" panose="020B0604020202020204" pitchFamily="34" charset="0"/>
              <a:buChar char="•"/>
            </a:pPr>
            <a:r>
              <a:rPr lang="en-IN" sz="2800" dirty="0"/>
              <a:t>Enhanced Readability and Maintainability:</a:t>
            </a:r>
          </a:p>
          <a:p>
            <a:pPr marL="457200" indent="-457200">
              <a:buFont typeface="Arial" panose="020B0604020202020204" pitchFamily="34" charset="0"/>
              <a:buChar char="•"/>
            </a:pPr>
            <a:r>
              <a:rPr lang="en-IN" sz="2800" dirty="0"/>
              <a:t>Facilitated Communication</a:t>
            </a:r>
          </a:p>
          <a:p>
            <a:pPr marL="457200" indent="-457200">
              <a:buFont typeface="Arial" panose="020B0604020202020204" pitchFamily="34" charset="0"/>
              <a:buChar char="•"/>
            </a:pPr>
            <a:r>
              <a:rPr lang="en-IN" sz="2800" dirty="0"/>
              <a:t>Increased Flexibility and Scalability</a:t>
            </a:r>
          </a:p>
          <a:p>
            <a:pPr marL="457200" indent="-457200">
              <a:buFont typeface="Arial" panose="020B0604020202020204" pitchFamily="34" charset="0"/>
              <a:buChar char="•"/>
            </a:pPr>
            <a:r>
              <a:rPr lang="en-US" sz="2800" dirty="0"/>
              <a:t>Reduced Development Time and Cost</a:t>
            </a:r>
            <a:endParaRPr lang="en-IN" sz="2800" dirty="0"/>
          </a:p>
          <a:p>
            <a:pPr marL="457200" indent="-457200">
              <a:buFont typeface="Arial" panose="020B0604020202020204" pitchFamily="34" charset="0"/>
              <a:buChar char="•"/>
            </a:pPr>
            <a:r>
              <a:rPr lang="en-US" sz="2800" dirty="0"/>
              <a:t>Better Code Quality and Reliability</a:t>
            </a:r>
          </a:p>
        </p:txBody>
      </p:sp>
      <p:sp>
        <p:nvSpPr>
          <p:cNvPr id="5" name="Title 4">
            <a:extLst>
              <a:ext uri="{FF2B5EF4-FFF2-40B4-BE49-F238E27FC236}">
                <a16:creationId xmlns:a16="http://schemas.microsoft.com/office/drawing/2014/main" id="{A46BE89A-5BCC-4461-E3D6-EC4451DCE908}"/>
              </a:ext>
            </a:extLst>
          </p:cNvPr>
          <p:cNvSpPr>
            <a:spLocks noGrp="1"/>
          </p:cNvSpPr>
          <p:nvPr>
            <p:ph type="title"/>
          </p:nvPr>
        </p:nvSpPr>
        <p:spPr/>
        <p:txBody>
          <a:bodyPr>
            <a:normAutofit/>
          </a:bodyPr>
          <a:lstStyle/>
          <a:p>
            <a:r>
              <a:rPr lang="en-US" sz="3200" dirty="0"/>
              <a:t>Advantages of Using Design Patterns in Software Development</a:t>
            </a:r>
            <a:endParaRPr lang="en-IN" sz="3200" dirty="0"/>
          </a:p>
        </p:txBody>
      </p:sp>
      <p:sp>
        <p:nvSpPr>
          <p:cNvPr id="17" name="Brandline_LVC">
            <a:extLst>
              <a:ext uri="{FF2B5EF4-FFF2-40B4-BE49-F238E27FC236}">
                <a16:creationId xmlns:a16="http://schemas.microsoft.com/office/drawing/2014/main" id="{24914BF4-75F4-736A-2D02-13A66BFB5496}"/>
              </a:ext>
            </a:extLst>
          </p:cNvPr>
          <p:cNvSpPr/>
          <p:nvPr/>
        </p:nvSpPr>
        <p:spPr>
          <a:xfrm>
            <a:off x="5384800" y="816324"/>
            <a:ext cx="5490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3331683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66CC3-90D8-0E83-720C-A97DC90F3D0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AB3B4EB-728F-56B7-BE9D-619CF2DF0AAA}"/>
              </a:ext>
            </a:extLst>
          </p:cNvPr>
          <p:cNvSpPr>
            <a:spLocks noGrp="1"/>
          </p:cNvSpPr>
          <p:nvPr>
            <p:ph type="title"/>
          </p:nvPr>
        </p:nvSpPr>
        <p:spPr/>
        <p:txBody>
          <a:bodyPr>
            <a:noAutofit/>
          </a:bodyPr>
          <a:lstStyle/>
          <a:p>
            <a:pPr>
              <a:lnSpc>
                <a:spcPct val="107000"/>
              </a:lnSpc>
              <a:spcAft>
                <a:spcPts val="800"/>
              </a:spcAft>
            </a:pPr>
            <a:r>
              <a:rPr lang="en-IN" dirty="0"/>
              <a:t>Uses of Façade Pattern </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4FB5FA5A-A037-C8CB-872B-7C88B43F99DD}"/>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05B2CA29-8DE2-6B3D-BE8E-4690B7616BE3}"/>
              </a:ext>
            </a:extLst>
          </p:cNvPr>
          <p:cNvSpPr>
            <a:spLocks noGrp="1" noChangeArrowheads="1"/>
          </p:cNvSpPr>
          <p:nvPr>
            <p:ph type="body" idx="1"/>
          </p:nvPr>
        </p:nvSpPr>
        <p:spPr bwMode="auto">
          <a:xfrm>
            <a:off x="617126" y="1288521"/>
            <a:ext cx="15017858" cy="458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IN" sz="3200" dirty="0"/>
              <a:t>It shields the clients from the complexities of the sub-system components.</a:t>
            </a:r>
          </a:p>
          <a:p>
            <a:pPr marL="457200" indent="-457200">
              <a:buFont typeface="Arial" panose="020B0604020202020204" pitchFamily="34" charset="0"/>
              <a:buChar char="•"/>
            </a:pPr>
            <a:r>
              <a:rPr lang="en-IN" sz="3200" dirty="0"/>
              <a:t>It promotes loose coupling between subsystems and its clients.</a:t>
            </a:r>
          </a:p>
          <a:p>
            <a:pPr marL="457200" indent="-457200">
              <a:buFont typeface="Arial" panose="020B0604020202020204" pitchFamily="34" charset="0"/>
              <a:buChar char="•"/>
            </a:pPr>
            <a:r>
              <a:rPr lang="en-IN" sz="3200" dirty="0"/>
              <a:t>When you want to provide simple interface to a complex sub-system.</a:t>
            </a:r>
          </a:p>
          <a:p>
            <a:pPr marL="457200" indent="-457200">
              <a:buFont typeface="Arial" panose="020B0604020202020204" pitchFamily="34" charset="0"/>
              <a:buChar char="•"/>
            </a:pPr>
            <a:r>
              <a:rPr lang="en-IN" sz="3200" dirty="0"/>
              <a:t>When several dependencies exist between clients and the implementation classes of an abstraction.</a:t>
            </a:r>
          </a:p>
          <a:p>
            <a:pPr marL="457200" indent="-457200">
              <a:buFont typeface="Arial" panose="020B0604020202020204" pitchFamily="34" charset="0"/>
              <a:buChar char="•"/>
            </a:pPr>
            <a:r>
              <a:rPr lang="en-IN" sz="3200" dirty="0"/>
              <a:t>Putting all methods in a facade is not a good approach. You should think about splitting into several facades and group the methods based on their functionality.</a:t>
            </a:r>
          </a:p>
        </p:txBody>
      </p:sp>
    </p:spTree>
    <p:custDataLst>
      <p:tags r:id="rId1"/>
    </p:custDataLst>
    <p:extLst>
      <p:ext uri="{BB962C8B-B14F-4D97-AF65-F5344CB8AC3E}">
        <p14:creationId xmlns:p14="http://schemas.microsoft.com/office/powerpoint/2010/main" val="963112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E4E86-5F6E-2947-CE70-2EF6ACA7C50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2D038E-89B3-E549-6C07-5EA35BC07A6E}"/>
              </a:ext>
            </a:extLst>
          </p:cNvPr>
          <p:cNvSpPr>
            <a:spLocks noGrp="1"/>
          </p:cNvSpPr>
          <p:nvPr>
            <p:ph type="title"/>
          </p:nvPr>
        </p:nvSpPr>
        <p:spPr/>
        <p:txBody>
          <a:bodyPr>
            <a:noAutofit/>
          </a:bodyPr>
          <a:lstStyle/>
          <a:p>
            <a:pPr>
              <a:lnSpc>
                <a:spcPct val="107000"/>
              </a:lnSpc>
              <a:spcAft>
                <a:spcPts val="800"/>
              </a:spcAft>
            </a:pPr>
            <a:r>
              <a:rPr lang="en-IN" sz="3200" b="1" dirty="0"/>
              <a:t>Flyweight</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760FD836-7C1A-47C2-5FC4-27F6C727C0E1}"/>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07FA7538-E98D-CEAE-C182-25C42F2835B1}"/>
              </a:ext>
            </a:extLst>
          </p:cNvPr>
          <p:cNvSpPr>
            <a:spLocks noGrp="1" noChangeArrowheads="1"/>
          </p:cNvSpPr>
          <p:nvPr>
            <p:ph type="body" idx="1"/>
          </p:nvPr>
        </p:nvSpPr>
        <p:spPr bwMode="auto">
          <a:xfrm>
            <a:off x="617126" y="1188844"/>
            <a:ext cx="15017858" cy="7290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Flyweight</a:t>
            </a:r>
            <a:r>
              <a:rPr lang="en-US" sz="2800" dirty="0"/>
              <a:t>:</a:t>
            </a:r>
          </a:p>
          <a:p>
            <a:pPr lvl="1"/>
            <a:r>
              <a:rPr lang="en-US" sz="2800" b="1" dirty="0"/>
              <a:t>Purpose</a:t>
            </a:r>
            <a:r>
              <a:rPr lang="en-US" sz="2800" dirty="0"/>
              <a:t>: Minimizes memory use by sharing as much data as possible with similar objects.</a:t>
            </a:r>
          </a:p>
          <a:p>
            <a:pPr lvl="1"/>
            <a:r>
              <a:rPr lang="en-US" sz="2800" b="1" i="1" dirty="0"/>
              <a:t>Problem &amp; Context</a:t>
            </a:r>
          </a:p>
          <a:p>
            <a:pPr lvl="2"/>
            <a:r>
              <a:rPr lang="en-US" sz="2800" dirty="0"/>
              <a:t>This pattern suggests separating all the intrinsic common data into a separate object referred to as a </a:t>
            </a:r>
            <a:r>
              <a:rPr lang="en-US" sz="2800" i="1" dirty="0"/>
              <a:t>Flyweight</a:t>
            </a:r>
            <a:r>
              <a:rPr lang="en-US" sz="2800" dirty="0"/>
              <a:t> object. The group of objects being created can share the Flyweight object as it represents their intrinsic state. This eliminates the need for storing the same invariant, intrinsic information in every object; instead it is stored only once in the form of a single Flyweight object</a:t>
            </a:r>
            <a:endParaRPr lang="en-US" sz="2400" dirty="0"/>
          </a:p>
          <a:p>
            <a:pPr lvl="1"/>
            <a:r>
              <a:rPr lang="en-US" sz="2800" b="1" i="1" dirty="0"/>
              <a:t>Solution</a:t>
            </a:r>
          </a:p>
          <a:p>
            <a:pPr lvl="2"/>
            <a:r>
              <a:rPr lang="en-US" sz="2800" dirty="0"/>
              <a:t>Design flyweight as a singleton with a private constructor. The client creates an object with the exclusive extrinsic data or sends the extrinsic data as part of a method call to the Flyweight object. This results in the creation of few objects with no duplication</a:t>
            </a:r>
          </a:p>
        </p:txBody>
      </p:sp>
    </p:spTree>
    <p:custDataLst>
      <p:tags r:id="rId1"/>
    </p:custDataLst>
    <p:extLst>
      <p:ext uri="{BB962C8B-B14F-4D97-AF65-F5344CB8AC3E}">
        <p14:creationId xmlns:p14="http://schemas.microsoft.com/office/powerpoint/2010/main" val="241711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C77B7-0015-A71C-DB09-92DA608BFFE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2AA140-7639-B3F6-D092-B6805EDF51C6}"/>
              </a:ext>
            </a:extLst>
          </p:cNvPr>
          <p:cNvSpPr>
            <a:spLocks noGrp="1"/>
          </p:cNvSpPr>
          <p:nvPr>
            <p:ph type="title"/>
          </p:nvPr>
        </p:nvSpPr>
        <p:spPr/>
        <p:txBody>
          <a:bodyPr>
            <a:noAutofit/>
          </a:bodyPr>
          <a:lstStyle/>
          <a:p>
            <a:pPr>
              <a:lnSpc>
                <a:spcPct val="107000"/>
              </a:lnSpc>
              <a:spcAft>
                <a:spcPts val="800"/>
              </a:spcAft>
            </a:pPr>
            <a:r>
              <a:rPr lang="en-IN" sz="3200" b="1" dirty="0"/>
              <a:t>Flyweight</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CFCCBA3E-A4A5-E002-5F88-7DF70F0B3EE2}"/>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1005AA1E-D6CB-DAC1-3F62-3B5E48A347AE}"/>
              </a:ext>
            </a:extLst>
          </p:cNvPr>
          <p:cNvSpPr>
            <a:spLocks noGrp="1" noChangeArrowheads="1"/>
          </p:cNvSpPr>
          <p:nvPr>
            <p:ph type="body" idx="1"/>
          </p:nvPr>
        </p:nvSpPr>
        <p:spPr bwMode="auto">
          <a:xfrm>
            <a:off x="617126" y="2550136"/>
            <a:ext cx="15017858" cy="267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IN" sz="2800" b="1" dirty="0"/>
              <a:t>Intrinsic states </a:t>
            </a:r>
            <a:r>
              <a:rPr lang="en-IN" sz="2800" dirty="0"/>
              <a:t>are things that are constant and are stored in the memory. </a:t>
            </a:r>
          </a:p>
          <a:p>
            <a:pPr lvl="1"/>
            <a:r>
              <a:rPr lang="en-IN" sz="2800" dirty="0"/>
              <a:t>Example Shape width and height and position. </a:t>
            </a:r>
          </a:p>
          <a:p>
            <a:pPr marL="457200" indent="-457200">
              <a:buFont typeface="Arial" panose="020B0604020202020204" pitchFamily="34" charset="0"/>
              <a:buChar char="•"/>
            </a:pPr>
            <a:r>
              <a:rPr lang="en-IN" sz="2800" b="1" dirty="0"/>
              <a:t>Extrinsic states</a:t>
            </a:r>
            <a:r>
              <a:rPr lang="en-IN" sz="2800" dirty="0"/>
              <a:t> are things that are not constant and need to be calculated on the fly, and are therefore not stored in the memory.</a:t>
            </a:r>
          </a:p>
          <a:p>
            <a:pPr lvl="1"/>
            <a:r>
              <a:rPr lang="en-IN" sz="2800" dirty="0"/>
              <a:t>Shape </a:t>
            </a:r>
            <a:r>
              <a:rPr lang="en-IN" sz="2800" dirty="0" err="1"/>
              <a:t>color</a:t>
            </a:r>
            <a:r>
              <a:rPr lang="en-IN" sz="2800" dirty="0"/>
              <a:t>, thickness</a:t>
            </a:r>
            <a:endParaRPr lang="en-US" sz="2800" dirty="0"/>
          </a:p>
        </p:txBody>
      </p:sp>
    </p:spTree>
    <p:custDataLst>
      <p:tags r:id="rId1"/>
    </p:custDataLst>
    <p:extLst>
      <p:ext uri="{BB962C8B-B14F-4D97-AF65-F5344CB8AC3E}">
        <p14:creationId xmlns:p14="http://schemas.microsoft.com/office/powerpoint/2010/main" val="2144490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E2D1A-E846-EAD0-BEAE-4E254028FD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5520C7-9B58-FBF8-F1AF-3C5F339308C2}"/>
              </a:ext>
            </a:extLst>
          </p:cNvPr>
          <p:cNvSpPr>
            <a:spLocks noGrp="1"/>
          </p:cNvSpPr>
          <p:nvPr>
            <p:ph type="title"/>
          </p:nvPr>
        </p:nvSpPr>
        <p:spPr/>
        <p:txBody>
          <a:bodyPr>
            <a:noAutofit/>
          </a:bodyPr>
          <a:lstStyle/>
          <a:p>
            <a:pPr>
              <a:lnSpc>
                <a:spcPct val="107000"/>
              </a:lnSpc>
              <a:spcAft>
                <a:spcPts val="800"/>
              </a:spcAft>
            </a:pPr>
            <a:r>
              <a:rPr lang="en-IN" sz="3200" b="1" dirty="0"/>
              <a:t>Flyweight</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7CE9AA11-6862-BFC2-6207-D97B59DFC902}"/>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2D0C7F6A-22B5-3D9F-9962-7B60DD6B9953}"/>
              </a:ext>
            </a:extLst>
          </p:cNvPr>
          <p:cNvSpPr>
            <a:spLocks noGrp="1" noChangeArrowheads="1"/>
          </p:cNvSpPr>
          <p:nvPr>
            <p:ph type="body" idx="1"/>
          </p:nvPr>
        </p:nvSpPr>
        <p:spPr bwMode="auto">
          <a:xfrm>
            <a:off x="617126" y="2272464"/>
            <a:ext cx="15017858" cy="323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lang="en-US" sz="2800" b="1" dirty="0"/>
              <a:t>Use Case</a:t>
            </a:r>
            <a:r>
              <a:rPr lang="en-US" sz="2800" dirty="0"/>
              <a:t>: Applications with a large number of similar objects, like game characters or text processing.</a:t>
            </a:r>
          </a:p>
          <a:p>
            <a:pPr lvl="1"/>
            <a:r>
              <a:rPr lang="en-US" sz="2800" dirty="0"/>
              <a:t>Example </a:t>
            </a:r>
          </a:p>
          <a:p>
            <a:pPr lvl="2"/>
            <a:r>
              <a:rPr lang="en-US" sz="2800" dirty="0"/>
              <a:t>A Connection Pool can manage shared database connection instances, where each connection can be a flyweight object, reducing the overhead of creating new connections for each request.</a:t>
            </a:r>
          </a:p>
        </p:txBody>
      </p:sp>
    </p:spTree>
    <p:custDataLst>
      <p:tags r:id="rId1"/>
    </p:custDataLst>
    <p:extLst>
      <p:ext uri="{BB962C8B-B14F-4D97-AF65-F5344CB8AC3E}">
        <p14:creationId xmlns:p14="http://schemas.microsoft.com/office/powerpoint/2010/main" val="2143831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8AC43-1676-BB04-9745-EC2577E1C372}"/>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87093605-9B35-D7BD-3649-EAA191EE5C3C}"/>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520F659-0335-91C2-151D-729388B1DBFA}"/>
              </a:ext>
            </a:extLst>
          </p:cNvPr>
          <p:cNvPicPr>
            <a:picLocks noChangeAspect="1"/>
          </p:cNvPicPr>
          <p:nvPr/>
        </p:nvPicPr>
        <p:blipFill>
          <a:blip r:embed="rId3"/>
          <a:stretch>
            <a:fillRect/>
          </a:stretch>
        </p:blipFill>
        <p:spPr>
          <a:xfrm>
            <a:off x="1782305" y="1469676"/>
            <a:ext cx="12367648" cy="6858000"/>
          </a:xfrm>
          <a:prstGeom prst="rect">
            <a:avLst/>
          </a:prstGeom>
        </p:spPr>
      </p:pic>
    </p:spTree>
    <p:custDataLst>
      <p:tags r:id="rId1"/>
    </p:custDataLst>
    <p:extLst>
      <p:ext uri="{BB962C8B-B14F-4D97-AF65-F5344CB8AC3E}">
        <p14:creationId xmlns:p14="http://schemas.microsoft.com/office/powerpoint/2010/main" val="3193429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C66CF-7F7D-5EA1-DF62-D27D0C127C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E6FB753-469F-FDB9-5659-38539A181B6B}"/>
              </a:ext>
            </a:extLst>
          </p:cNvPr>
          <p:cNvSpPr>
            <a:spLocks noGrp="1"/>
          </p:cNvSpPr>
          <p:nvPr>
            <p:ph type="title"/>
          </p:nvPr>
        </p:nvSpPr>
        <p:spPr/>
        <p:txBody>
          <a:bodyPr>
            <a:noAutofit/>
          </a:bodyPr>
          <a:lstStyle/>
          <a:p>
            <a:pPr>
              <a:lnSpc>
                <a:spcPct val="107000"/>
              </a:lnSpc>
              <a:spcAft>
                <a:spcPts val="800"/>
              </a:spcAft>
            </a:pPr>
            <a:r>
              <a:rPr lang="en-IN" sz="3200" b="1" dirty="0"/>
              <a:t>Proxy</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18EACD13-94BE-7715-CD71-639AB50F647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38963AC2-F8BA-5ED4-392A-C96C7F1C5969}"/>
              </a:ext>
            </a:extLst>
          </p:cNvPr>
          <p:cNvSpPr>
            <a:spLocks noGrp="1" noChangeArrowheads="1"/>
          </p:cNvSpPr>
          <p:nvPr>
            <p:ph type="body" idx="1"/>
          </p:nvPr>
        </p:nvSpPr>
        <p:spPr bwMode="auto">
          <a:xfrm>
            <a:off x="865099" y="1068705"/>
            <a:ext cx="15017858" cy="784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Proxy</a:t>
            </a:r>
            <a:r>
              <a:rPr lang="en-US" sz="2800" dirty="0"/>
              <a:t>:</a:t>
            </a:r>
          </a:p>
          <a:p>
            <a:pPr lvl="1"/>
            <a:r>
              <a:rPr lang="en-US" sz="2800" b="1" dirty="0"/>
              <a:t>Purpose</a:t>
            </a:r>
            <a:r>
              <a:rPr lang="en-US" sz="2800" dirty="0"/>
              <a:t>: Provides a surrogate or placeholder for another object to control access to it.</a:t>
            </a:r>
          </a:p>
          <a:p>
            <a:pPr lvl="1"/>
            <a:r>
              <a:rPr lang="en-US" sz="2800" b="1" i="1" dirty="0"/>
              <a:t>Problem &amp; Context</a:t>
            </a:r>
          </a:p>
          <a:p>
            <a:pPr lvl="2"/>
            <a:r>
              <a:rPr lang="en-US" sz="2800" dirty="0"/>
              <a:t>A client object can directly access a service provider object but sometimes a client object may not have access to a target object by normal means. The reasons could be: location, state of existence, and special behavior of target object. Instead of having client objects to deal with the special requirements for accessing the target object, the Proxy pattern suggests using a separate object referred to as a </a:t>
            </a:r>
            <a:r>
              <a:rPr lang="en-US" sz="2800" i="1" dirty="0"/>
              <a:t>proxy</a:t>
            </a:r>
            <a:r>
              <a:rPr lang="en-US" sz="2800" dirty="0"/>
              <a:t> to provide a means for different client objects to access the target object in a normal, straightforward manner</a:t>
            </a:r>
          </a:p>
          <a:p>
            <a:pPr lvl="1"/>
            <a:r>
              <a:rPr lang="en-US" sz="2800" b="1" i="1" dirty="0"/>
              <a:t>Solution</a:t>
            </a:r>
          </a:p>
          <a:p>
            <a:pPr lvl="2"/>
            <a:r>
              <a:rPr lang="en-US" sz="2800" dirty="0"/>
              <a:t>A proxy object should represent a single object.  It provides access control to the single target object, and offers the same interface</a:t>
            </a:r>
          </a:p>
          <a:p>
            <a:pPr lvl="1"/>
            <a:endParaRPr lang="en-US" sz="2800" dirty="0"/>
          </a:p>
        </p:txBody>
      </p:sp>
    </p:spTree>
    <p:custDataLst>
      <p:tags r:id="rId1"/>
    </p:custDataLst>
    <p:extLst>
      <p:ext uri="{BB962C8B-B14F-4D97-AF65-F5344CB8AC3E}">
        <p14:creationId xmlns:p14="http://schemas.microsoft.com/office/powerpoint/2010/main" val="4200813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8574E-8630-F966-BAAC-7761A9C775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0D4A64-9AA8-824F-3801-0F93A34A58B8}"/>
              </a:ext>
            </a:extLst>
          </p:cNvPr>
          <p:cNvSpPr>
            <a:spLocks noGrp="1"/>
          </p:cNvSpPr>
          <p:nvPr>
            <p:ph type="title"/>
          </p:nvPr>
        </p:nvSpPr>
        <p:spPr/>
        <p:txBody>
          <a:bodyPr>
            <a:noAutofit/>
          </a:bodyPr>
          <a:lstStyle/>
          <a:p>
            <a:pPr>
              <a:lnSpc>
                <a:spcPct val="107000"/>
              </a:lnSpc>
              <a:spcAft>
                <a:spcPts val="800"/>
              </a:spcAft>
            </a:pPr>
            <a:r>
              <a:rPr lang="en-IN" sz="3200" b="1" dirty="0"/>
              <a:t>Proxy</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5A143370-39DD-5006-7AFA-5830EBF6D651}"/>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0BCEC54F-D8E2-3B0C-3A6C-31F75C3B4962}"/>
              </a:ext>
            </a:extLst>
          </p:cNvPr>
          <p:cNvSpPr>
            <a:spLocks noGrp="1" noChangeArrowheads="1"/>
          </p:cNvSpPr>
          <p:nvPr>
            <p:ph type="body" idx="1"/>
          </p:nvPr>
        </p:nvSpPr>
        <p:spPr bwMode="auto">
          <a:xfrm>
            <a:off x="617126" y="1749180"/>
            <a:ext cx="15017858" cy="329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Proxy</a:t>
            </a:r>
            <a:r>
              <a:rPr lang="en-US" sz="2800" dirty="0"/>
              <a:t>:</a:t>
            </a:r>
          </a:p>
          <a:p>
            <a:pPr lvl="1"/>
            <a:r>
              <a:rPr lang="en-US" sz="2800" b="1" dirty="0"/>
              <a:t>Use Case</a:t>
            </a:r>
            <a:r>
              <a:rPr lang="en-US" sz="2800" dirty="0"/>
              <a:t>: Access control, lazy initialization, or logging.</a:t>
            </a:r>
          </a:p>
          <a:p>
            <a:pPr lvl="1"/>
            <a:r>
              <a:rPr lang="en-US" sz="2800" dirty="0"/>
              <a:t>Example </a:t>
            </a:r>
          </a:p>
          <a:p>
            <a:pPr lvl="2"/>
            <a:r>
              <a:rPr lang="en-US" sz="2800" dirty="0"/>
              <a:t>A </a:t>
            </a:r>
            <a:r>
              <a:rPr lang="en-US" sz="2800" dirty="0" err="1"/>
              <a:t>ImageProxy</a:t>
            </a:r>
            <a:r>
              <a:rPr lang="en-US" sz="2800" dirty="0"/>
              <a:t> can be used to load an image only when it is required, improving performance by deferring resource loading until absolutely necessary.</a:t>
            </a:r>
          </a:p>
          <a:p>
            <a:pPr lvl="2"/>
            <a:r>
              <a:rPr lang="en-US" sz="2800" dirty="0"/>
              <a:t>Proxy Server </a:t>
            </a:r>
          </a:p>
        </p:txBody>
      </p:sp>
    </p:spTree>
    <p:custDataLst>
      <p:tags r:id="rId1"/>
    </p:custDataLst>
    <p:extLst>
      <p:ext uri="{BB962C8B-B14F-4D97-AF65-F5344CB8AC3E}">
        <p14:creationId xmlns:p14="http://schemas.microsoft.com/office/powerpoint/2010/main" val="456648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B814E-3C6E-424F-B9E6-9CEBCD13A4D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B9641D-E73B-F5A7-6F68-7FA4BC089E62}"/>
              </a:ext>
            </a:extLst>
          </p:cNvPr>
          <p:cNvSpPr>
            <a:spLocks noGrp="1"/>
          </p:cNvSpPr>
          <p:nvPr>
            <p:ph type="title"/>
          </p:nvPr>
        </p:nvSpPr>
        <p:spPr/>
        <p:txBody>
          <a:bodyPr>
            <a:noAutofit/>
          </a:bodyPr>
          <a:lstStyle/>
          <a:p>
            <a:pPr>
              <a:lnSpc>
                <a:spcPct val="107000"/>
              </a:lnSpc>
              <a:spcAft>
                <a:spcPts val="800"/>
              </a:spcAft>
            </a:pPr>
            <a:r>
              <a:rPr lang="en-IN" sz="3200" b="1" dirty="0"/>
              <a:t>Proxy</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4F1379A9-9B2E-6ECA-CD1C-578768AE7296}"/>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C6E1D6F2-BFE9-C0C3-F551-BFF32BD88984}"/>
              </a:ext>
            </a:extLst>
          </p:cNvPr>
          <p:cNvSpPr>
            <a:spLocks noGrp="1" noChangeArrowheads="1"/>
          </p:cNvSpPr>
          <p:nvPr>
            <p:ph type="body" idx="1"/>
          </p:nvPr>
        </p:nvSpPr>
        <p:spPr bwMode="auto">
          <a:xfrm>
            <a:off x="725614" y="2315324"/>
            <a:ext cx="15017858" cy="451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IN" sz="2800" b="1" dirty="0"/>
              <a:t>Cache Proxy</a:t>
            </a:r>
            <a:r>
              <a:rPr lang="en-IN" sz="2800" dirty="0"/>
              <a:t>. A cache proxy improves the performance of the underlying object's members when they perform long-running tasks that return seldom-changing results.</a:t>
            </a:r>
          </a:p>
          <a:p>
            <a:pPr marL="457200" indent="-457200">
              <a:buFont typeface="Arial" panose="020B0604020202020204" pitchFamily="34" charset="0"/>
              <a:buChar char="•"/>
            </a:pPr>
            <a:r>
              <a:rPr lang="en-IN" sz="2800" b="1" dirty="0"/>
              <a:t>Protection Proxy</a:t>
            </a:r>
            <a:r>
              <a:rPr lang="en-IN" sz="2800" dirty="0"/>
              <a:t>. A protection proxy adds a layer of security to the underlying subject object. </a:t>
            </a:r>
          </a:p>
          <a:p>
            <a:pPr marL="457200" indent="-457200">
              <a:buFont typeface="Arial" panose="020B0604020202020204" pitchFamily="34" charset="0"/>
              <a:buChar char="•"/>
            </a:pPr>
            <a:r>
              <a:rPr lang="en-IN" sz="2800" b="1" dirty="0"/>
              <a:t>Remote Proxy</a:t>
            </a:r>
            <a:r>
              <a:rPr lang="en-IN" sz="2800" dirty="0"/>
              <a:t>. A remote proxy provides a local object that references a subject object in another location, generally via a network connection.</a:t>
            </a:r>
          </a:p>
          <a:p>
            <a:pPr marL="457200" indent="-457200">
              <a:buFont typeface="Arial" panose="020B0604020202020204" pitchFamily="34" charset="0"/>
              <a:buChar char="•"/>
            </a:pPr>
            <a:r>
              <a:rPr lang="en-IN" sz="2800" b="1" dirty="0"/>
              <a:t>Smart Proxy</a:t>
            </a:r>
            <a:r>
              <a:rPr lang="en-IN" sz="2800" dirty="0"/>
              <a:t>. Smart proxies add extra functionality to the calls to the real object's members. This functionality is often invisible to the client object. </a:t>
            </a:r>
          </a:p>
          <a:p>
            <a:pPr marL="457200" indent="-457200">
              <a:buFont typeface="Arial" panose="020B0604020202020204" pitchFamily="34" charset="0"/>
              <a:buChar char="•"/>
            </a:pPr>
            <a:endParaRPr lang="en-US" sz="2800" dirty="0"/>
          </a:p>
        </p:txBody>
      </p:sp>
    </p:spTree>
    <p:custDataLst>
      <p:tags r:id="rId1"/>
    </p:custDataLst>
    <p:extLst>
      <p:ext uri="{BB962C8B-B14F-4D97-AF65-F5344CB8AC3E}">
        <p14:creationId xmlns:p14="http://schemas.microsoft.com/office/powerpoint/2010/main" val="23329480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6B907-5C47-BB72-44C3-6306ECD41387}"/>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2A4816CD-95E8-619C-0B2F-61FEC11D7DED}"/>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9A3E52E2-1F00-D195-0312-6AD97C3F52F3}"/>
              </a:ext>
            </a:extLst>
          </p:cNvPr>
          <p:cNvPicPr>
            <a:picLocks noChangeAspect="1" noChangeArrowheads="1"/>
          </p:cNvPicPr>
          <p:nvPr/>
        </p:nvPicPr>
        <p:blipFill>
          <a:blip r:embed="rId4" cstate="print"/>
          <a:srcRect/>
          <a:stretch>
            <a:fillRect/>
          </a:stretch>
        </p:blipFill>
        <p:spPr bwMode="auto">
          <a:xfrm>
            <a:off x="3084163" y="1469676"/>
            <a:ext cx="9144000" cy="6858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42240157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C1425-AE65-34C9-6C0F-CB4878E763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3B5946C-27B8-8802-D939-06681989462C}"/>
              </a:ext>
            </a:extLst>
          </p:cNvPr>
          <p:cNvSpPr>
            <a:spLocks noGrp="1"/>
          </p:cNvSpPr>
          <p:nvPr>
            <p:ph type="title"/>
          </p:nvPr>
        </p:nvSpPr>
        <p:spPr/>
        <p:txBody>
          <a:bodyPr>
            <a:noAutofit/>
          </a:bodyPr>
          <a:lstStyle/>
          <a:p>
            <a:pPr>
              <a:lnSpc>
                <a:spcPct val="107000"/>
              </a:lnSpc>
              <a:spcAft>
                <a:spcPts val="800"/>
              </a:spcAft>
            </a:pPr>
            <a:r>
              <a:rPr lang="en-IN" sz="3200" dirty="0"/>
              <a:t>Pros and cons of abstract factory</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D34D54ED-E5B3-0BD4-C788-2C678398D59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2">
            <a:extLst>
              <a:ext uri="{FF2B5EF4-FFF2-40B4-BE49-F238E27FC236}">
                <a16:creationId xmlns:a16="http://schemas.microsoft.com/office/drawing/2014/main" id="{572787D5-8507-6A66-B34C-CA39CFB646E3}"/>
              </a:ext>
            </a:extLst>
          </p:cNvPr>
          <p:cNvSpPr>
            <a:spLocks noGrp="1" noChangeArrowheads="1"/>
          </p:cNvSpPr>
          <p:nvPr>
            <p:ph type="body" idx="1"/>
          </p:nvPr>
        </p:nvSpPr>
        <p:spPr bwMode="auto">
          <a:xfrm>
            <a:off x="617126" y="2678308"/>
            <a:ext cx="15017858" cy="3787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800" dirty="0"/>
              <a:t>Pros </a:t>
            </a:r>
          </a:p>
          <a:p>
            <a:pPr lvl="1"/>
            <a:r>
              <a:rPr lang="en-IN" sz="2800" dirty="0"/>
              <a:t>We don't need to update the existing top level class with any flag to check if this feature is enabled, and to conditionally execute code.</a:t>
            </a:r>
          </a:p>
          <a:p>
            <a:pPr lvl="1"/>
            <a:r>
              <a:rPr lang="en-IN" sz="2800" dirty="0"/>
              <a:t>Single point of control</a:t>
            </a:r>
          </a:p>
          <a:p>
            <a:r>
              <a:rPr lang="en-IN" sz="2800" dirty="0"/>
              <a:t>Cons</a:t>
            </a:r>
          </a:p>
          <a:p>
            <a:pPr lvl="1"/>
            <a:r>
              <a:rPr lang="en-IN" sz="2800" dirty="0"/>
              <a:t>There are ways of more tightly binding between proxy and legacy. </a:t>
            </a:r>
          </a:p>
          <a:p>
            <a:pPr lvl="1"/>
            <a:r>
              <a:rPr lang="en-IN" sz="2800" dirty="0"/>
              <a:t>Unnecessarily complicated</a:t>
            </a:r>
          </a:p>
        </p:txBody>
      </p:sp>
    </p:spTree>
    <p:custDataLst>
      <p:tags r:id="rId1"/>
    </p:custDataLst>
    <p:extLst>
      <p:ext uri="{BB962C8B-B14F-4D97-AF65-F5344CB8AC3E}">
        <p14:creationId xmlns:p14="http://schemas.microsoft.com/office/powerpoint/2010/main" val="1876960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CDE7B-23A5-1B73-64BF-01A1B5FC0CBE}"/>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246CCEB6-AD70-FB47-AF12-781A0DA839E6}"/>
              </a:ext>
            </a:extLst>
          </p:cNvPr>
          <p:cNvSpPr>
            <a:spLocks noGrp="1"/>
          </p:cNvSpPr>
          <p:nvPr>
            <p:ph type="body" sz="quarter" idx="13"/>
          </p:nvPr>
        </p:nvSpPr>
        <p:spPr>
          <a:xfrm>
            <a:off x="1270327" y="1440870"/>
            <a:ext cx="13697000" cy="6689667"/>
          </a:xfrm>
        </p:spPr>
        <p:txBody>
          <a:bodyPr>
            <a:normAutofit/>
          </a:bodyPr>
          <a:lstStyle/>
          <a:p>
            <a:pPr eaLnBrk="1" hangingPunct="1">
              <a:buFontTx/>
              <a:buNone/>
            </a:pPr>
            <a:r>
              <a:rPr lang="en-US" sz="2800" dirty="0"/>
              <a:t>Benefits:</a:t>
            </a:r>
          </a:p>
          <a:p>
            <a:pPr marL="457200" indent="-457200" eaLnBrk="1" hangingPunct="1">
              <a:buFont typeface="Arial" panose="020B0604020202020204" pitchFamily="34" charset="0"/>
              <a:buChar char="•"/>
            </a:pPr>
            <a:r>
              <a:rPr lang="en-US" sz="2800" dirty="0"/>
              <a:t>Design patterns enable large-scale reuse of software architectures </a:t>
            </a:r>
            <a:endParaRPr lang="en-US" sz="3600" dirty="0"/>
          </a:p>
          <a:p>
            <a:pPr marL="457200" indent="-457200" eaLnBrk="1" hangingPunct="1">
              <a:buFont typeface="Arial" panose="020B0604020202020204" pitchFamily="34" charset="0"/>
              <a:buChar char="•"/>
            </a:pPr>
            <a:r>
              <a:rPr lang="en-US" sz="2800" dirty="0"/>
              <a:t>Patterns explicitly capture expert knowledge and design tradeoffs, and make this expertise more widely available </a:t>
            </a:r>
          </a:p>
          <a:p>
            <a:pPr marL="457200" indent="-457200" eaLnBrk="1" hangingPunct="1">
              <a:buFont typeface="Arial" panose="020B0604020202020204" pitchFamily="34" charset="0"/>
              <a:buChar char="•"/>
            </a:pPr>
            <a:r>
              <a:rPr lang="en-US" sz="2800" dirty="0"/>
              <a:t>Patterns help improve developer communication</a:t>
            </a:r>
            <a:endParaRPr lang="en-US" sz="3600" dirty="0"/>
          </a:p>
          <a:p>
            <a:pPr eaLnBrk="1" hangingPunct="1">
              <a:buFontTx/>
              <a:buNone/>
            </a:pPr>
            <a:r>
              <a:rPr lang="en-US" sz="2800" dirty="0"/>
              <a:t>Drawbacks:</a:t>
            </a:r>
          </a:p>
          <a:p>
            <a:pPr marL="457200" indent="-457200" eaLnBrk="1" hangingPunct="1">
              <a:buFont typeface="Arial" panose="020B0604020202020204" pitchFamily="34" charset="0"/>
              <a:buChar char="•"/>
            </a:pPr>
            <a:r>
              <a:rPr lang="en-US" sz="2800" dirty="0"/>
              <a:t>Patterns do not lead to direct code reuse</a:t>
            </a:r>
          </a:p>
          <a:p>
            <a:pPr marL="457200" indent="-457200" eaLnBrk="1" hangingPunct="1">
              <a:buFont typeface="Arial" panose="020B0604020202020204" pitchFamily="34" charset="0"/>
              <a:buChar char="•"/>
            </a:pPr>
            <a:r>
              <a:rPr lang="en-US" sz="2800" dirty="0"/>
              <a:t>Teams may suffer from pattern overload</a:t>
            </a:r>
          </a:p>
          <a:p>
            <a:pPr marL="457200" indent="-457200" eaLnBrk="1" hangingPunct="1">
              <a:buFont typeface="Arial" panose="020B0604020202020204" pitchFamily="34" charset="0"/>
              <a:buChar char="•"/>
            </a:pPr>
            <a:r>
              <a:rPr lang="en-US" sz="2800" dirty="0"/>
              <a:t>Patterns are validated by experience and discussion rather than by automated testing</a:t>
            </a:r>
          </a:p>
        </p:txBody>
      </p:sp>
      <p:sp>
        <p:nvSpPr>
          <p:cNvPr id="5" name="Title 4">
            <a:extLst>
              <a:ext uri="{FF2B5EF4-FFF2-40B4-BE49-F238E27FC236}">
                <a16:creationId xmlns:a16="http://schemas.microsoft.com/office/drawing/2014/main" id="{F257DD47-FC45-8CA5-1A73-6D6FCD416424}"/>
              </a:ext>
            </a:extLst>
          </p:cNvPr>
          <p:cNvSpPr>
            <a:spLocks noGrp="1"/>
          </p:cNvSpPr>
          <p:nvPr>
            <p:ph type="title"/>
          </p:nvPr>
        </p:nvSpPr>
        <p:spPr/>
        <p:txBody>
          <a:bodyPr>
            <a:noAutofit/>
          </a:bodyPr>
          <a:lstStyle/>
          <a:p>
            <a:pPr lvl="0">
              <a:lnSpc>
                <a:spcPct val="107000"/>
              </a:lnSpc>
              <a:spcAft>
                <a:spcPts val="800"/>
              </a:spcAft>
              <a:buSzPts val="1000"/>
              <a:tabLst>
                <a:tab pos="457200" algn="l"/>
              </a:tabLst>
            </a:pPr>
            <a:r>
              <a:rPr lang="en-US" sz="3200" dirty="0"/>
              <a:t>Benefits &amp; Drawbacks</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7" name="Brandline_LVC">
            <a:extLst>
              <a:ext uri="{FF2B5EF4-FFF2-40B4-BE49-F238E27FC236}">
                <a16:creationId xmlns:a16="http://schemas.microsoft.com/office/drawing/2014/main" id="{DA172EBF-FC92-73B6-993F-90AB6918D914}"/>
              </a:ext>
            </a:extLst>
          </p:cNvPr>
          <p:cNvSpPr/>
          <p:nvPr/>
        </p:nvSpPr>
        <p:spPr>
          <a:xfrm>
            <a:off x="5384800" y="816324"/>
            <a:ext cx="5490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27551611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10BA-44CB-7124-1690-EB78A202CB5B}"/>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35AFF976-00BE-98BB-03A1-B3CAED07D006}"/>
              </a:ext>
            </a:extLst>
          </p:cNvPr>
          <p:cNvSpPr>
            <a:spLocks noGrp="1"/>
          </p:cNvSpPr>
          <p:nvPr>
            <p:ph type="body" idx="10"/>
          </p:nvPr>
        </p:nvSpPr>
        <p:spPr/>
        <p:txBody>
          <a:bodyPr/>
          <a:lstStyle/>
          <a:p>
            <a:r>
              <a:rPr lang="en-US" sz="4000" dirty="0"/>
              <a:t>Behavioral design pattern </a:t>
            </a:r>
          </a:p>
        </p:txBody>
      </p:sp>
    </p:spTree>
    <p:custDataLst>
      <p:tags r:id="rId1"/>
    </p:custDataLst>
    <p:extLst>
      <p:ext uri="{BB962C8B-B14F-4D97-AF65-F5344CB8AC3E}">
        <p14:creationId xmlns:p14="http://schemas.microsoft.com/office/powerpoint/2010/main" val="11876203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8329D-51C2-1617-E1BA-86E739A5D1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8753F9-EBCC-9C78-41C8-BDEBB0347AA8}"/>
              </a:ext>
            </a:extLst>
          </p:cNvPr>
          <p:cNvSpPr>
            <a:spLocks noGrp="1"/>
          </p:cNvSpPr>
          <p:nvPr>
            <p:ph type="title"/>
          </p:nvPr>
        </p:nvSpPr>
        <p:spPr/>
        <p:txBody>
          <a:bodyPr>
            <a:noAutofit/>
          </a:bodyPr>
          <a:lstStyle/>
          <a:p>
            <a:pPr>
              <a:lnSpc>
                <a:spcPct val="107000"/>
              </a:lnSpc>
              <a:spcAft>
                <a:spcPts val="800"/>
              </a:spcAft>
            </a:pPr>
            <a:r>
              <a:rPr lang="en-IN" sz="3200" b="1" dirty="0"/>
              <a:t>Chain of Responsibility</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1149480F-F889-AF52-F37E-E67685B1AB9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A8E0B8DC-D7F0-6933-E06A-F3C0D74C5B70}"/>
              </a:ext>
            </a:extLst>
          </p:cNvPr>
          <p:cNvSpPr>
            <a:spLocks noGrp="1" noChangeArrowheads="1"/>
          </p:cNvSpPr>
          <p:nvPr>
            <p:ph type="body" idx="1"/>
          </p:nvPr>
        </p:nvSpPr>
        <p:spPr bwMode="auto">
          <a:xfrm>
            <a:off x="820550" y="1193724"/>
            <a:ext cx="15017858" cy="6371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Chain of Responsibility</a:t>
            </a:r>
            <a:r>
              <a:rPr lang="en-US" sz="2800" dirty="0"/>
              <a:t>:</a:t>
            </a:r>
          </a:p>
          <a:p>
            <a:pPr lvl="1"/>
            <a:r>
              <a:rPr lang="en-US" sz="2800" b="1" dirty="0"/>
              <a:t>Purpose</a:t>
            </a:r>
            <a:r>
              <a:rPr lang="en-US" sz="2800" dirty="0"/>
              <a:t>: Passes a request along a chain of handlers until an object handles it.</a:t>
            </a:r>
          </a:p>
          <a:p>
            <a:pPr lvl="1"/>
            <a:r>
              <a:rPr lang="en-US" sz="2800" b="1" i="1" dirty="0"/>
              <a:t>Problem &amp; Context</a:t>
            </a:r>
          </a:p>
          <a:p>
            <a:pPr lvl="2"/>
            <a:r>
              <a:rPr lang="en-US" sz="2800" dirty="0"/>
              <a:t>When there is more than one object that can handle or fulfill a client request, each of these potential handler objects can be arranged in the form of a chain, with each object having a pointer to the next object in the chain</a:t>
            </a:r>
          </a:p>
          <a:p>
            <a:pPr lvl="1"/>
            <a:r>
              <a:rPr lang="en-US" sz="2800" b="1" i="1" dirty="0"/>
              <a:t>Solution</a:t>
            </a:r>
          </a:p>
          <a:p>
            <a:pPr lvl="2"/>
            <a:r>
              <a:rPr lang="en-US" sz="2800" dirty="0"/>
              <a:t>The order in which the objects form the chain can be decided dynamically at runtime by the client. All potential handler objects should provide a consistent interface. Neither the client object nor any of the handler objects in the chain need to know which object will actually fulfill the request</a:t>
            </a:r>
          </a:p>
          <a:p>
            <a:pPr lvl="1"/>
            <a:endParaRPr lang="en-US" sz="2800" dirty="0"/>
          </a:p>
        </p:txBody>
      </p:sp>
    </p:spTree>
    <p:custDataLst>
      <p:tags r:id="rId1"/>
    </p:custDataLst>
    <p:extLst>
      <p:ext uri="{BB962C8B-B14F-4D97-AF65-F5344CB8AC3E}">
        <p14:creationId xmlns:p14="http://schemas.microsoft.com/office/powerpoint/2010/main" val="32194605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27C88-A494-7297-8333-75881BEE80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7B247C6-2B04-B047-573E-DE17D20D7568}"/>
              </a:ext>
            </a:extLst>
          </p:cNvPr>
          <p:cNvSpPr>
            <a:spLocks noGrp="1"/>
          </p:cNvSpPr>
          <p:nvPr>
            <p:ph type="title"/>
          </p:nvPr>
        </p:nvSpPr>
        <p:spPr/>
        <p:txBody>
          <a:bodyPr>
            <a:noAutofit/>
          </a:bodyPr>
          <a:lstStyle/>
          <a:p>
            <a:pPr>
              <a:lnSpc>
                <a:spcPct val="107000"/>
              </a:lnSpc>
              <a:spcAft>
                <a:spcPts val="800"/>
              </a:spcAft>
            </a:pPr>
            <a:r>
              <a:rPr lang="en-IN" sz="3200" b="1" dirty="0"/>
              <a:t>Chain of Responsibility</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2D7D0568-15FC-D88F-9F17-B14354F477C4}"/>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47F63770-C2E7-4FBF-315C-9C8754A65C46}"/>
              </a:ext>
            </a:extLst>
          </p:cNvPr>
          <p:cNvSpPr>
            <a:spLocks noGrp="1" noChangeArrowheads="1"/>
          </p:cNvSpPr>
          <p:nvPr>
            <p:ph type="body" idx="1"/>
          </p:nvPr>
        </p:nvSpPr>
        <p:spPr bwMode="auto">
          <a:xfrm>
            <a:off x="820550" y="1717008"/>
            <a:ext cx="15017858" cy="5325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Chain of Responsibility</a:t>
            </a:r>
            <a:r>
              <a:rPr lang="en-US" sz="2800" dirty="0"/>
              <a:t>:</a:t>
            </a:r>
          </a:p>
          <a:p>
            <a:pPr lvl="1"/>
            <a:r>
              <a:rPr lang="en-US" sz="2800" b="1" dirty="0"/>
              <a:t>Use Case</a:t>
            </a:r>
            <a:r>
              <a:rPr lang="en-US" sz="2800" dirty="0"/>
              <a:t>: Handling events or requests in sequential processing like in logging systems.</a:t>
            </a:r>
          </a:p>
          <a:p>
            <a:pPr lvl="1"/>
            <a:r>
              <a:rPr lang="en-US" sz="2800" dirty="0"/>
              <a:t>Example </a:t>
            </a:r>
          </a:p>
          <a:p>
            <a:pPr lvl="2"/>
            <a:r>
              <a:rPr lang="en-US" sz="2800" dirty="0"/>
              <a:t>A logging framework can have a chain of log handlers that directs log messages to appropriate outputs (like console, file, or remote server) based on their severity.</a:t>
            </a:r>
          </a:p>
          <a:p>
            <a:pPr lvl="2"/>
            <a:r>
              <a:rPr lang="en-US" sz="2800" dirty="0"/>
              <a:t>A customer support system can use a chain of support representatives (e.g., first line support, technical support, manager) where each representative decides whether to handle the inquiry or escalate it to the next representative.</a:t>
            </a:r>
          </a:p>
          <a:p>
            <a:pPr lvl="1"/>
            <a:endParaRPr lang="en-US" sz="2800" dirty="0"/>
          </a:p>
        </p:txBody>
      </p:sp>
    </p:spTree>
    <p:custDataLst>
      <p:tags r:id="rId1"/>
    </p:custDataLst>
    <p:extLst>
      <p:ext uri="{BB962C8B-B14F-4D97-AF65-F5344CB8AC3E}">
        <p14:creationId xmlns:p14="http://schemas.microsoft.com/office/powerpoint/2010/main" val="40824391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D405B-D7A8-B7F3-C784-C23D049913A0}"/>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2623A569-A718-16F5-E4CE-88F8B2033774}"/>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E1E77E2-2545-47DF-F4EC-3734ED685AEC}"/>
              </a:ext>
            </a:extLst>
          </p:cNvPr>
          <p:cNvPicPr>
            <a:picLocks noChangeAspect="1" noChangeArrowheads="1"/>
          </p:cNvPicPr>
          <p:nvPr/>
        </p:nvPicPr>
        <p:blipFill>
          <a:blip r:embed="rId4" cstate="print"/>
          <a:srcRect/>
          <a:stretch>
            <a:fillRect/>
          </a:stretch>
        </p:blipFill>
        <p:spPr bwMode="auto">
          <a:xfrm>
            <a:off x="1952787" y="1143000"/>
            <a:ext cx="12538128" cy="6858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6279276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2B710-81FE-CF8D-A46D-1ACE6CACC9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F395CC-8EAE-D451-A85B-4503E68DF23B}"/>
              </a:ext>
            </a:extLst>
          </p:cNvPr>
          <p:cNvSpPr>
            <a:spLocks noGrp="1"/>
          </p:cNvSpPr>
          <p:nvPr>
            <p:ph type="title"/>
          </p:nvPr>
        </p:nvSpPr>
        <p:spPr/>
        <p:txBody>
          <a:bodyPr>
            <a:noAutofit/>
          </a:bodyPr>
          <a:lstStyle/>
          <a:p>
            <a:pPr>
              <a:lnSpc>
                <a:spcPct val="107000"/>
              </a:lnSpc>
              <a:spcAft>
                <a:spcPts val="800"/>
              </a:spcAft>
            </a:pPr>
            <a:r>
              <a:rPr lang="en-IN" sz="3200" b="1" dirty="0"/>
              <a:t>Command</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25B55BC7-3466-B18F-10AB-36C8D8D4D8FA}"/>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2C7F2FA2-14DC-E349-ABAE-04CCE13C6E5F}"/>
              </a:ext>
            </a:extLst>
          </p:cNvPr>
          <p:cNvSpPr>
            <a:spLocks noGrp="1" noChangeArrowheads="1"/>
          </p:cNvSpPr>
          <p:nvPr>
            <p:ph type="body" idx="1"/>
          </p:nvPr>
        </p:nvSpPr>
        <p:spPr bwMode="auto">
          <a:xfrm>
            <a:off x="617126" y="1265775"/>
            <a:ext cx="15017858" cy="735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Command</a:t>
            </a:r>
            <a:r>
              <a:rPr lang="en-US" sz="2800" dirty="0"/>
              <a:t>:</a:t>
            </a:r>
          </a:p>
          <a:p>
            <a:pPr lvl="1"/>
            <a:r>
              <a:rPr lang="en-US" sz="2800" b="1" dirty="0"/>
              <a:t>Purpose</a:t>
            </a:r>
            <a:r>
              <a:rPr lang="en-US" sz="2800" dirty="0"/>
              <a:t>: Encapsulates a request as an object, allowing for parameterization of requests and queuing.</a:t>
            </a:r>
          </a:p>
          <a:p>
            <a:pPr lvl="1"/>
            <a:r>
              <a:rPr lang="en-US" sz="2800" b="1" i="1" dirty="0"/>
              <a:t>Problem &amp; Context</a:t>
            </a:r>
          </a:p>
          <a:p>
            <a:pPr lvl="2"/>
            <a:r>
              <a:rPr lang="en-US" sz="2800" dirty="0"/>
              <a:t>Used when there is a proliferation of similar methods and the interface to implement an object becomes unwieldy – too many public methods for other objects to call, an interface that is unworkable and always changing</a:t>
            </a:r>
            <a:endParaRPr lang="en-US" sz="2000" dirty="0"/>
          </a:p>
          <a:p>
            <a:pPr lvl="1"/>
            <a:r>
              <a:rPr lang="en-US" sz="2800" b="1" i="1" dirty="0"/>
              <a:t>Solution</a:t>
            </a:r>
          </a:p>
          <a:p>
            <a:pPr lvl="2"/>
            <a:r>
              <a:rPr lang="en-US" sz="2800" dirty="0"/>
              <a:t>Create an abstraction for the processing in response to client requests by declaring a common interface to be implemented by different concrete implementers referred to as </a:t>
            </a:r>
            <a:r>
              <a:rPr lang="en-US" sz="2800" i="1" dirty="0"/>
              <a:t>Command objects</a:t>
            </a:r>
            <a:r>
              <a:rPr lang="en-US" sz="2800" dirty="0"/>
              <a:t>. A given Command object does not contain the actual implementation of the functionality. Command objects make use of Receiver objects in offering this functionality</a:t>
            </a:r>
          </a:p>
          <a:p>
            <a:pPr lvl="1"/>
            <a:endParaRPr lang="en-US" sz="2800" dirty="0"/>
          </a:p>
        </p:txBody>
      </p:sp>
    </p:spTree>
    <p:custDataLst>
      <p:tags r:id="rId1"/>
    </p:custDataLst>
    <p:extLst>
      <p:ext uri="{BB962C8B-B14F-4D97-AF65-F5344CB8AC3E}">
        <p14:creationId xmlns:p14="http://schemas.microsoft.com/office/powerpoint/2010/main" val="2190906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E4622-1D2E-B22C-9E14-B29D74BE77B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83C85A-8246-A58A-3A99-C2BB8806D433}"/>
              </a:ext>
            </a:extLst>
          </p:cNvPr>
          <p:cNvSpPr>
            <a:spLocks noGrp="1"/>
          </p:cNvSpPr>
          <p:nvPr>
            <p:ph type="title"/>
          </p:nvPr>
        </p:nvSpPr>
        <p:spPr/>
        <p:txBody>
          <a:bodyPr>
            <a:noAutofit/>
          </a:bodyPr>
          <a:lstStyle/>
          <a:p>
            <a:pPr>
              <a:lnSpc>
                <a:spcPct val="107000"/>
              </a:lnSpc>
              <a:spcAft>
                <a:spcPts val="800"/>
              </a:spcAft>
            </a:pPr>
            <a:r>
              <a:rPr lang="en-IN" sz="3200" b="1" dirty="0"/>
              <a:t>Command</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983B1BC2-577D-E6AE-86D5-1B68BF5302E0}"/>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768FC528-B750-0268-2962-B7B526B7F5AA}"/>
              </a:ext>
            </a:extLst>
          </p:cNvPr>
          <p:cNvSpPr>
            <a:spLocks noGrp="1" noChangeArrowheads="1"/>
          </p:cNvSpPr>
          <p:nvPr>
            <p:ph type="body" idx="1"/>
          </p:nvPr>
        </p:nvSpPr>
        <p:spPr bwMode="auto">
          <a:xfrm>
            <a:off x="617126" y="2026852"/>
            <a:ext cx="15017858" cy="323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Command</a:t>
            </a:r>
            <a:r>
              <a:rPr lang="en-US" sz="2800" dirty="0"/>
              <a:t>:</a:t>
            </a:r>
          </a:p>
          <a:p>
            <a:pPr lvl="1"/>
            <a:r>
              <a:rPr lang="en-US" sz="2800" b="1" dirty="0"/>
              <a:t>Use Case</a:t>
            </a:r>
            <a:r>
              <a:rPr lang="en-US" sz="2800" dirty="0"/>
              <a:t>: Implementing undo/redo operations in text editors.</a:t>
            </a:r>
          </a:p>
          <a:p>
            <a:pPr lvl="1"/>
            <a:r>
              <a:rPr lang="en-US" sz="2800" dirty="0"/>
              <a:t>Example </a:t>
            </a:r>
          </a:p>
          <a:p>
            <a:pPr lvl="2"/>
            <a:r>
              <a:rPr lang="en-US" sz="2800" dirty="0"/>
              <a:t>Each scheduled job can be encapsulated in a command object that defines the task to be executed. The scheduler can queue, cancel, or execute jobs without needing to know the details of each task.</a:t>
            </a:r>
          </a:p>
        </p:txBody>
      </p:sp>
    </p:spTree>
    <p:custDataLst>
      <p:tags r:id="rId1"/>
    </p:custDataLst>
    <p:extLst>
      <p:ext uri="{BB962C8B-B14F-4D97-AF65-F5344CB8AC3E}">
        <p14:creationId xmlns:p14="http://schemas.microsoft.com/office/powerpoint/2010/main" val="22942088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69285-AF78-B332-03E7-9C6F163132C9}"/>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E6C39CA6-5C64-AAA4-3559-9532A9AF82B3}"/>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F0A67EE5-29C1-0F71-80AD-30957D682EF5}"/>
              </a:ext>
            </a:extLst>
          </p:cNvPr>
          <p:cNvPicPr>
            <a:picLocks noChangeAspect="1" noChangeArrowheads="1"/>
          </p:cNvPicPr>
          <p:nvPr/>
        </p:nvPicPr>
        <p:blipFill>
          <a:blip r:embed="rId4" cstate="print"/>
          <a:srcRect/>
          <a:stretch>
            <a:fillRect/>
          </a:stretch>
        </p:blipFill>
        <p:spPr bwMode="auto">
          <a:xfrm>
            <a:off x="1301858" y="1255363"/>
            <a:ext cx="13065071" cy="7246749"/>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989024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FE999-6801-6878-C045-34A14E8ED0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3D6386-E658-C1C7-B409-A269A4456E2F}"/>
              </a:ext>
            </a:extLst>
          </p:cNvPr>
          <p:cNvSpPr>
            <a:spLocks noGrp="1"/>
          </p:cNvSpPr>
          <p:nvPr>
            <p:ph type="title"/>
          </p:nvPr>
        </p:nvSpPr>
        <p:spPr/>
        <p:txBody>
          <a:bodyPr>
            <a:noAutofit/>
          </a:bodyPr>
          <a:lstStyle/>
          <a:p>
            <a:pPr>
              <a:lnSpc>
                <a:spcPct val="107000"/>
              </a:lnSpc>
              <a:spcAft>
                <a:spcPts val="800"/>
              </a:spcAft>
            </a:pPr>
            <a:r>
              <a:rPr lang="en-IN" sz="3200" b="1" dirty="0"/>
              <a:t>Interpreter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CAF12C9B-9A93-6793-AA2C-AF9D91F98664}"/>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3ED35598-70E5-AAAF-20C0-D627B8D8FABC}"/>
              </a:ext>
            </a:extLst>
          </p:cNvPr>
          <p:cNvSpPr>
            <a:spLocks noGrp="1" noChangeArrowheads="1"/>
          </p:cNvSpPr>
          <p:nvPr>
            <p:ph type="body" idx="1"/>
          </p:nvPr>
        </p:nvSpPr>
        <p:spPr bwMode="auto">
          <a:xfrm>
            <a:off x="619071" y="1459384"/>
            <a:ext cx="15017858" cy="329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Interpreter</a:t>
            </a:r>
            <a:r>
              <a:rPr lang="en-US" sz="2800" dirty="0"/>
              <a:t>:</a:t>
            </a:r>
          </a:p>
          <a:p>
            <a:pPr lvl="1"/>
            <a:r>
              <a:rPr lang="en-US" sz="2800" b="1" dirty="0"/>
              <a:t>Purpose</a:t>
            </a:r>
            <a:r>
              <a:rPr lang="en-US" sz="2800" dirty="0"/>
              <a:t>: Defines a grammatical representation for a language and provides an interpreter to interpret sentences.</a:t>
            </a:r>
          </a:p>
          <a:p>
            <a:pPr lvl="1"/>
            <a:r>
              <a:rPr lang="en-US" sz="2800" b="1" dirty="0"/>
              <a:t>Use Case</a:t>
            </a:r>
            <a:r>
              <a:rPr lang="en-US" sz="2800" dirty="0"/>
              <a:t>: Compilers or data parsers.</a:t>
            </a:r>
          </a:p>
          <a:p>
            <a:pPr lvl="1"/>
            <a:r>
              <a:rPr lang="en-US" sz="2800" dirty="0"/>
              <a:t>Example </a:t>
            </a:r>
          </a:p>
          <a:p>
            <a:pPr lvl="1"/>
            <a:r>
              <a:rPr lang="en-US" sz="2800" dirty="0"/>
              <a:t>java command </a:t>
            </a:r>
          </a:p>
        </p:txBody>
      </p:sp>
    </p:spTree>
    <p:custDataLst>
      <p:tags r:id="rId1"/>
    </p:custDataLst>
    <p:extLst>
      <p:ext uri="{BB962C8B-B14F-4D97-AF65-F5344CB8AC3E}">
        <p14:creationId xmlns:p14="http://schemas.microsoft.com/office/powerpoint/2010/main" val="35909091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F2B42-9099-01D2-1C91-AF46178D90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D00081-6ACF-26F0-3755-25060C6CA702}"/>
              </a:ext>
            </a:extLst>
          </p:cNvPr>
          <p:cNvSpPr>
            <a:spLocks noGrp="1"/>
          </p:cNvSpPr>
          <p:nvPr>
            <p:ph type="title"/>
          </p:nvPr>
        </p:nvSpPr>
        <p:spPr/>
        <p:txBody>
          <a:bodyPr>
            <a:noAutofit/>
          </a:bodyPr>
          <a:lstStyle/>
          <a:p>
            <a:pPr>
              <a:lnSpc>
                <a:spcPct val="107000"/>
              </a:lnSpc>
              <a:spcAft>
                <a:spcPts val="800"/>
              </a:spcAft>
            </a:pPr>
            <a:r>
              <a:rPr lang="en-IN" sz="3200" b="1" dirty="0"/>
              <a:t>Iterator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F89A2214-930F-6712-2247-A868DA63DA3F}"/>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2C70F116-5C49-C951-C707-82C0CEB59C1F}"/>
              </a:ext>
            </a:extLst>
          </p:cNvPr>
          <p:cNvSpPr>
            <a:spLocks noGrp="1" noChangeArrowheads="1"/>
          </p:cNvSpPr>
          <p:nvPr>
            <p:ph type="body" idx="1"/>
          </p:nvPr>
        </p:nvSpPr>
        <p:spPr bwMode="auto">
          <a:xfrm>
            <a:off x="617126" y="1726748"/>
            <a:ext cx="15017858" cy="4962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Iterator</a:t>
            </a:r>
            <a:r>
              <a:rPr lang="en-US" sz="2800" dirty="0"/>
              <a:t>:</a:t>
            </a:r>
          </a:p>
          <a:p>
            <a:pPr lvl="1"/>
            <a:r>
              <a:rPr lang="en-US" sz="2800" b="1" dirty="0"/>
              <a:t>Purpose</a:t>
            </a:r>
            <a:r>
              <a:rPr lang="en-US" sz="2800" dirty="0"/>
              <a:t>: Provides a way to access elements of a collection without exposing the underlying representation.</a:t>
            </a:r>
          </a:p>
          <a:p>
            <a:pPr lvl="1"/>
            <a:r>
              <a:rPr lang="en-US" sz="2800" b="1" dirty="0"/>
              <a:t>Use Case</a:t>
            </a:r>
            <a:r>
              <a:rPr lang="en-US" sz="2800" dirty="0"/>
              <a:t>: Iterating over collections like lists or trees.</a:t>
            </a:r>
          </a:p>
          <a:p>
            <a:pPr lvl="1"/>
            <a:r>
              <a:rPr lang="en-US" sz="2800" dirty="0"/>
              <a:t>Example </a:t>
            </a:r>
          </a:p>
          <a:p>
            <a:pPr lvl="2"/>
            <a:r>
              <a:rPr lang="en-US" sz="2800" dirty="0"/>
              <a:t>Foreach </a:t>
            </a:r>
          </a:p>
          <a:p>
            <a:pPr lvl="2"/>
            <a:r>
              <a:rPr lang="en-US" sz="2800" dirty="0"/>
              <a:t>Iterator </a:t>
            </a:r>
          </a:p>
          <a:p>
            <a:pPr lvl="2"/>
            <a:r>
              <a:rPr lang="en-US" sz="2800" dirty="0" err="1"/>
              <a:t>ListIterator</a:t>
            </a:r>
            <a:r>
              <a:rPr lang="en-US" sz="2800" dirty="0"/>
              <a:t> </a:t>
            </a:r>
          </a:p>
          <a:p>
            <a:pPr lvl="2"/>
            <a:r>
              <a:rPr lang="en-US" sz="2800" dirty="0"/>
              <a:t>Enumeration </a:t>
            </a:r>
          </a:p>
        </p:txBody>
      </p:sp>
    </p:spTree>
    <p:custDataLst>
      <p:tags r:id="rId1"/>
    </p:custDataLst>
    <p:extLst>
      <p:ext uri="{BB962C8B-B14F-4D97-AF65-F5344CB8AC3E}">
        <p14:creationId xmlns:p14="http://schemas.microsoft.com/office/powerpoint/2010/main" val="4388703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3424A-0D47-E325-DAD2-69F629885E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E4C1F4-FC9C-008C-93D1-7CC51C4B0200}"/>
              </a:ext>
            </a:extLst>
          </p:cNvPr>
          <p:cNvSpPr>
            <a:spLocks noGrp="1"/>
          </p:cNvSpPr>
          <p:nvPr>
            <p:ph type="title"/>
          </p:nvPr>
        </p:nvSpPr>
        <p:spPr/>
        <p:txBody>
          <a:bodyPr>
            <a:noAutofit/>
          </a:bodyPr>
          <a:lstStyle/>
          <a:p>
            <a:pPr>
              <a:lnSpc>
                <a:spcPct val="107000"/>
              </a:lnSpc>
              <a:spcAft>
                <a:spcPts val="800"/>
              </a:spcAft>
            </a:pPr>
            <a:r>
              <a:rPr lang="en-IN" sz="3200" b="1" dirty="0"/>
              <a:t>Mediator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7A863B46-AE58-566B-5C2E-BE06CB18A89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3">
            <a:extLst>
              <a:ext uri="{FF2B5EF4-FFF2-40B4-BE49-F238E27FC236}">
                <a16:creationId xmlns:a16="http://schemas.microsoft.com/office/drawing/2014/main" id="{359F1238-F34D-B35E-2C5B-A4F26A288B34}"/>
              </a:ext>
            </a:extLst>
          </p:cNvPr>
          <p:cNvSpPr>
            <a:spLocks noGrp="1" noChangeArrowheads="1"/>
          </p:cNvSpPr>
          <p:nvPr>
            <p:ph type="body" idx="1"/>
          </p:nvPr>
        </p:nvSpPr>
        <p:spPr bwMode="auto">
          <a:xfrm>
            <a:off x="681119" y="1519028"/>
            <a:ext cx="15406122"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mj-lt"/>
              </a:rPr>
              <a:t>Mediator</a:t>
            </a:r>
            <a:r>
              <a:rPr kumimoji="0" lang="en-US" altLang="en-US" sz="2800" b="0" i="0" u="none" strike="noStrike" cap="none" normalizeH="0" baseline="0" dirty="0">
                <a:ln>
                  <a:noFill/>
                </a:ln>
                <a:solidFill>
                  <a:schemeClr val="tx1"/>
                </a:solidFill>
                <a:effectLst/>
                <a:latin typeface="+mj-lt"/>
              </a:rPr>
              <a:t>:</a:t>
            </a:r>
          </a:p>
          <a:p>
            <a:pPr lvl="1" indent="0" eaLnBrk="0" fontAlgn="base" hangingPunct="0">
              <a:lnSpc>
                <a:spcPct val="100000"/>
              </a:lnSpc>
              <a:spcBef>
                <a:spcPct val="0"/>
              </a:spcBef>
              <a:spcAft>
                <a:spcPct val="0"/>
              </a:spcAft>
              <a:buFontTx/>
              <a:buChar char="•"/>
            </a:pPr>
            <a:r>
              <a:rPr kumimoji="0" lang="en-US" altLang="en-US" sz="2800" b="1" i="0" u="none" strike="noStrike" cap="none" normalizeH="0" baseline="0" dirty="0">
                <a:ln>
                  <a:noFill/>
                </a:ln>
                <a:solidFill>
                  <a:schemeClr val="tx1"/>
                </a:solidFill>
                <a:effectLst/>
                <a:latin typeface="+mj-lt"/>
              </a:rPr>
              <a:t>Purpose</a:t>
            </a:r>
            <a:r>
              <a:rPr kumimoji="0" lang="en-US" altLang="en-US" sz="2800" b="0" i="0" u="none" strike="noStrike" cap="none" normalizeH="0" baseline="0" dirty="0">
                <a:ln>
                  <a:noFill/>
                </a:ln>
                <a:solidFill>
                  <a:schemeClr val="tx1"/>
                </a:solidFill>
                <a:effectLst/>
                <a:latin typeface="+mj-lt"/>
              </a:rPr>
              <a:t>: Reduces direct communication between objects by introducing a mediator object.</a:t>
            </a:r>
          </a:p>
          <a:p>
            <a:pPr lvl="1" indent="0" eaLnBrk="0" fontAlgn="base" hangingPunct="0">
              <a:lnSpc>
                <a:spcPct val="100000"/>
              </a:lnSpc>
              <a:spcBef>
                <a:spcPct val="0"/>
              </a:spcBef>
              <a:spcAft>
                <a:spcPct val="0"/>
              </a:spcAft>
              <a:buFontTx/>
              <a:buChar char="•"/>
            </a:pPr>
            <a:r>
              <a:rPr lang="en-US" sz="2800" b="1" i="1" dirty="0"/>
              <a:t>Problem &amp; Context</a:t>
            </a:r>
          </a:p>
          <a:p>
            <a:pPr lvl="2" indent="0" eaLnBrk="0" fontAlgn="base" hangingPunct="0">
              <a:lnSpc>
                <a:spcPct val="100000"/>
              </a:lnSpc>
              <a:spcBef>
                <a:spcPct val="0"/>
              </a:spcBef>
              <a:spcAft>
                <a:spcPct val="0"/>
              </a:spcAft>
              <a:buFontTx/>
              <a:buChar char="•"/>
            </a:pPr>
            <a:r>
              <a:rPr lang="en-US" sz="2800" dirty="0"/>
              <a:t>Objects interact with each other for the purpose of providing a service. This interaction can be direct (point-to-point). As the number of objects increases, the interaction can lead to a complex maze of references among objects. Having an object directly referring to other objects greatly reduces the scope for reuse</a:t>
            </a:r>
            <a:endParaRPr lang="en-US" sz="2400" dirty="0"/>
          </a:p>
          <a:p>
            <a:pPr lvl="1" indent="0" eaLnBrk="0" fontAlgn="base" hangingPunct="0">
              <a:lnSpc>
                <a:spcPct val="100000"/>
              </a:lnSpc>
              <a:spcBef>
                <a:spcPct val="0"/>
              </a:spcBef>
              <a:spcAft>
                <a:spcPct val="0"/>
              </a:spcAft>
              <a:buFontTx/>
              <a:buChar char="•"/>
            </a:pPr>
            <a:r>
              <a:rPr lang="en-US" sz="2800" b="1" i="1" dirty="0"/>
              <a:t>Solution</a:t>
            </a:r>
          </a:p>
          <a:p>
            <a:pPr lvl="2" indent="0" eaLnBrk="0" fontAlgn="base" hangingPunct="0">
              <a:lnSpc>
                <a:spcPct val="100000"/>
              </a:lnSpc>
              <a:spcBef>
                <a:spcPct val="0"/>
              </a:spcBef>
              <a:spcAft>
                <a:spcPct val="0"/>
              </a:spcAft>
              <a:buFontTx/>
              <a:buChar char="•"/>
            </a:pPr>
            <a:r>
              <a:rPr lang="en-US" sz="2800" dirty="0"/>
              <a:t>The Mediator pattern suggests abstracting all object interaction details into a separate class, referred to as a </a:t>
            </a:r>
            <a:r>
              <a:rPr lang="en-US" sz="2800" i="1" dirty="0"/>
              <a:t>Mediator</a:t>
            </a:r>
            <a:r>
              <a:rPr lang="en-US" sz="2800" dirty="0"/>
              <a:t>. The interaction between any two different objects is routed through the Mediator class. All objects send their messages to the mediator</a:t>
            </a:r>
          </a:p>
          <a:p>
            <a:pPr lvl="1" indent="0" eaLnBrk="0" fontAlgn="base" hangingPunct="0">
              <a:lnSpc>
                <a:spcPct val="100000"/>
              </a:lnSpc>
              <a:spcBef>
                <a:spcPct val="0"/>
              </a:spcBef>
              <a:spcAft>
                <a:spcPct val="0"/>
              </a:spcAft>
              <a:buFontTx/>
              <a:buChar char="•"/>
            </a:pPr>
            <a:endParaRPr kumimoji="0" lang="en-US" altLang="en-US" sz="2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mj-lt"/>
            </a:endParaRPr>
          </a:p>
        </p:txBody>
      </p:sp>
    </p:spTree>
    <p:custDataLst>
      <p:tags r:id="rId1"/>
    </p:custDataLst>
    <p:extLst>
      <p:ext uri="{BB962C8B-B14F-4D97-AF65-F5344CB8AC3E}">
        <p14:creationId xmlns:p14="http://schemas.microsoft.com/office/powerpoint/2010/main" val="4219812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E022B-9561-58EC-FB88-7BDB5FFB529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43BF39-DC64-2878-6532-311E40E84BE3}"/>
              </a:ext>
            </a:extLst>
          </p:cNvPr>
          <p:cNvSpPr>
            <a:spLocks noGrp="1"/>
          </p:cNvSpPr>
          <p:nvPr>
            <p:ph type="body" idx="1"/>
          </p:nvPr>
        </p:nvSpPr>
        <p:spPr>
          <a:xfrm>
            <a:off x="619932" y="1131377"/>
            <a:ext cx="15636067" cy="7423688"/>
          </a:xfrm>
        </p:spPr>
        <p:txBody>
          <a:bodyPr>
            <a:noAutofit/>
          </a:bodyPr>
          <a:lstStyle/>
          <a:p>
            <a:r>
              <a:rPr lang="en-US" sz="2800" b="1" dirty="0"/>
              <a:t>Encapsulation</a:t>
            </a:r>
            <a:r>
              <a:rPr lang="en-US" sz="2800" dirty="0"/>
              <a:t>:</a:t>
            </a:r>
          </a:p>
          <a:p>
            <a:pPr lvl="1"/>
            <a:r>
              <a:rPr lang="en-US" sz="2800" b="1" dirty="0"/>
              <a:t>Definition</a:t>
            </a:r>
            <a:r>
              <a:rPr lang="en-US" sz="2800" dirty="0"/>
              <a:t>: Encapsulation is the bundling of data (attributes) and methods (functions) that operate on that data within a single unit, usually a class. It restricts direct access to some of an object’s components, meaning the internal state of an object can only be changed through its methods.</a:t>
            </a:r>
          </a:p>
          <a:p>
            <a:r>
              <a:rPr lang="en-US" sz="2800" b="1" dirty="0"/>
              <a:t>Abstraction</a:t>
            </a:r>
            <a:r>
              <a:rPr lang="en-US" sz="2800" dirty="0"/>
              <a:t>:</a:t>
            </a:r>
          </a:p>
          <a:p>
            <a:pPr lvl="1"/>
            <a:r>
              <a:rPr lang="en-US" sz="2800" b="1" dirty="0"/>
              <a:t>Definition</a:t>
            </a:r>
            <a:r>
              <a:rPr lang="en-US" sz="2800" dirty="0"/>
              <a:t>: Abstraction is the process of hiding the complex details of an object and exposing only the essential parts. It allows developers to focus on what an object does rather than how it does it.</a:t>
            </a:r>
          </a:p>
        </p:txBody>
      </p:sp>
      <p:sp>
        <p:nvSpPr>
          <p:cNvPr id="4" name="Title 3">
            <a:extLst>
              <a:ext uri="{FF2B5EF4-FFF2-40B4-BE49-F238E27FC236}">
                <a16:creationId xmlns:a16="http://schemas.microsoft.com/office/drawing/2014/main" id="{2897DC94-AF31-BBB0-722F-1D0170B29E80}"/>
              </a:ext>
            </a:extLst>
          </p:cNvPr>
          <p:cNvSpPr>
            <a:spLocks noGrp="1"/>
          </p:cNvSpPr>
          <p:nvPr>
            <p:ph type="title"/>
          </p:nvPr>
        </p:nvSpPr>
        <p:spPr/>
        <p:txBody>
          <a:bodyPr>
            <a:normAutofit/>
          </a:bodyPr>
          <a:lstStyle/>
          <a:p>
            <a:r>
              <a:rPr lang="en-IN" sz="3200" dirty="0">
                <a:effectLst/>
                <a:latin typeface="Calibri" panose="020F0502020204030204" pitchFamily="34" charset="0"/>
                <a:ea typeface="Calibri" panose="020F0502020204030204" pitchFamily="34" charset="0"/>
                <a:cs typeface="Mangal" panose="02040503050203030202" pitchFamily="18" charset="0"/>
              </a:rPr>
              <a:t>Object-Oriented Design (OOD)</a:t>
            </a:r>
            <a:endParaRPr lang="en-IN" sz="4400" dirty="0"/>
          </a:p>
        </p:txBody>
      </p:sp>
      <p:sp>
        <p:nvSpPr>
          <p:cNvPr id="6" name="Brandline_LVC">
            <a:extLst>
              <a:ext uri="{FF2B5EF4-FFF2-40B4-BE49-F238E27FC236}">
                <a16:creationId xmlns:a16="http://schemas.microsoft.com/office/drawing/2014/main" id="{CBA84C5E-A441-C04D-5597-B1DD08850995}"/>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28698771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0B236-2A70-6083-74C8-771BF1FC17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89068B-40B3-4145-37AC-E24B2E3E1312}"/>
              </a:ext>
            </a:extLst>
          </p:cNvPr>
          <p:cNvSpPr>
            <a:spLocks noGrp="1"/>
          </p:cNvSpPr>
          <p:nvPr>
            <p:ph type="title"/>
          </p:nvPr>
        </p:nvSpPr>
        <p:spPr/>
        <p:txBody>
          <a:bodyPr>
            <a:noAutofit/>
          </a:bodyPr>
          <a:lstStyle/>
          <a:p>
            <a:pPr>
              <a:lnSpc>
                <a:spcPct val="107000"/>
              </a:lnSpc>
              <a:spcAft>
                <a:spcPts val="800"/>
              </a:spcAft>
            </a:pPr>
            <a:r>
              <a:rPr lang="en-IN" sz="3200" b="1" dirty="0"/>
              <a:t>Mediator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BAA3AFF4-FEB1-BE9C-4A5E-16E72D771D9C}"/>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3">
            <a:extLst>
              <a:ext uri="{FF2B5EF4-FFF2-40B4-BE49-F238E27FC236}">
                <a16:creationId xmlns:a16="http://schemas.microsoft.com/office/drawing/2014/main" id="{C4618F61-6974-696B-7A20-113448ED2BD9}"/>
              </a:ext>
            </a:extLst>
          </p:cNvPr>
          <p:cNvSpPr>
            <a:spLocks noGrp="1" noChangeArrowheads="1"/>
          </p:cNvSpPr>
          <p:nvPr>
            <p:ph type="body" idx="1"/>
          </p:nvPr>
        </p:nvSpPr>
        <p:spPr bwMode="auto">
          <a:xfrm>
            <a:off x="603627" y="1695811"/>
            <a:ext cx="1540612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mj-lt"/>
              </a:rPr>
              <a:t>Mediator</a:t>
            </a:r>
            <a:r>
              <a:rPr kumimoji="0" lang="en-US" altLang="en-US" sz="2800" b="0" i="0" u="none" strike="noStrike" cap="none" normalizeH="0" baseline="0" dirty="0">
                <a:ln>
                  <a:noFill/>
                </a:ln>
                <a:solidFill>
                  <a:schemeClr val="tx1"/>
                </a:solidFill>
                <a:effectLst/>
                <a:latin typeface="+mj-lt"/>
              </a:rPr>
              <a:t>:</a:t>
            </a:r>
          </a:p>
          <a:p>
            <a:pPr lvl="1" indent="0" eaLnBrk="0" fontAlgn="base" hangingPunct="0">
              <a:lnSpc>
                <a:spcPct val="100000"/>
              </a:lnSpc>
              <a:spcBef>
                <a:spcPct val="0"/>
              </a:spcBef>
              <a:spcAft>
                <a:spcPct val="0"/>
              </a:spcAft>
              <a:buFontTx/>
              <a:buChar char="•"/>
            </a:pPr>
            <a:r>
              <a:rPr kumimoji="0" lang="en-US" altLang="en-US" sz="2800" b="1" i="0" u="none" strike="noStrike" cap="none" normalizeH="0" baseline="0" dirty="0">
                <a:ln>
                  <a:noFill/>
                </a:ln>
                <a:solidFill>
                  <a:schemeClr val="tx1"/>
                </a:solidFill>
                <a:effectLst/>
                <a:latin typeface="+mj-lt"/>
              </a:rPr>
              <a:t>Use Case</a:t>
            </a:r>
            <a:r>
              <a:rPr kumimoji="0" lang="en-US" altLang="en-US" sz="2800" b="0" i="0" u="none" strike="noStrike" cap="none" normalizeH="0" baseline="0" dirty="0">
                <a:ln>
                  <a:noFill/>
                </a:ln>
                <a:solidFill>
                  <a:schemeClr val="tx1"/>
                </a:solidFill>
                <a:effectLst/>
                <a:latin typeface="+mj-lt"/>
              </a:rPr>
              <a:t>: UI component interactions where each element does not need to know about the others.</a:t>
            </a:r>
          </a:p>
          <a:p>
            <a:pPr lvl="1" indent="0" eaLnBrk="0" fontAlgn="base" hangingPunct="0">
              <a:lnSpc>
                <a:spcPct val="100000"/>
              </a:lnSpc>
              <a:spcBef>
                <a:spcPct val="0"/>
              </a:spcBef>
              <a:spcAft>
                <a:spcPct val="0"/>
              </a:spcAft>
              <a:buFontTx/>
              <a:buChar char="•"/>
            </a:pPr>
            <a:r>
              <a:rPr lang="en-US" altLang="en-US" sz="2800" dirty="0">
                <a:solidFill>
                  <a:schemeClr val="tx1"/>
                </a:solidFill>
                <a:latin typeface="+mj-lt"/>
              </a:rPr>
              <a:t>Example </a:t>
            </a:r>
          </a:p>
          <a:p>
            <a:pPr lvl="2" indent="0" eaLnBrk="0" fontAlgn="base" hangingPunct="0">
              <a:lnSpc>
                <a:spcPct val="100000"/>
              </a:lnSpc>
              <a:spcBef>
                <a:spcPct val="0"/>
              </a:spcBef>
              <a:spcAft>
                <a:spcPct val="0"/>
              </a:spcAft>
              <a:buFontTx/>
              <a:buChar char="•"/>
            </a:pPr>
            <a:r>
              <a:rPr lang="en-US" sz="2800" dirty="0">
                <a:solidFill>
                  <a:schemeClr val="tx1"/>
                </a:solidFill>
                <a:latin typeface="+mj-lt"/>
              </a:rPr>
              <a:t>An air traffic control mediator can coordinate communication between pilots and controllers, handling requests for landing, takeoff, and flight paths without direct communication between planes.</a:t>
            </a:r>
            <a:endParaRPr lang="en-US" altLang="en-US" sz="2800" dirty="0">
              <a:solidFill>
                <a:schemeClr val="tx1"/>
              </a:solidFill>
              <a:latin typeface="+mj-lt"/>
            </a:endParaRPr>
          </a:p>
          <a:p>
            <a:pPr lvl="1" indent="0" eaLnBrk="0" fontAlgn="base" hangingPunct="0">
              <a:lnSpc>
                <a:spcPct val="100000"/>
              </a:lnSpc>
              <a:spcBef>
                <a:spcPct val="0"/>
              </a:spcBef>
              <a:spcAft>
                <a:spcPct val="0"/>
              </a:spcAft>
              <a:buFontTx/>
              <a:buChar char="•"/>
            </a:pPr>
            <a:endParaRPr kumimoji="0" lang="en-US" altLang="en-US" sz="2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mj-lt"/>
            </a:endParaRPr>
          </a:p>
        </p:txBody>
      </p:sp>
    </p:spTree>
    <p:custDataLst>
      <p:tags r:id="rId1"/>
    </p:custDataLst>
    <p:extLst>
      <p:ext uri="{BB962C8B-B14F-4D97-AF65-F5344CB8AC3E}">
        <p14:creationId xmlns:p14="http://schemas.microsoft.com/office/powerpoint/2010/main" val="10022215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43891-FCC1-DA5A-A8BE-131383651E19}"/>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09B46EBD-26A7-C70A-EAF4-423D28ED93AA}"/>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50EBBF-C788-3E00-5BBB-914B38959D4B}"/>
              </a:ext>
            </a:extLst>
          </p:cNvPr>
          <p:cNvPicPr>
            <a:picLocks noChangeAspect="1" noChangeArrowheads="1"/>
          </p:cNvPicPr>
          <p:nvPr/>
        </p:nvPicPr>
        <p:blipFill>
          <a:blip r:embed="rId4" cstate="print"/>
          <a:srcRect/>
          <a:stretch>
            <a:fillRect/>
          </a:stretch>
        </p:blipFill>
        <p:spPr bwMode="auto">
          <a:xfrm>
            <a:off x="1596325" y="1417449"/>
            <a:ext cx="12693112" cy="730034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0568117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46469-CFEE-0583-85EA-F47FE5398E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D4B796-6D0D-AACE-0A2A-323A5AF686B1}"/>
              </a:ext>
            </a:extLst>
          </p:cNvPr>
          <p:cNvSpPr>
            <a:spLocks noGrp="1"/>
          </p:cNvSpPr>
          <p:nvPr>
            <p:ph type="title"/>
          </p:nvPr>
        </p:nvSpPr>
        <p:spPr/>
        <p:txBody>
          <a:bodyPr>
            <a:noAutofit/>
          </a:bodyPr>
          <a:lstStyle/>
          <a:p>
            <a:pPr>
              <a:lnSpc>
                <a:spcPct val="107000"/>
              </a:lnSpc>
              <a:spcAft>
                <a:spcPts val="800"/>
              </a:spcAft>
            </a:pPr>
            <a:r>
              <a:rPr lang="en-IN" sz="3200" b="1" dirty="0"/>
              <a:t>Memento</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DF92DC87-DD95-1A1E-86ED-E3CDD1D082CB}"/>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1C238416-EEC3-95A2-AA7A-F4760CBFFC4A}"/>
              </a:ext>
            </a:extLst>
          </p:cNvPr>
          <p:cNvSpPr>
            <a:spLocks noGrp="1" noChangeArrowheads="1"/>
          </p:cNvSpPr>
          <p:nvPr>
            <p:ph type="body" idx="1"/>
          </p:nvPr>
        </p:nvSpPr>
        <p:spPr bwMode="auto">
          <a:xfrm>
            <a:off x="820549" y="894903"/>
            <a:ext cx="15017858" cy="735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Memento</a:t>
            </a:r>
            <a:r>
              <a:rPr lang="en-US" sz="2800" dirty="0"/>
              <a:t>:</a:t>
            </a:r>
          </a:p>
          <a:p>
            <a:pPr lvl="1"/>
            <a:r>
              <a:rPr lang="en-US" sz="2800" b="1" dirty="0"/>
              <a:t>Purpose</a:t>
            </a:r>
            <a:r>
              <a:rPr lang="en-US" sz="2800" dirty="0"/>
              <a:t>: Saves and restores an object's state without exposing its internal structure.</a:t>
            </a:r>
          </a:p>
          <a:p>
            <a:pPr lvl="1"/>
            <a:r>
              <a:rPr lang="en-US" sz="2800" b="1" i="1" dirty="0"/>
              <a:t>Problem &amp; Context</a:t>
            </a:r>
          </a:p>
          <a:p>
            <a:pPr lvl="2"/>
            <a:r>
              <a:rPr lang="en-US" sz="2800" dirty="0"/>
              <a:t>The state of an object can be defined as the values of its attributes at any given point of time. The Memento pattern is useful for designing a mechanism to capture and store the state of an object so that, when needed, the object can revert to its previous state. This is more like an undo operation</a:t>
            </a:r>
            <a:endParaRPr lang="en-US" sz="2400" dirty="0"/>
          </a:p>
          <a:p>
            <a:pPr lvl="1"/>
            <a:r>
              <a:rPr lang="en-US" sz="2800" b="1" i="1" dirty="0"/>
              <a:t>Solution</a:t>
            </a:r>
          </a:p>
          <a:p>
            <a:pPr lvl="2"/>
            <a:r>
              <a:rPr lang="en-US" sz="2800" dirty="0"/>
              <a:t>The object whose state needs to be captured is referred to as the </a:t>
            </a:r>
            <a:r>
              <a:rPr lang="en-US" sz="2800" i="1" dirty="0"/>
              <a:t>originator</a:t>
            </a:r>
            <a:r>
              <a:rPr lang="en-US" sz="2800" dirty="0"/>
              <a:t>. The originator stores its attributes in a separate object referred to as a </a:t>
            </a:r>
            <a:r>
              <a:rPr lang="en-US" sz="2800" i="1" dirty="0"/>
              <a:t>Memento</a:t>
            </a:r>
            <a:r>
              <a:rPr lang="en-US" sz="2800" dirty="0"/>
              <a:t>. A Memento object must hide the originator variable values from all objects except the originator. A Memento should be designed to provide restricted access to other objects while the originator is allowed to access its internal state</a:t>
            </a:r>
          </a:p>
          <a:p>
            <a:pPr lvl="1"/>
            <a:endParaRPr lang="en-US" sz="2800" dirty="0"/>
          </a:p>
        </p:txBody>
      </p:sp>
    </p:spTree>
    <p:custDataLst>
      <p:tags r:id="rId1"/>
    </p:custDataLst>
    <p:extLst>
      <p:ext uri="{BB962C8B-B14F-4D97-AF65-F5344CB8AC3E}">
        <p14:creationId xmlns:p14="http://schemas.microsoft.com/office/powerpoint/2010/main" val="4111541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64BCE-9A9F-D8E1-36D4-09667881AE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C6CCD7-BE4A-E9BF-3D83-DC135C03052F}"/>
              </a:ext>
            </a:extLst>
          </p:cNvPr>
          <p:cNvSpPr>
            <a:spLocks noGrp="1"/>
          </p:cNvSpPr>
          <p:nvPr>
            <p:ph type="title"/>
          </p:nvPr>
        </p:nvSpPr>
        <p:spPr/>
        <p:txBody>
          <a:bodyPr>
            <a:noAutofit/>
          </a:bodyPr>
          <a:lstStyle/>
          <a:p>
            <a:pPr>
              <a:lnSpc>
                <a:spcPct val="107000"/>
              </a:lnSpc>
              <a:spcAft>
                <a:spcPts val="800"/>
              </a:spcAft>
            </a:pPr>
            <a:r>
              <a:rPr lang="en-IN" sz="3200" b="1" dirty="0"/>
              <a:t>Memento</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AA730DA0-8C0D-1C56-4C41-512E4F81CECF}"/>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9FCC25D3-0912-B67C-D166-C4D4AB03C02B}"/>
              </a:ext>
            </a:extLst>
          </p:cNvPr>
          <p:cNvSpPr>
            <a:spLocks noGrp="1" noChangeArrowheads="1"/>
          </p:cNvSpPr>
          <p:nvPr>
            <p:ph type="body" idx="1"/>
          </p:nvPr>
        </p:nvSpPr>
        <p:spPr bwMode="auto">
          <a:xfrm>
            <a:off x="619071" y="1491444"/>
            <a:ext cx="15017858" cy="323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Memento</a:t>
            </a:r>
            <a:r>
              <a:rPr lang="en-US" sz="2800" dirty="0"/>
              <a:t>:</a:t>
            </a:r>
          </a:p>
          <a:p>
            <a:pPr lvl="1"/>
            <a:r>
              <a:rPr lang="en-US" sz="2800" b="1" dirty="0"/>
              <a:t>Use Case</a:t>
            </a:r>
            <a:r>
              <a:rPr lang="en-US" sz="2800" dirty="0"/>
              <a:t>: Undo and rollback functionalities.</a:t>
            </a:r>
          </a:p>
          <a:p>
            <a:pPr lvl="1"/>
            <a:r>
              <a:rPr lang="en-US" sz="2800" dirty="0"/>
              <a:t>Example </a:t>
            </a:r>
          </a:p>
          <a:p>
            <a:pPr lvl="2"/>
            <a:r>
              <a:rPr lang="en-US" sz="2800" dirty="0"/>
              <a:t>The editor can save the state of a document at various points. When the user requests an undo action, the editor can revert to the previously saved state using mementos.</a:t>
            </a:r>
          </a:p>
        </p:txBody>
      </p:sp>
    </p:spTree>
    <p:custDataLst>
      <p:tags r:id="rId1"/>
    </p:custDataLst>
    <p:extLst>
      <p:ext uri="{BB962C8B-B14F-4D97-AF65-F5344CB8AC3E}">
        <p14:creationId xmlns:p14="http://schemas.microsoft.com/office/powerpoint/2010/main" val="32500229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57090-1248-2460-2DE9-00A59959E580}"/>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277202BF-8B60-FE05-EED9-EE2BC51E47A0}"/>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2">
            <a:extLst>
              <a:ext uri="{FF2B5EF4-FFF2-40B4-BE49-F238E27FC236}">
                <a16:creationId xmlns:a16="http://schemas.microsoft.com/office/drawing/2014/main" id="{F43DE23C-93B7-AB68-3398-14667776AB8A}"/>
              </a:ext>
            </a:extLst>
          </p:cNvPr>
          <p:cNvPicPr>
            <a:picLocks noChangeAspect="1" noChangeArrowheads="1"/>
          </p:cNvPicPr>
          <p:nvPr/>
        </p:nvPicPr>
        <p:blipFill>
          <a:blip r:embed="rId4" cstate="print"/>
          <a:srcRect/>
          <a:stretch>
            <a:fillRect/>
          </a:stretch>
        </p:blipFill>
        <p:spPr bwMode="auto">
          <a:xfrm>
            <a:off x="2262751" y="1469676"/>
            <a:ext cx="12848095" cy="6858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949520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BBDE0-0ED9-4F09-B447-1491B682E6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85C831-B2EB-051B-0C98-1B39C59160CE}"/>
              </a:ext>
            </a:extLst>
          </p:cNvPr>
          <p:cNvSpPr>
            <a:spLocks noGrp="1"/>
          </p:cNvSpPr>
          <p:nvPr>
            <p:ph type="title"/>
          </p:nvPr>
        </p:nvSpPr>
        <p:spPr/>
        <p:txBody>
          <a:bodyPr>
            <a:noAutofit/>
          </a:bodyPr>
          <a:lstStyle/>
          <a:p>
            <a:pPr>
              <a:lnSpc>
                <a:spcPct val="107000"/>
              </a:lnSpc>
              <a:spcAft>
                <a:spcPts val="800"/>
              </a:spcAft>
            </a:pPr>
            <a:r>
              <a:rPr lang="en-IN" sz="3200" b="1" dirty="0"/>
              <a:t>Observer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1794A0CF-D3B5-A3D1-A69C-21ABA9A0D91E}"/>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2CE7FB89-172D-62A8-A6C6-62AA0DB26938}"/>
              </a:ext>
            </a:extLst>
          </p:cNvPr>
          <p:cNvSpPr>
            <a:spLocks noGrp="1" noChangeArrowheads="1"/>
          </p:cNvSpPr>
          <p:nvPr>
            <p:ph type="body" idx="1"/>
          </p:nvPr>
        </p:nvSpPr>
        <p:spPr bwMode="auto">
          <a:xfrm>
            <a:off x="725615" y="1440870"/>
            <a:ext cx="15017858" cy="6862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Observer</a:t>
            </a:r>
            <a:r>
              <a:rPr lang="en-US" sz="2800" dirty="0"/>
              <a:t>:</a:t>
            </a:r>
          </a:p>
          <a:p>
            <a:pPr lvl="1"/>
            <a:r>
              <a:rPr lang="en-US" sz="2800" b="1" dirty="0"/>
              <a:t>Purpose</a:t>
            </a:r>
            <a:r>
              <a:rPr lang="en-US" sz="2800" dirty="0"/>
              <a:t>: Defines a one-to-many dependency where multiple observers are notified of state changes in a subject.</a:t>
            </a:r>
          </a:p>
          <a:p>
            <a:pPr lvl="1"/>
            <a:r>
              <a:rPr lang="en-US" sz="2800" b="1" i="1" dirty="0"/>
              <a:t>Problem &amp; Context</a:t>
            </a:r>
          </a:p>
          <a:p>
            <a:pPr lvl="2"/>
            <a:r>
              <a:rPr lang="en-US" sz="2800" dirty="0"/>
              <a:t>Useful for designing a consistent communication model between a set of dependent objects (</a:t>
            </a:r>
            <a:r>
              <a:rPr lang="en-US" sz="2800" i="1" dirty="0"/>
              <a:t>observers</a:t>
            </a:r>
            <a:r>
              <a:rPr lang="en-US" sz="2800" dirty="0"/>
              <a:t>) and an object that they are dependent on (</a:t>
            </a:r>
            <a:r>
              <a:rPr lang="en-US" sz="2800" i="1" dirty="0"/>
              <a:t>subject</a:t>
            </a:r>
            <a:r>
              <a:rPr lang="en-US" sz="2800" dirty="0"/>
              <a:t>). This allows the observers to have their state synchronized with the subject. Each of these observers needs to know when the subject undergoes a change in its state</a:t>
            </a:r>
            <a:endParaRPr lang="en-US" sz="2400" dirty="0"/>
          </a:p>
          <a:p>
            <a:pPr lvl="1"/>
            <a:r>
              <a:rPr lang="en-US" sz="2800" b="1" i="1" dirty="0"/>
              <a:t>Solution</a:t>
            </a:r>
          </a:p>
          <a:p>
            <a:pPr lvl="2"/>
            <a:r>
              <a:rPr lang="en-US" sz="2800" dirty="0"/>
              <a:t>The subject should provide an interface for registering and unregistering change notifications. Observers should provide an interface for receiving notifications from the subject</a:t>
            </a:r>
          </a:p>
          <a:p>
            <a:pPr lvl="1"/>
            <a:endParaRPr lang="en-US" sz="2800" dirty="0"/>
          </a:p>
        </p:txBody>
      </p:sp>
    </p:spTree>
    <p:custDataLst>
      <p:tags r:id="rId1"/>
    </p:custDataLst>
    <p:extLst>
      <p:ext uri="{BB962C8B-B14F-4D97-AF65-F5344CB8AC3E}">
        <p14:creationId xmlns:p14="http://schemas.microsoft.com/office/powerpoint/2010/main" val="26577210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DA637-0548-9C17-CD42-64F40B7FB2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0DE669-C96A-BEC5-859E-8EDFA8E396F6}"/>
              </a:ext>
            </a:extLst>
          </p:cNvPr>
          <p:cNvSpPr>
            <a:spLocks noGrp="1"/>
          </p:cNvSpPr>
          <p:nvPr>
            <p:ph type="title"/>
          </p:nvPr>
        </p:nvSpPr>
        <p:spPr/>
        <p:txBody>
          <a:bodyPr>
            <a:noAutofit/>
          </a:bodyPr>
          <a:lstStyle/>
          <a:p>
            <a:pPr>
              <a:lnSpc>
                <a:spcPct val="107000"/>
              </a:lnSpc>
              <a:spcAft>
                <a:spcPts val="800"/>
              </a:spcAft>
            </a:pPr>
            <a:r>
              <a:rPr lang="en-IN" sz="3200" b="1" dirty="0"/>
              <a:t>Observer</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36AE2AEA-C992-BD1B-8A9D-8339CBA9288A}"/>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937FCF45-666D-00C6-1B64-3D920699222D}"/>
              </a:ext>
            </a:extLst>
          </p:cNvPr>
          <p:cNvSpPr>
            <a:spLocks noGrp="1" noChangeArrowheads="1"/>
          </p:cNvSpPr>
          <p:nvPr>
            <p:ph type="body" idx="1"/>
          </p:nvPr>
        </p:nvSpPr>
        <p:spPr bwMode="auto">
          <a:xfrm>
            <a:off x="617126" y="2026852"/>
            <a:ext cx="15017858" cy="323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Observer</a:t>
            </a:r>
            <a:r>
              <a:rPr lang="en-US" sz="2800" dirty="0"/>
              <a:t>:</a:t>
            </a:r>
          </a:p>
          <a:p>
            <a:pPr lvl="1"/>
            <a:r>
              <a:rPr lang="en-US" sz="2800" b="1" dirty="0"/>
              <a:t>Use Case</a:t>
            </a:r>
            <a:r>
              <a:rPr lang="en-US" sz="2800" dirty="0"/>
              <a:t>: Event handling systems, like GUI where buttons notify listeners.</a:t>
            </a:r>
          </a:p>
          <a:p>
            <a:pPr lvl="1"/>
            <a:r>
              <a:rPr lang="en-US" sz="2800" dirty="0"/>
              <a:t>Example</a:t>
            </a:r>
          </a:p>
          <a:p>
            <a:pPr lvl="1"/>
            <a:r>
              <a:rPr lang="en-US" sz="2800" dirty="0"/>
              <a:t>Stock market applications where multiple clients need to be notified of changes in stock prices. When a stock's price changes, the application can notify all registered observers (e.g., charts, alerts) to update their displays accordingly.</a:t>
            </a:r>
          </a:p>
        </p:txBody>
      </p:sp>
    </p:spTree>
    <p:custDataLst>
      <p:tags r:id="rId1"/>
    </p:custDataLst>
    <p:extLst>
      <p:ext uri="{BB962C8B-B14F-4D97-AF65-F5344CB8AC3E}">
        <p14:creationId xmlns:p14="http://schemas.microsoft.com/office/powerpoint/2010/main" val="2031805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B34A5-E57B-92D6-FB69-680D9BFF3444}"/>
            </a:ext>
          </a:extLst>
        </p:cNvPr>
        <p:cNvGrpSpPr/>
        <p:nvPr/>
      </p:nvGrpSpPr>
      <p:grpSpPr>
        <a:xfrm>
          <a:off x="0" y="0"/>
          <a:ext cx="0" cy="0"/>
          <a:chOff x="0" y="0"/>
          <a:chExt cx="0" cy="0"/>
        </a:xfrm>
      </p:grpSpPr>
      <p:sp>
        <p:nvSpPr>
          <p:cNvPr id="6" name="Brandline_LVC">
            <a:extLst>
              <a:ext uri="{FF2B5EF4-FFF2-40B4-BE49-F238E27FC236}">
                <a16:creationId xmlns:a16="http://schemas.microsoft.com/office/drawing/2014/main" id="{E38AD32A-4681-32CD-A397-791D7662D3B9}"/>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B705803-E0F3-FE6B-18FF-E67B8024155F}"/>
              </a:ext>
            </a:extLst>
          </p:cNvPr>
          <p:cNvPicPr>
            <a:picLocks noChangeAspect="1" noChangeArrowheads="1"/>
          </p:cNvPicPr>
          <p:nvPr/>
        </p:nvPicPr>
        <p:blipFill>
          <a:blip r:embed="rId4" cstate="print"/>
          <a:srcRect/>
          <a:stretch>
            <a:fillRect/>
          </a:stretch>
        </p:blipFill>
        <p:spPr bwMode="auto">
          <a:xfrm>
            <a:off x="3425125" y="1580826"/>
            <a:ext cx="10430360" cy="6858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9128308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3B812-C856-C2CA-7AAB-A219E1DB76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5CF44A-AC73-36F0-79F8-A44B4745BD38}"/>
              </a:ext>
            </a:extLst>
          </p:cNvPr>
          <p:cNvSpPr>
            <a:spLocks noGrp="1"/>
          </p:cNvSpPr>
          <p:nvPr>
            <p:ph type="title"/>
          </p:nvPr>
        </p:nvSpPr>
        <p:spPr/>
        <p:txBody>
          <a:bodyPr>
            <a:noAutofit/>
          </a:bodyPr>
          <a:lstStyle/>
          <a:p>
            <a:pPr>
              <a:lnSpc>
                <a:spcPct val="107000"/>
              </a:lnSpc>
              <a:spcAft>
                <a:spcPts val="800"/>
              </a:spcAft>
            </a:pPr>
            <a:r>
              <a:rPr lang="en-IN" sz="3200" b="1" dirty="0"/>
              <a:t>State</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0C9F7099-6C66-5561-B0EB-B68B7A1D9C0E}"/>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F2C710BE-28F6-A168-8700-174D3A9249EE}"/>
              </a:ext>
            </a:extLst>
          </p:cNvPr>
          <p:cNvSpPr>
            <a:spLocks noGrp="1" noChangeArrowheads="1"/>
          </p:cNvSpPr>
          <p:nvPr>
            <p:ph type="body" idx="1"/>
          </p:nvPr>
        </p:nvSpPr>
        <p:spPr bwMode="auto">
          <a:xfrm>
            <a:off x="617126" y="1298583"/>
            <a:ext cx="15017858" cy="7845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State</a:t>
            </a:r>
            <a:r>
              <a:rPr lang="en-US" sz="2800" dirty="0"/>
              <a:t>:</a:t>
            </a:r>
          </a:p>
          <a:p>
            <a:pPr lvl="1"/>
            <a:r>
              <a:rPr lang="en-US" sz="2800" b="1" dirty="0"/>
              <a:t>Purpose</a:t>
            </a:r>
            <a:r>
              <a:rPr lang="en-US" sz="2800" dirty="0"/>
              <a:t>: Allows an object to alter its behavior when its internal state changes.</a:t>
            </a:r>
          </a:p>
          <a:p>
            <a:pPr lvl="1"/>
            <a:r>
              <a:rPr lang="en-US" sz="2800" b="1" i="1" dirty="0"/>
              <a:t>Problem &amp; Context</a:t>
            </a:r>
          </a:p>
          <a:p>
            <a:pPr lvl="2"/>
            <a:r>
              <a:rPr lang="en-US" sz="2800" dirty="0"/>
              <a:t>Useful in designing an efficient structure for a class, a typical instance of which can exist in many different states and exhibit different behavior depending on its state. In the case of an object of such a class, some or all of its behavior is completely influenced by its current state. Such a class is referred to as a </a:t>
            </a:r>
            <a:r>
              <a:rPr lang="en-US" sz="2800" i="1" dirty="0"/>
              <a:t>Context</a:t>
            </a:r>
            <a:r>
              <a:rPr lang="en-US" sz="2800" dirty="0"/>
              <a:t> class. A Context object can alter its behavior when there is a change in its internal state and is also referred as a Stateful object</a:t>
            </a:r>
            <a:endParaRPr lang="en-US" sz="2400" dirty="0"/>
          </a:p>
          <a:p>
            <a:pPr lvl="1"/>
            <a:r>
              <a:rPr lang="en-US" sz="2800" b="1" i="1" dirty="0"/>
              <a:t>Solution</a:t>
            </a:r>
          </a:p>
          <a:p>
            <a:pPr lvl="2"/>
            <a:r>
              <a:rPr lang="en-US" sz="2800" dirty="0"/>
              <a:t>The State pattern suggests moving the state-specific behavior out of the Context class into a set of separate classes referred to as </a:t>
            </a:r>
            <a:r>
              <a:rPr lang="en-US" sz="2800" i="1" dirty="0"/>
              <a:t>State classes</a:t>
            </a:r>
            <a:r>
              <a:rPr lang="en-US" sz="2800" dirty="0"/>
              <a:t>. Each of the many different states in which a Context object can exist can be mapped into a separate State class</a:t>
            </a:r>
          </a:p>
          <a:p>
            <a:pPr lvl="1"/>
            <a:endParaRPr lang="en-US" sz="2800" dirty="0"/>
          </a:p>
        </p:txBody>
      </p:sp>
    </p:spTree>
    <p:custDataLst>
      <p:tags r:id="rId1"/>
    </p:custDataLst>
    <p:extLst>
      <p:ext uri="{BB962C8B-B14F-4D97-AF65-F5344CB8AC3E}">
        <p14:creationId xmlns:p14="http://schemas.microsoft.com/office/powerpoint/2010/main" val="24318133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C984-F639-8D83-316E-9DBB59CF86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EE8D79F-A608-EED2-0698-679F5677BFA6}"/>
              </a:ext>
            </a:extLst>
          </p:cNvPr>
          <p:cNvSpPr>
            <a:spLocks noGrp="1"/>
          </p:cNvSpPr>
          <p:nvPr>
            <p:ph type="title"/>
          </p:nvPr>
        </p:nvSpPr>
        <p:spPr/>
        <p:txBody>
          <a:bodyPr>
            <a:noAutofit/>
          </a:bodyPr>
          <a:lstStyle/>
          <a:p>
            <a:pPr>
              <a:lnSpc>
                <a:spcPct val="107000"/>
              </a:lnSpc>
              <a:spcAft>
                <a:spcPts val="800"/>
              </a:spcAft>
            </a:pPr>
            <a:r>
              <a:rPr lang="en-IN" sz="3200" b="1" dirty="0"/>
              <a:t>State</a:t>
            </a:r>
            <a:r>
              <a:rPr lang="en-IN" sz="3200" dirty="0"/>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Brandline_LVC">
            <a:extLst>
              <a:ext uri="{FF2B5EF4-FFF2-40B4-BE49-F238E27FC236}">
                <a16:creationId xmlns:a16="http://schemas.microsoft.com/office/drawing/2014/main" id="{A20602F3-029A-A18F-0202-D3D1123B22DD}"/>
              </a:ext>
            </a:extLst>
          </p:cNvPr>
          <p:cNvSpPr/>
          <p:nvPr/>
        </p:nvSpPr>
        <p:spPr>
          <a:xfrm>
            <a:off x="6096000" y="816324"/>
            <a:ext cx="4060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2">
            <a:extLst>
              <a:ext uri="{FF2B5EF4-FFF2-40B4-BE49-F238E27FC236}">
                <a16:creationId xmlns:a16="http://schemas.microsoft.com/office/drawing/2014/main" id="{65FA82D9-0CB6-B8F4-CC06-FC6F41B451F2}"/>
              </a:ext>
            </a:extLst>
          </p:cNvPr>
          <p:cNvSpPr>
            <a:spLocks noGrp="1" noChangeArrowheads="1"/>
          </p:cNvSpPr>
          <p:nvPr>
            <p:ph type="body" idx="1"/>
          </p:nvPr>
        </p:nvSpPr>
        <p:spPr bwMode="auto">
          <a:xfrm>
            <a:off x="617126" y="1705766"/>
            <a:ext cx="15017858" cy="372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State</a:t>
            </a:r>
            <a:r>
              <a:rPr lang="en-US" sz="2800" dirty="0"/>
              <a:t>:</a:t>
            </a:r>
          </a:p>
          <a:p>
            <a:pPr lvl="1"/>
            <a:r>
              <a:rPr lang="en-US" sz="2800" b="1" dirty="0"/>
              <a:t>Use Case</a:t>
            </a:r>
            <a:r>
              <a:rPr lang="en-US" sz="2800" dirty="0"/>
              <a:t>: State-based behavior, such as a TCP connection changing states between Open, Closed, etc.</a:t>
            </a:r>
          </a:p>
          <a:p>
            <a:pPr lvl="1"/>
            <a:r>
              <a:rPr lang="en-US" sz="2800" dirty="0"/>
              <a:t>Example </a:t>
            </a:r>
          </a:p>
          <a:p>
            <a:pPr lvl="2"/>
            <a:r>
              <a:rPr lang="en-US" sz="2800" dirty="0"/>
              <a:t>An order can be in various states (e.g., new, processing, shipped, delivered, canceled). The behavior of the order processing system can change depending on the current state, allowing for appropriate actions to be taken at each stage.</a:t>
            </a:r>
          </a:p>
        </p:txBody>
      </p:sp>
    </p:spTree>
    <p:custDataLst>
      <p:tags r:id="rId1"/>
    </p:custDataLst>
    <p:extLst>
      <p:ext uri="{BB962C8B-B14F-4D97-AF65-F5344CB8AC3E}">
        <p14:creationId xmlns:p14="http://schemas.microsoft.com/office/powerpoint/2010/main" val="27472957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sUqahIsW"/>
  <p:tag name="ARTICULATE_SLIDE_THUMBNAIL_REFRESH" val="1"/>
  <p:tag name="ARTICULATE_SLIDE_COUNT" val="2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2301</TotalTime>
  <Words>31654</Words>
  <Application>Microsoft Office PowerPoint</Application>
  <PresentationFormat>Custom</PresentationFormat>
  <Paragraphs>2001</Paragraphs>
  <Slides>142</Slides>
  <Notes>102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Aptos</vt:lpstr>
      <vt:lpstr>Arial</vt:lpstr>
      <vt:lpstr>Calibri</vt:lpstr>
      <vt:lpstr>Courier New</vt:lpstr>
      <vt:lpstr>Open Sans</vt:lpstr>
      <vt:lpstr>Symbol</vt:lpstr>
      <vt:lpstr>Wingdings 2</vt:lpstr>
      <vt:lpstr>2023_LVC</vt:lpstr>
      <vt:lpstr>PowerPoint Presentation</vt:lpstr>
      <vt:lpstr>PowerPoint Presentation</vt:lpstr>
      <vt:lpstr>PowerPoint Presentation</vt:lpstr>
      <vt:lpstr>PowerPoint Presentation</vt:lpstr>
      <vt:lpstr>Definition and Importance:</vt:lpstr>
      <vt:lpstr>History and Origin (Gang of Four - GoF):</vt:lpstr>
      <vt:lpstr>Advantages of Using Design Patterns in Software Development</vt:lpstr>
      <vt:lpstr>Benefits &amp; Drawbacks</vt:lpstr>
      <vt:lpstr>Object-Oriented Design (OOD)</vt:lpstr>
      <vt:lpstr>Object-Oriented Design (OOD)</vt:lpstr>
      <vt:lpstr>Solid Principles</vt:lpstr>
      <vt:lpstr>Single Responsibility Principle </vt:lpstr>
      <vt:lpstr>PowerPoint Presentation</vt:lpstr>
      <vt:lpstr>PowerPoint Presentation</vt:lpstr>
      <vt:lpstr>Open – closed Principle </vt:lpstr>
      <vt:lpstr>PowerPoint Presentation</vt:lpstr>
      <vt:lpstr>PowerPoint Presentation</vt:lpstr>
      <vt:lpstr>PowerPoint Presentation</vt:lpstr>
      <vt:lpstr>Liskov Substitution Principle </vt:lpstr>
      <vt:lpstr>PowerPoint Presentation</vt:lpstr>
      <vt:lpstr>Interface Segregation Principle </vt:lpstr>
      <vt:lpstr>PowerPoint Presentation</vt:lpstr>
      <vt:lpstr>PowerPoint Presentation</vt:lpstr>
      <vt:lpstr>Dependency Inversion principle </vt:lpstr>
      <vt:lpstr>PowerPoint Presentation</vt:lpstr>
      <vt:lpstr>Core Design pattern </vt:lpstr>
      <vt:lpstr>Creational Design Patterns</vt:lpstr>
      <vt:lpstr>Structural Design Patterns</vt:lpstr>
      <vt:lpstr>Behavioral design pattern </vt:lpstr>
      <vt:lpstr>PowerPoint Presentation</vt:lpstr>
      <vt:lpstr>Singleton design pattern </vt:lpstr>
      <vt:lpstr>PowerPoint Presentation</vt:lpstr>
      <vt:lpstr>Factory Method</vt:lpstr>
      <vt:lpstr>Factory Method</vt:lpstr>
      <vt:lpstr>PowerPoint Presentation</vt:lpstr>
      <vt:lpstr>Pros and cons of abstract factory</vt:lpstr>
      <vt:lpstr>Abstract Factory</vt:lpstr>
      <vt:lpstr>Abstract Factory</vt:lpstr>
      <vt:lpstr>PowerPoint Presentation</vt:lpstr>
      <vt:lpstr>Pros and cons of abstract factory</vt:lpstr>
      <vt:lpstr>Builder:</vt:lpstr>
      <vt:lpstr>Builder:</vt:lpstr>
      <vt:lpstr>PowerPoint Presentation</vt:lpstr>
      <vt:lpstr>Real time example in API</vt:lpstr>
      <vt:lpstr>Pros and cons of abstract factory</vt:lpstr>
      <vt:lpstr>Prototype:</vt:lpstr>
      <vt:lpstr>Prototype:</vt:lpstr>
      <vt:lpstr>Copy object</vt:lpstr>
      <vt:lpstr>PowerPoint Presentation</vt:lpstr>
      <vt:lpstr>Pros and cons of abstract factory</vt:lpstr>
      <vt:lpstr>PowerPoint Presentation</vt:lpstr>
      <vt:lpstr>Adapter:</vt:lpstr>
      <vt:lpstr>Adapter:</vt:lpstr>
      <vt:lpstr>PowerPoint Presentation</vt:lpstr>
      <vt:lpstr>Pros and cons of abstract factory</vt:lpstr>
      <vt:lpstr>Bridge:</vt:lpstr>
      <vt:lpstr>Bridge:</vt:lpstr>
      <vt:lpstr>PowerPoint Presentation</vt:lpstr>
      <vt:lpstr>Composite:</vt:lpstr>
      <vt:lpstr>Composite:</vt:lpstr>
      <vt:lpstr>PowerPoint Presentation</vt:lpstr>
      <vt:lpstr>Pros and cons of abstract factory</vt:lpstr>
      <vt:lpstr>Decorator:</vt:lpstr>
      <vt:lpstr>Decorator:</vt:lpstr>
      <vt:lpstr>PowerPoint Presentation</vt:lpstr>
      <vt:lpstr>Facade:</vt:lpstr>
      <vt:lpstr>Facade:</vt:lpstr>
      <vt:lpstr>PowerPoint Presentation</vt:lpstr>
      <vt:lpstr>PowerPoint Presentation</vt:lpstr>
      <vt:lpstr>Uses of Façade Pattern </vt:lpstr>
      <vt:lpstr>Flyweight:</vt:lpstr>
      <vt:lpstr>Flyweight:</vt:lpstr>
      <vt:lpstr>Flyweight:</vt:lpstr>
      <vt:lpstr>PowerPoint Presentation</vt:lpstr>
      <vt:lpstr>Proxy:</vt:lpstr>
      <vt:lpstr>Proxy:</vt:lpstr>
      <vt:lpstr>Proxy:</vt:lpstr>
      <vt:lpstr>PowerPoint Presentation</vt:lpstr>
      <vt:lpstr>Pros and cons of abstract factory</vt:lpstr>
      <vt:lpstr>PowerPoint Presentation</vt:lpstr>
      <vt:lpstr>Chain of Responsibility:</vt:lpstr>
      <vt:lpstr>Chain of Responsibility:</vt:lpstr>
      <vt:lpstr>PowerPoint Presentation</vt:lpstr>
      <vt:lpstr>Command:</vt:lpstr>
      <vt:lpstr>Command:</vt:lpstr>
      <vt:lpstr>PowerPoint Presentation</vt:lpstr>
      <vt:lpstr>Interpreter:</vt:lpstr>
      <vt:lpstr>Iterator:</vt:lpstr>
      <vt:lpstr>Mediator:</vt:lpstr>
      <vt:lpstr>Mediator:</vt:lpstr>
      <vt:lpstr>PowerPoint Presentation</vt:lpstr>
      <vt:lpstr>Memento:</vt:lpstr>
      <vt:lpstr>Memento:</vt:lpstr>
      <vt:lpstr>PowerPoint Presentation</vt:lpstr>
      <vt:lpstr>Observer:</vt:lpstr>
      <vt:lpstr>Observer:</vt:lpstr>
      <vt:lpstr>PowerPoint Presentation</vt:lpstr>
      <vt:lpstr>State:</vt:lpstr>
      <vt:lpstr>State:</vt:lpstr>
      <vt:lpstr>PowerPoint Presentation</vt:lpstr>
      <vt:lpstr>Strategy:</vt:lpstr>
      <vt:lpstr>Strategy:</vt:lpstr>
      <vt:lpstr>PowerPoint Presentation</vt:lpstr>
      <vt:lpstr>Template Method:</vt:lpstr>
      <vt:lpstr>Template Method:</vt:lpstr>
      <vt:lpstr>PowerPoint Presentation</vt:lpstr>
      <vt:lpstr>Template Method:</vt:lpstr>
      <vt:lpstr>Visitor:</vt:lpstr>
      <vt:lpstr>Visitor:</vt:lpstr>
      <vt:lpstr>PowerPoint Presentation</vt:lpstr>
      <vt:lpstr>PowerPoint Presentation</vt:lpstr>
      <vt:lpstr>Front controller :</vt:lpstr>
      <vt:lpstr>Model View and Controller  :</vt:lpstr>
      <vt:lpstr>MVC - Model :</vt:lpstr>
      <vt:lpstr>MVC - View  :</vt:lpstr>
      <vt:lpstr>MVC - Controller  :</vt:lpstr>
      <vt:lpstr>Dao (Data Access Object): </vt:lpstr>
      <vt:lpstr>Service Locator : </vt:lpstr>
      <vt:lpstr>Service Locator : </vt:lpstr>
      <vt:lpstr>Business delegate : </vt:lpstr>
      <vt:lpstr>Business delegate : </vt:lpstr>
      <vt:lpstr>PowerPoint Presentation</vt:lpstr>
      <vt:lpstr>Dependency Injection (DI) Design pattern : </vt:lpstr>
      <vt:lpstr>Dependency Injection (DI) Design pattern : </vt:lpstr>
      <vt:lpstr>Template Method Pattern in Spring: </vt:lpstr>
      <vt:lpstr>Template Method Pattern in Spring: </vt:lpstr>
      <vt:lpstr>Factory Pattern in Spring: </vt:lpstr>
      <vt:lpstr>Singleton in spring framework: </vt:lpstr>
      <vt:lpstr>PowerPoint Presentation</vt:lpstr>
      <vt:lpstr>Auto configuration design pattern: </vt:lpstr>
      <vt:lpstr>Auto configuration design pattern: </vt:lpstr>
      <vt:lpstr>Decorator in spring framework: </vt:lpstr>
      <vt:lpstr>Observer spring framework : </vt:lpstr>
      <vt:lpstr>Observer spring framework : </vt:lpstr>
      <vt:lpstr>Repository pattern in spring framework: </vt:lpstr>
      <vt:lpstr>PowerPoint Presentation</vt:lpstr>
      <vt:lpstr>Circuit breaker in spring framework </vt:lpstr>
      <vt:lpstr>Circuit breaker in spring framework </vt:lpstr>
      <vt:lpstr>Service discovery spring framework</vt:lpstr>
      <vt:lpstr>Service discovery spring framework</vt:lpstr>
      <vt:lpstr>Gateway in spring framework</vt:lpstr>
      <vt:lpstr>Gateway in spring framework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Akash Kale</cp:lastModifiedBy>
  <cp:revision>374</cp:revision>
  <dcterms:created xsi:type="dcterms:W3CDTF">2023-05-19T12:36:11Z</dcterms:created>
  <dcterms:modified xsi:type="dcterms:W3CDTF">2024-11-04T01:49:07Z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EB1D0956-BEE6-4151-A75A-4E84FC5807D6</vt:lpwstr>
  </property>
  <property fmtid="{D5CDD505-2E9C-101B-9397-08002B2CF9AE}" pid="3" name="ArticulatePath">
    <vt:lpwstr>https://simplilearnsolution-my.sharepoint.com/personal/pistorage_simplilearn_com/Documents/Simplilearn Project Backup/Templates/01_Simplilearn Templates/LVC/2023_LVC/Cloud_LVC_Template_2023</vt:lpwstr>
  </property>
</Properties>
</file>